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329" r:id="rId2"/>
    <p:sldId id="335" r:id="rId3"/>
    <p:sldId id="332" r:id="rId4"/>
    <p:sldId id="257" r:id="rId5"/>
    <p:sldId id="336" r:id="rId6"/>
    <p:sldId id="327" r:id="rId7"/>
    <p:sldId id="258" r:id="rId8"/>
    <p:sldId id="259" r:id="rId9"/>
    <p:sldId id="337" r:id="rId10"/>
    <p:sldId id="305" r:id="rId11"/>
    <p:sldId id="306" r:id="rId12"/>
    <p:sldId id="323" r:id="rId13"/>
    <p:sldId id="326" r:id="rId14"/>
    <p:sldId id="338" r:id="rId15"/>
    <p:sldId id="265" r:id="rId16"/>
    <p:sldId id="266" r:id="rId17"/>
    <p:sldId id="267" r:id="rId18"/>
    <p:sldId id="307" r:id="rId19"/>
    <p:sldId id="274" r:id="rId20"/>
    <p:sldId id="276" r:id="rId21"/>
    <p:sldId id="279" r:id="rId22"/>
    <p:sldId id="278" r:id="rId23"/>
    <p:sldId id="277" r:id="rId24"/>
    <p:sldId id="280" r:id="rId25"/>
    <p:sldId id="281" r:id="rId26"/>
    <p:sldId id="311" r:id="rId27"/>
    <p:sldId id="308" r:id="rId28"/>
    <p:sldId id="309" r:id="rId29"/>
    <p:sldId id="310" r:id="rId30"/>
    <p:sldId id="314" r:id="rId31"/>
    <p:sldId id="315" r:id="rId32"/>
    <p:sldId id="330" r:id="rId33"/>
    <p:sldId id="272" r:id="rId34"/>
    <p:sldId id="273" r:id="rId35"/>
    <p:sldId id="268" r:id="rId36"/>
    <p:sldId id="321" r:id="rId37"/>
    <p:sldId id="316" r:id="rId38"/>
    <p:sldId id="317" r:id="rId39"/>
    <p:sldId id="318" r:id="rId40"/>
    <p:sldId id="319" r:id="rId41"/>
    <p:sldId id="312" r:id="rId42"/>
    <p:sldId id="313" r:id="rId43"/>
    <p:sldId id="322" r:id="rId44"/>
    <p:sldId id="339" r:id="rId45"/>
    <p:sldId id="296" r:id="rId46"/>
    <p:sldId id="297" r:id="rId47"/>
    <p:sldId id="340" r:id="rId48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맑은 고딕" panose="020B0503020000020004" pitchFamily="50" charset="-127"/>
      <p:regular r:id="rId55"/>
      <p:bold r:id="rId56"/>
    </p:embeddedFont>
    <p:embeddedFont>
      <p:font typeface="배달의민족 주아" panose="020B0600000101010101" charset="-127"/>
      <p:regular r:id="rId57"/>
    </p:embeddedFont>
    <p:embeddedFont>
      <p:font typeface="KoPub돋움체 Medium" panose="02020603020101020101" pitchFamily="18" charset="-127"/>
      <p:regular r:id="rId58"/>
    </p:embeddedFont>
    <p:embeddedFont>
      <p:font typeface="KoPub돋움체 Bold" panose="02020603020101020101" pitchFamily="18" charset="-127"/>
      <p:regular r:id="rId5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2" userDrawn="1">
          <p15:clr>
            <a:srgbClr val="A4A3A4"/>
          </p15:clr>
        </p15:guide>
        <p15:guide id="2" pos="190" userDrawn="1">
          <p15:clr>
            <a:srgbClr val="A4A3A4"/>
          </p15:clr>
        </p15:guide>
        <p15:guide id="4" pos="55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50"/>
    <a:srgbClr val="076F5B"/>
    <a:srgbClr val="83B7AD"/>
    <a:srgbClr val="416A95"/>
    <a:srgbClr val="D86937"/>
    <a:srgbClr val="1C4277"/>
    <a:srgbClr val="FBFCFD"/>
    <a:srgbClr val="438AA0"/>
    <a:srgbClr val="5689C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299" autoAdjust="0"/>
  </p:normalViewPr>
  <p:slideViewPr>
    <p:cSldViewPr snapToGrid="0">
      <p:cViewPr varScale="1">
        <p:scale>
          <a:sx n="115" d="100"/>
          <a:sy n="115" d="100"/>
        </p:scale>
        <p:origin x="1368" y="102"/>
      </p:cViewPr>
      <p:guideLst>
        <p:guide orient="horz" pos="772"/>
        <p:guide pos="190"/>
        <p:guide pos="5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BACEF-A9CC-49C8-AB86-A63A3C82174E}" type="datetimeFigureOut">
              <a:rPr lang="ko-KR" altLang="en-US" smtClean="0"/>
              <a:t>2020-01-03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FEC2A-76B5-45A2-864A-048A69D2AD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873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08E34-D81A-4FE0-9671-01338D3C730E}" type="datetimeFigureOut">
              <a:rPr lang="ko-KR" altLang="en-US" smtClean="0"/>
              <a:t>2020-01-03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A7AF6-0228-4506-BA5D-90967551E3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569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A7AF6-0228-4506-BA5D-90967551E3F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3753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 userDrawn="1"/>
        </p:nvSpPr>
        <p:spPr>
          <a:xfrm>
            <a:off x="157" y="64543"/>
            <a:ext cx="9143866" cy="459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5EC2E5-5E88-4086-B94E-012A3A59A813}"/>
              </a:ext>
            </a:extLst>
          </p:cNvPr>
          <p:cNvSpPr txBox="1"/>
          <p:nvPr userDrawn="1"/>
        </p:nvSpPr>
        <p:spPr>
          <a:xfrm>
            <a:off x="4217578" y="6529945"/>
            <a:ext cx="708845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/>
            <a:fld id="{254420A2-93EB-465A-89C9-8649CB5D1936}" type="slidenum">
              <a:rPr lang="ko-KR" altLang="en-US" sz="1000" b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pPr algn="ctr"/>
              <a:t>‹#›</a:t>
            </a:fld>
            <a:endParaRPr lang="ko-KR" altLang="en-US" sz="1000" b="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" y="0"/>
            <a:ext cx="9144000" cy="72000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 userDrawn="1"/>
        </p:nvSpPr>
        <p:spPr>
          <a:xfrm>
            <a:off x="7082813" y="6529945"/>
            <a:ext cx="203036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ko-KR" sz="1000" b="1" spc="-20" baseline="0" dirty="0" smtClean="0">
                <a:ln w="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2020</a:t>
            </a:r>
            <a:r>
              <a:rPr lang="ko-KR" altLang="en-US" sz="1000" b="1" spc="-20" baseline="0" dirty="0" smtClean="0">
                <a:ln w="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 중소기업 </a:t>
            </a:r>
            <a:r>
              <a:rPr lang="en-US" altLang="ko-KR" sz="1000" b="1" spc="-20" baseline="0" dirty="0" smtClean="0">
                <a:ln w="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  <a:r>
              <a:rPr lang="ko-KR" altLang="en-US" sz="1000" b="1" spc="-20" baseline="0" dirty="0" smtClean="0">
                <a:ln w="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지원사업 안내</a:t>
            </a:r>
          </a:p>
        </p:txBody>
      </p:sp>
      <p:pic>
        <p:nvPicPr>
          <p:cNvPr id="26" name="Picture 2" descr="C:\Users\DJ-02\AppData\Local\Temp\_AZTMP2_\1.중소벤처기업부_국_가로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66" y="6515006"/>
            <a:ext cx="1246785" cy="2760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8727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142875" y="1762125"/>
            <a:ext cx="9001125" cy="283845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4" b="26251"/>
          <a:stretch/>
        </p:blipFill>
        <p:spPr>
          <a:xfrm>
            <a:off x="279491" y="1762125"/>
            <a:ext cx="2984480" cy="283845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4" b="26251"/>
          <a:stretch/>
        </p:blipFill>
        <p:spPr>
          <a:xfrm>
            <a:off x="0" y="1762125"/>
            <a:ext cx="298448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08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1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30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2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그룹 6"/>
          <p:cNvGrpSpPr/>
          <p:nvPr/>
        </p:nvGrpSpPr>
        <p:grpSpPr>
          <a:xfrm>
            <a:off x="0" y="6377651"/>
            <a:ext cx="9144000" cy="480349"/>
            <a:chOff x="0" y="6377651"/>
            <a:chExt cx="9144000" cy="480349"/>
          </a:xfrm>
        </p:grpSpPr>
        <p:sp>
          <p:nvSpPr>
            <p:cNvPr id="6" name="직사각형 5"/>
            <p:cNvSpPr/>
            <p:nvPr/>
          </p:nvSpPr>
          <p:spPr>
            <a:xfrm>
              <a:off x="0" y="6377651"/>
              <a:ext cx="9144000" cy="480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" name="Picture 2" descr="C:\Users\DJ-02\AppData\Local\Temp\_AZTMP2_\1.중소벤처기업부_국_가로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37400" y="6386825"/>
              <a:ext cx="1965762" cy="435315"/>
            </a:xfrm>
            <a:prstGeom prst="rect">
              <a:avLst/>
            </a:prstGeom>
            <a:noFill/>
          </p:spPr>
        </p:pic>
      </p:grpSp>
      <p:sp>
        <p:nvSpPr>
          <p:cNvPr id="21" name="직사각형 20"/>
          <p:cNvSpPr/>
          <p:nvPr/>
        </p:nvSpPr>
        <p:spPr>
          <a:xfrm>
            <a:off x="5130800" y="0"/>
            <a:ext cx="4013200" cy="6377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다이아몬드 21"/>
          <p:cNvSpPr/>
          <p:nvPr/>
        </p:nvSpPr>
        <p:spPr>
          <a:xfrm>
            <a:off x="2857500" y="3954"/>
            <a:ext cx="4546600" cy="6377651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5735053" y="5118713"/>
            <a:ext cx="1669047" cy="52322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28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C83"/>
                    </a:gs>
                    <a:gs pos="100000">
                      <a:srgbClr val="416A95"/>
                    </a:gs>
                  </a:gsLst>
                  <a:lin ang="162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2020. 1.</a:t>
            </a:r>
            <a:endParaRPr lang="ko-KR" altLang="en-US" sz="2800" b="1" spc="-50" dirty="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C83"/>
                  </a:gs>
                  <a:gs pos="100000">
                    <a:srgbClr val="416A95"/>
                  </a:gs>
                </a:gsLst>
                <a:lin ang="16200000" scaled="1"/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3522360" y="2633434"/>
            <a:ext cx="5379999" cy="1077218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9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C83"/>
                    </a:gs>
                    <a:gs pos="100000">
                      <a:srgbClr val="416A95"/>
                    </a:gs>
                  </a:gsLst>
                  <a:lin ang="162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</a:t>
            </a:r>
            <a:r>
              <a:rPr lang="en-US" altLang="ko-KR" sz="32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C83"/>
                    </a:gs>
                    <a:gs pos="100000">
                      <a:srgbClr val="416A95"/>
                    </a:gs>
                  </a:gsLst>
                  <a:lin ang="162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2020</a:t>
            </a:r>
            <a:r>
              <a:rPr lang="ko-KR" altLang="en-US" sz="32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C83"/>
                    </a:gs>
                    <a:gs pos="100000">
                      <a:srgbClr val="416A95"/>
                    </a:gs>
                  </a:gsLst>
                  <a:lin ang="162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</a:t>
            </a:r>
            <a:endParaRPr lang="en-US" altLang="ko-KR" sz="3200" b="1" spc="-50" dirty="0" smtClean="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C83"/>
                  </a:gs>
                  <a:gs pos="100000">
                    <a:srgbClr val="416A95"/>
                  </a:gs>
                </a:gsLst>
                <a:lin ang="16200000" scaled="1"/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  <a:p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C83"/>
                    </a:gs>
                    <a:gs pos="100000">
                      <a:srgbClr val="416A95"/>
                    </a:gs>
                  </a:gsLst>
                  <a:lin ang="162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중소기업 </a:t>
            </a:r>
            <a:r>
              <a:rPr lang="en-US" altLang="ko-KR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C83"/>
                    </a:gs>
                    <a:gs pos="100000">
                      <a:srgbClr val="416A95"/>
                    </a:gs>
                  </a:gsLst>
                  <a:lin ang="162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</a:t>
            </a: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C83"/>
                    </a:gs>
                    <a:gs pos="100000">
                      <a:srgbClr val="416A95"/>
                    </a:gs>
                  </a:gsLst>
                  <a:lin ang="162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지원사업 안내</a:t>
            </a:r>
            <a:endParaRPr lang="ko-KR" altLang="en-US" sz="3200" b="1" spc="-150" dirty="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C83"/>
                  </a:gs>
                  <a:gs pos="100000">
                    <a:srgbClr val="416A95"/>
                  </a:gs>
                </a:gsLst>
                <a:lin ang="16200000" scaled="1"/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4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4817270" y="1725"/>
            <a:ext cx="4326731" cy="6377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각 삼각형 2"/>
          <p:cNvSpPr/>
          <p:nvPr/>
        </p:nvSpPr>
        <p:spPr>
          <a:xfrm flipH="1" flipV="1">
            <a:off x="1606550" y="0"/>
            <a:ext cx="3240000" cy="3240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오각형 3"/>
          <p:cNvSpPr/>
          <p:nvPr/>
        </p:nvSpPr>
        <p:spPr>
          <a:xfrm>
            <a:off x="0" y="0"/>
            <a:ext cx="3838575" cy="6377651"/>
          </a:xfrm>
          <a:custGeom>
            <a:avLst/>
            <a:gdLst>
              <a:gd name="connsiteX0" fmla="*/ 0 w 2085975"/>
              <a:gd name="connsiteY0" fmla="*/ 0 h 6389410"/>
              <a:gd name="connsiteX1" fmla="*/ 1042988 w 2085975"/>
              <a:gd name="connsiteY1" fmla="*/ 0 h 6389410"/>
              <a:gd name="connsiteX2" fmla="*/ 2085975 w 2085975"/>
              <a:gd name="connsiteY2" fmla="*/ 3194705 h 6389410"/>
              <a:gd name="connsiteX3" fmla="*/ 1042988 w 2085975"/>
              <a:gd name="connsiteY3" fmla="*/ 6389410 h 6389410"/>
              <a:gd name="connsiteX4" fmla="*/ 0 w 2085975"/>
              <a:gd name="connsiteY4" fmla="*/ 6389410 h 6389410"/>
              <a:gd name="connsiteX5" fmla="*/ 0 w 2085975"/>
              <a:gd name="connsiteY5" fmla="*/ 0 h 6389410"/>
              <a:gd name="connsiteX0" fmla="*/ 0 w 3581400"/>
              <a:gd name="connsiteY0" fmla="*/ 0 h 6389410"/>
              <a:gd name="connsiteX1" fmla="*/ 1042988 w 3581400"/>
              <a:gd name="connsiteY1" fmla="*/ 0 h 6389410"/>
              <a:gd name="connsiteX2" fmla="*/ 3581400 w 3581400"/>
              <a:gd name="connsiteY2" fmla="*/ 3185180 h 6389410"/>
              <a:gd name="connsiteX3" fmla="*/ 1042988 w 3581400"/>
              <a:gd name="connsiteY3" fmla="*/ 6389410 h 6389410"/>
              <a:gd name="connsiteX4" fmla="*/ 0 w 3581400"/>
              <a:gd name="connsiteY4" fmla="*/ 6389410 h 6389410"/>
              <a:gd name="connsiteX5" fmla="*/ 0 w 3581400"/>
              <a:gd name="connsiteY5" fmla="*/ 0 h 6389410"/>
              <a:gd name="connsiteX0" fmla="*/ 0 w 4124325"/>
              <a:gd name="connsiteY0" fmla="*/ 0 h 6389410"/>
              <a:gd name="connsiteX1" fmla="*/ 1042988 w 4124325"/>
              <a:gd name="connsiteY1" fmla="*/ 0 h 6389410"/>
              <a:gd name="connsiteX2" fmla="*/ 4124325 w 4124325"/>
              <a:gd name="connsiteY2" fmla="*/ 3223280 h 6389410"/>
              <a:gd name="connsiteX3" fmla="*/ 1042988 w 4124325"/>
              <a:gd name="connsiteY3" fmla="*/ 6389410 h 6389410"/>
              <a:gd name="connsiteX4" fmla="*/ 0 w 4124325"/>
              <a:gd name="connsiteY4" fmla="*/ 6389410 h 6389410"/>
              <a:gd name="connsiteX5" fmla="*/ 0 w 4124325"/>
              <a:gd name="connsiteY5" fmla="*/ 0 h 6389410"/>
              <a:gd name="connsiteX0" fmla="*/ 0 w 4181475"/>
              <a:gd name="connsiteY0" fmla="*/ 0 h 6389410"/>
              <a:gd name="connsiteX1" fmla="*/ 1042988 w 4181475"/>
              <a:gd name="connsiteY1" fmla="*/ 0 h 6389410"/>
              <a:gd name="connsiteX2" fmla="*/ 4181475 w 4181475"/>
              <a:gd name="connsiteY2" fmla="*/ 3223280 h 6389410"/>
              <a:gd name="connsiteX3" fmla="*/ 1042988 w 4181475"/>
              <a:gd name="connsiteY3" fmla="*/ 6389410 h 6389410"/>
              <a:gd name="connsiteX4" fmla="*/ 0 w 4181475"/>
              <a:gd name="connsiteY4" fmla="*/ 6389410 h 6389410"/>
              <a:gd name="connsiteX5" fmla="*/ 0 w 4181475"/>
              <a:gd name="connsiteY5" fmla="*/ 0 h 6389410"/>
              <a:gd name="connsiteX0" fmla="*/ 0 w 4238625"/>
              <a:gd name="connsiteY0" fmla="*/ 0 h 6389410"/>
              <a:gd name="connsiteX1" fmla="*/ 1042988 w 4238625"/>
              <a:gd name="connsiteY1" fmla="*/ 0 h 6389410"/>
              <a:gd name="connsiteX2" fmla="*/ 4238625 w 4238625"/>
              <a:gd name="connsiteY2" fmla="*/ 3223280 h 6389410"/>
              <a:gd name="connsiteX3" fmla="*/ 1042988 w 4238625"/>
              <a:gd name="connsiteY3" fmla="*/ 6389410 h 6389410"/>
              <a:gd name="connsiteX4" fmla="*/ 0 w 4238625"/>
              <a:gd name="connsiteY4" fmla="*/ 6389410 h 6389410"/>
              <a:gd name="connsiteX5" fmla="*/ 0 w 4238625"/>
              <a:gd name="connsiteY5" fmla="*/ 0 h 6389410"/>
              <a:gd name="connsiteX0" fmla="*/ 0 w 4238625"/>
              <a:gd name="connsiteY0" fmla="*/ 0 h 6389410"/>
              <a:gd name="connsiteX1" fmla="*/ 1042988 w 4238625"/>
              <a:gd name="connsiteY1" fmla="*/ 0 h 6389410"/>
              <a:gd name="connsiteX2" fmla="*/ 4238625 w 4238625"/>
              <a:gd name="connsiteY2" fmla="*/ 3251855 h 6389410"/>
              <a:gd name="connsiteX3" fmla="*/ 1042988 w 4238625"/>
              <a:gd name="connsiteY3" fmla="*/ 6389410 h 6389410"/>
              <a:gd name="connsiteX4" fmla="*/ 0 w 4238625"/>
              <a:gd name="connsiteY4" fmla="*/ 6389410 h 6389410"/>
              <a:gd name="connsiteX5" fmla="*/ 0 w 4238625"/>
              <a:gd name="connsiteY5" fmla="*/ 0 h 6389410"/>
              <a:gd name="connsiteX0" fmla="*/ 0 w 4531091"/>
              <a:gd name="connsiteY0" fmla="*/ 0 h 6389410"/>
              <a:gd name="connsiteX1" fmla="*/ 1042988 w 4531091"/>
              <a:gd name="connsiteY1" fmla="*/ 0 h 6389410"/>
              <a:gd name="connsiteX2" fmla="*/ 4531091 w 4531091"/>
              <a:gd name="connsiteY2" fmla="*/ 3251855 h 6389410"/>
              <a:gd name="connsiteX3" fmla="*/ 1042988 w 4531091"/>
              <a:gd name="connsiteY3" fmla="*/ 6389410 h 6389410"/>
              <a:gd name="connsiteX4" fmla="*/ 0 w 4531091"/>
              <a:gd name="connsiteY4" fmla="*/ 6389410 h 6389410"/>
              <a:gd name="connsiteX5" fmla="*/ 0 w 4531091"/>
              <a:gd name="connsiteY5" fmla="*/ 0 h 6389410"/>
              <a:gd name="connsiteX0" fmla="*/ 0 w 4711070"/>
              <a:gd name="connsiteY0" fmla="*/ 0 h 6389410"/>
              <a:gd name="connsiteX1" fmla="*/ 1042988 w 4711070"/>
              <a:gd name="connsiteY1" fmla="*/ 0 h 6389410"/>
              <a:gd name="connsiteX2" fmla="*/ 4711070 w 4711070"/>
              <a:gd name="connsiteY2" fmla="*/ 3242330 h 6389410"/>
              <a:gd name="connsiteX3" fmla="*/ 1042988 w 4711070"/>
              <a:gd name="connsiteY3" fmla="*/ 6389410 h 6389410"/>
              <a:gd name="connsiteX4" fmla="*/ 0 w 4711070"/>
              <a:gd name="connsiteY4" fmla="*/ 6389410 h 6389410"/>
              <a:gd name="connsiteX5" fmla="*/ 0 w 4711070"/>
              <a:gd name="connsiteY5" fmla="*/ 0 h 6389410"/>
              <a:gd name="connsiteX0" fmla="*/ 0 w 4851003"/>
              <a:gd name="connsiteY0" fmla="*/ 0 h 6389410"/>
              <a:gd name="connsiteX1" fmla="*/ 1042988 w 4851003"/>
              <a:gd name="connsiteY1" fmla="*/ 0 h 6389410"/>
              <a:gd name="connsiteX2" fmla="*/ 4851003 w 4851003"/>
              <a:gd name="connsiteY2" fmla="*/ 3232805 h 6389410"/>
              <a:gd name="connsiteX3" fmla="*/ 1042988 w 4851003"/>
              <a:gd name="connsiteY3" fmla="*/ 6389410 h 6389410"/>
              <a:gd name="connsiteX4" fmla="*/ 0 w 4851003"/>
              <a:gd name="connsiteY4" fmla="*/ 6389410 h 6389410"/>
              <a:gd name="connsiteX5" fmla="*/ 0 w 4851003"/>
              <a:gd name="connsiteY5" fmla="*/ 0 h 6389410"/>
              <a:gd name="connsiteX0" fmla="*/ 0 w 5025919"/>
              <a:gd name="connsiteY0" fmla="*/ 0 h 6389410"/>
              <a:gd name="connsiteX1" fmla="*/ 1042988 w 5025919"/>
              <a:gd name="connsiteY1" fmla="*/ 0 h 6389410"/>
              <a:gd name="connsiteX2" fmla="*/ 5025919 w 5025919"/>
              <a:gd name="connsiteY2" fmla="*/ 3261380 h 6389410"/>
              <a:gd name="connsiteX3" fmla="*/ 1042988 w 5025919"/>
              <a:gd name="connsiteY3" fmla="*/ 6389410 h 6389410"/>
              <a:gd name="connsiteX4" fmla="*/ 0 w 5025919"/>
              <a:gd name="connsiteY4" fmla="*/ 6389410 h 6389410"/>
              <a:gd name="connsiteX5" fmla="*/ 0 w 5025919"/>
              <a:gd name="connsiteY5" fmla="*/ 0 h 6389410"/>
              <a:gd name="connsiteX0" fmla="*/ 0 w 5240594"/>
              <a:gd name="connsiteY0" fmla="*/ 0 h 6389410"/>
              <a:gd name="connsiteX1" fmla="*/ 1042988 w 5240594"/>
              <a:gd name="connsiteY1" fmla="*/ 0 h 6389410"/>
              <a:gd name="connsiteX2" fmla="*/ 5240594 w 5240594"/>
              <a:gd name="connsiteY2" fmla="*/ 3251855 h 6389410"/>
              <a:gd name="connsiteX3" fmla="*/ 1042988 w 5240594"/>
              <a:gd name="connsiteY3" fmla="*/ 6389410 h 6389410"/>
              <a:gd name="connsiteX4" fmla="*/ 0 w 5240594"/>
              <a:gd name="connsiteY4" fmla="*/ 6389410 h 6389410"/>
              <a:gd name="connsiteX5" fmla="*/ 0 w 5240594"/>
              <a:gd name="connsiteY5" fmla="*/ 0 h 6389410"/>
              <a:gd name="connsiteX0" fmla="*/ 0 w 5331515"/>
              <a:gd name="connsiteY0" fmla="*/ 0 h 6389410"/>
              <a:gd name="connsiteX1" fmla="*/ 1042988 w 5331515"/>
              <a:gd name="connsiteY1" fmla="*/ 0 h 6389410"/>
              <a:gd name="connsiteX2" fmla="*/ 5331515 w 5331515"/>
              <a:gd name="connsiteY2" fmla="*/ 3221375 h 6389410"/>
              <a:gd name="connsiteX3" fmla="*/ 1042988 w 5331515"/>
              <a:gd name="connsiteY3" fmla="*/ 6389410 h 6389410"/>
              <a:gd name="connsiteX4" fmla="*/ 0 w 5331515"/>
              <a:gd name="connsiteY4" fmla="*/ 6389410 h 6389410"/>
              <a:gd name="connsiteX5" fmla="*/ 0 w 5331515"/>
              <a:gd name="connsiteY5" fmla="*/ 0 h 6389410"/>
              <a:gd name="connsiteX0" fmla="*/ 0 w 5361822"/>
              <a:gd name="connsiteY0" fmla="*/ 0 h 6389410"/>
              <a:gd name="connsiteX1" fmla="*/ 1042988 w 5361822"/>
              <a:gd name="connsiteY1" fmla="*/ 0 h 6389410"/>
              <a:gd name="connsiteX2" fmla="*/ 5361822 w 5361822"/>
              <a:gd name="connsiteY2" fmla="*/ 3206135 h 6389410"/>
              <a:gd name="connsiteX3" fmla="*/ 1042988 w 5361822"/>
              <a:gd name="connsiteY3" fmla="*/ 6389410 h 6389410"/>
              <a:gd name="connsiteX4" fmla="*/ 0 w 5361822"/>
              <a:gd name="connsiteY4" fmla="*/ 6389410 h 6389410"/>
              <a:gd name="connsiteX5" fmla="*/ 0 w 5361822"/>
              <a:gd name="connsiteY5" fmla="*/ 0 h 6389410"/>
              <a:gd name="connsiteX0" fmla="*/ 0 w 5462846"/>
              <a:gd name="connsiteY0" fmla="*/ 0 h 6389410"/>
              <a:gd name="connsiteX1" fmla="*/ 1042988 w 5462846"/>
              <a:gd name="connsiteY1" fmla="*/ 0 h 6389410"/>
              <a:gd name="connsiteX2" fmla="*/ 5462846 w 5462846"/>
              <a:gd name="connsiteY2" fmla="*/ 3155242 h 6389410"/>
              <a:gd name="connsiteX3" fmla="*/ 1042988 w 5462846"/>
              <a:gd name="connsiteY3" fmla="*/ 6389410 h 6389410"/>
              <a:gd name="connsiteX4" fmla="*/ 0 w 5462846"/>
              <a:gd name="connsiteY4" fmla="*/ 6389410 h 6389410"/>
              <a:gd name="connsiteX5" fmla="*/ 0 w 5462846"/>
              <a:gd name="connsiteY5" fmla="*/ 0 h 6389410"/>
              <a:gd name="connsiteX0" fmla="*/ 0 w 5462846"/>
              <a:gd name="connsiteY0" fmla="*/ 0 h 6389410"/>
              <a:gd name="connsiteX1" fmla="*/ 1042988 w 5462846"/>
              <a:gd name="connsiteY1" fmla="*/ 0 h 6389410"/>
              <a:gd name="connsiteX2" fmla="*/ 5462846 w 5462846"/>
              <a:gd name="connsiteY2" fmla="*/ 3180227 h 6389410"/>
              <a:gd name="connsiteX3" fmla="*/ 1042988 w 5462846"/>
              <a:gd name="connsiteY3" fmla="*/ 6389410 h 6389410"/>
              <a:gd name="connsiteX4" fmla="*/ 0 w 5462846"/>
              <a:gd name="connsiteY4" fmla="*/ 6389410 h 6389410"/>
              <a:gd name="connsiteX5" fmla="*/ 0 w 5462846"/>
              <a:gd name="connsiteY5" fmla="*/ 0 h 6389410"/>
              <a:gd name="connsiteX0" fmla="*/ 0 w 5462846"/>
              <a:gd name="connsiteY0" fmla="*/ 0 h 6389410"/>
              <a:gd name="connsiteX1" fmla="*/ 1042988 w 5462846"/>
              <a:gd name="connsiteY1" fmla="*/ 0 h 6389410"/>
              <a:gd name="connsiteX2" fmla="*/ 5462846 w 5462846"/>
              <a:gd name="connsiteY2" fmla="*/ 3180227 h 6389410"/>
              <a:gd name="connsiteX3" fmla="*/ 982942 w 5462846"/>
              <a:gd name="connsiteY3" fmla="*/ 6389410 h 6389410"/>
              <a:gd name="connsiteX4" fmla="*/ 0 w 5462846"/>
              <a:gd name="connsiteY4" fmla="*/ 6389410 h 6389410"/>
              <a:gd name="connsiteX5" fmla="*/ 0 w 5462846"/>
              <a:gd name="connsiteY5" fmla="*/ 0 h 6389410"/>
              <a:gd name="connsiteX0" fmla="*/ 0 w 5543379"/>
              <a:gd name="connsiteY0" fmla="*/ 0 h 6389410"/>
              <a:gd name="connsiteX1" fmla="*/ 1042988 w 5543379"/>
              <a:gd name="connsiteY1" fmla="*/ 0 h 6389410"/>
              <a:gd name="connsiteX2" fmla="*/ 5543379 w 5543379"/>
              <a:gd name="connsiteY2" fmla="*/ 3189769 h 6389410"/>
              <a:gd name="connsiteX3" fmla="*/ 982942 w 5543379"/>
              <a:gd name="connsiteY3" fmla="*/ 6389410 h 6389410"/>
              <a:gd name="connsiteX4" fmla="*/ 0 w 5543379"/>
              <a:gd name="connsiteY4" fmla="*/ 6389410 h 6389410"/>
              <a:gd name="connsiteX5" fmla="*/ 0 w 5543379"/>
              <a:gd name="connsiteY5" fmla="*/ 0 h 6389410"/>
              <a:gd name="connsiteX0" fmla="*/ 0 w 5670004"/>
              <a:gd name="connsiteY0" fmla="*/ 0 h 6389410"/>
              <a:gd name="connsiteX1" fmla="*/ 1042988 w 5670004"/>
              <a:gd name="connsiteY1" fmla="*/ 0 h 6389410"/>
              <a:gd name="connsiteX2" fmla="*/ 5670004 w 5670004"/>
              <a:gd name="connsiteY2" fmla="*/ 3189769 h 6389410"/>
              <a:gd name="connsiteX3" fmla="*/ 982942 w 5670004"/>
              <a:gd name="connsiteY3" fmla="*/ 6389410 h 6389410"/>
              <a:gd name="connsiteX4" fmla="*/ 0 w 5670004"/>
              <a:gd name="connsiteY4" fmla="*/ 6389410 h 6389410"/>
              <a:gd name="connsiteX5" fmla="*/ 0 w 5670004"/>
              <a:gd name="connsiteY5" fmla="*/ 0 h 638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70004" h="6389410">
                <a:moveTo>
                  <a:pt x="0" y="0"/>
                </a:moveTo>
                <a:lnTo>
                  <a:pt x="1042988" y="0"/>
                </a:lnTo>
                <a:lnTo>
                  <a:pt x="5670004" y="3189769"/>
                </a:lnTo>
                <a:lnTo>
                  <a:pt x="982942" y="6389410"/>
                </a:lnTo>
                <a:lnTo>
                  <a:pt x="0" y="638941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각 삼각형 14"/>
          <p:cNvSpPr/>
          <p:nvPr/>
        </p:nvSpPr>
        <p:spPr>
          <a:xfrm flipH="1">
            <a:off x="1611400" y="3137651"/>
            <a:ext cx="3240000" cy="3240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1328003" y="2852244"/>
            <a:ext cx="1826141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40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INDEX</a:t>
            </a:r>
            <a:endParaRPr lang="ko-KR" altLang="en-US" sz="4000" b="1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930604" y="1244350"/>
            <a:ext cx="589211" cy="550085"/>
            <a:chOff x="4515653" y="1177675"/>
            <a:chExt cx="589211" cy="550085"/>
          </a:xfrm>
        </p:grpSpPr>
        <p:sp>
          <p:nvSpPr>
            <p:cNvPr id="26" name="타원 17"/>
            <p:cNvSpPr/>
            <p:nvPr/>
          </p:nvSpPr>
          <p:spPr>
            <a:xfrm>
              <a:off x="4564864" y="1187760"/>
              <a:ext cx="540000" cy="540000"/>
            </a:xfrm>
            <a:prstGeom prst="diamond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4515653" y="1177675"/>
              <a:ext cx="540000" cy="540000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200" dirty="0" smtClean="0">
                  <a:solidFill>
                    <a:prstClr val="white"/>
                  </a:solidFill>
                  <a:latin typeface="배달의민족 주아" panose="020B0600000101010101" charset="-127"/>
                  <a:ea typeface="배달의민족 주아" panose="020B0600000101010101" charset="-127"/>
                </a:rPr>
                <a:t>1</a:t>
              </a:r>
              <a:endParaRPr lang="ko-KR" altLang="en-US" sz="2200" dirty="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5520435" y="1328472"/>
            <a:ext cx="293541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2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'20</a:t>
            </a:r>
            <a:r>
              <a:rPr lang="ko-KR" altLang="en-US" sz="2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년 중소기업 </a:t>
            </a:r>
            <a:r>
              <a:rPr lang="en-US" altLang="ko-KR" sz="2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R&amp;D </a:t>
            </a:r>
            <a:r>
              <a:rPr lang="ko-KR" altLang="en-US" sz="2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지원 개요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5520435" y="2185060"/>
            <a:ext cx="2294218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ko-KR" altLang="en-US" sz="2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중소기업</a:t>
            </a:r>
            <a:r>
              <a:rPr lang="en-US" altLang="ko-KR" sz="2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 R&amp;D </a:t>
            </a:r>
            <a:r>
              <a:rPr lang="ko-KR" altLang="en-US" sz="2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지원 성과</a:t>
            </a:r>
            <a:endParaRPr lang="ko-KR" altLang="en-US" sz="20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5520435" y="2999803"/>
            <a:ext cx="3523892" cy="40011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'</a:t>
            </a:r>
            <a:r>
              <a:rPr lang="en-US" altLang="ko-KR" sz="2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20</a:t>
            </a:r>
            <a:r>
              <a:rPr lang="ko-KR" altLang="en-US" sz="2000" spc="-12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년 중소기업 </a:t>
            </a:r>
            <a:r>
              <a:rPr lang="en-US" altLang="ko-KR" sz="2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R&amp;D</a:t>
            </a:r>
            <a:r>
              <a:rPr lang="ko-KR" altLang="en-US" sz="2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의</a:t>
            </a:r>
            <a:r>
              <a:rPr lang="en-US" altLang="ko-KR" sz="2000" spc="-12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 </a:t>
            </a:r>
            <a:r>
              <a:rPr lang="ko-KR" altLang="en-US" sz="2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달라지는 점</a:t>
            </a:r>
            <a:endParaRPr lang="ko-KR" altLang="en-US" sz="2000" spc="-12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5520435" y="3849722"/>
            <a:ext cx="1944763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2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'20</a:t>
            </a:r>
            <a:r>
              <a:rPr lang="ko-KR" altLang="en-US" sz="2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년 </a:t>
            </a:r>
            <a:r>
              <a:rPr lang="ko-KR" altLang="en-US" sz="2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주요사업 안내</a:t>
            </a:r>
            <a:endParaRPr lang="ko-KR" altLang="en-US" sz="20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5520435" y="4668999"/>
            <a:ext cx="1007007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ko-KR" altLang="en-US" sz="2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기타 안내</a:t>
            </a:r>
            <a:endParaRPr lang="ko-KR" altLang="en-US" sz="20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4930604" y="2916248"/>
            <a:ext cx="589211" cy="550085"/>
            <a:chOff x="4515653" y="1177675"/>
            <a:chExt cx="589211" cy="550085"/>
          </a:xfrm>
        </p:grpSpPr>
        <p:sp>
          <p:nvSpPr>
            <p:cNvPr id="49" name="타원 17"/>
            <p:cNvSpPr/>
            <p:nvPr/>
          </p:nvSpPr>
          <p:spPr>
            <a:xfrm>
              <a:off x="4564864" y="1187760"/>
              <a:ext cx="540000" cy="540000"/>
            </a:xfrm>
            <a:prstGeom prst="diamond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  <p:sp>
          <p:nvSpPr>
            <p:cNvPr id="50" name="타원 17"/>
            <p:cNvSpPr/>
            <p:nvPr/>
          </p:nvSpPr>
          <p:spPr>
            <a:xfrm>
              <a:off x="4515653" y="1177675"/>
              <a:ext cx="540000" cy="540000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200" dirty="0" smtClean="0">
                  <a:solidFill>
                    <a:prstClr val="white"/>
                  </a:solidFill>
                  <a:latin typeface="배달의민족 주아" panose="020B0600000101010101" charset="-127"/>
                  <a:ea typeface="배달의민족 주아" panose="020B0600000101010101" charset="-127"/>
                </a:rPr>
                <a:t>3</a:t>
              </a:r>
              <a:endParaRPr lang="ko-KR" altLang="en-US" sz="2200" dirty="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4930604" y="2080299"/>
            <a:ext cx="589211" cy="550085"/>
            <a:chOff x="4515653" y="1177675"/>
            <a:chExt cx="589211" cy="550085"/>
          </a:xfrm>
        </p:grpSpPr>
        <p:sp>
          <p:nvSpPr>
            <p:cNvPr id="52" name="타원 17"/>
            <p:cNvSpPr/>
            <p:nvPr/>
          </p:nvSpPr>
          <p:spPr>
            <a:xfrm>
              <a:off x="4564864" y="1187760"/>
              <a:ext cx="540000" cy="540000"/>
            </a:xfrm>
            <a:prstGeom prst="diamond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  <p:sp>
          <p:nvSpPr>
            <p:cNvPr id="53" name="타원 17"/>
            <p:cNvSpPr/>
            <p:nvPr/>
          </p:nvSpPr>
          <p:spPr>
            <a:xfrm>
              <a:off x="4515653" y="1177675"/>
              <a:ext cx="540000" cy="540000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200" dirty="0" smtClean="0">
                  <a:solidFill>
                    <a:prstClr val="white"/>
                  </a:solidFill>
                  <a:latin typeface="배달의민족 주아" panose="020B0600000101010101" charset="-127"/>
                  <a:ea typeface="배달의민족 주아" panose="020B0600000101010101" charset="-127"/>
                </a:rPr>
                <a:t>2</a:t>
              </a:r>
              <a:endParaRPr lang="ko-KR" altLang="en-US" sz="2200" dirty="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4930604" y="3752197"/>
            <a:ext cx="589211" cy="550085"/>
            <a:chOff x="4515653" y="1177675"/>
            <a:chExt cx="589211" cy="550085"/>
          </a:xfrm>
        </p:grpSpPr>
        <p:sp>
          <p:nvSpPr>
            <p:cNvPr id="58" name="타원 17"/>
            <p:cNvSpPr/>
            <p:nvPr/>
          </p:nvSpPr>
          <p:spPr>
            <a:xfrm>
              <a:off x="4564864" y="1187760"/>
              <a:ext cx="540000" cy="540000"/>
            </a:xfrm>
            <a:prstGeom prst="diamond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  <p:sp>
          <p:nvSpPr>
            <p:cNvPr id="59" name="타원 17"/>
            <p:cNvSpPr/>
            <p:nvPr/>
          </p:nvSpPr>
          <p:spPr>
            <a:xfrm>
              <a:off x="4515653" y="1177675"/>
              <a:ext cx="540000" cy="540000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200" dirty="0" smtClean="0">
                  <a:solidFill>
                    <a:prstClr val="white"/>
                  </a:solidFill>
                  <a:latin typeface="배달의민족 주아" panose="020B0600000101010101" charset="-127"/>
                  <a:ea typeface="배달의민족 주아" panose="020B0600000101010101" charset="-127"/>
                </a:rPr>
                <a:t>4</a:t>
              </a:r>
              <a:endParaRPr lang="ko-KR" altLang="en-US" sz="2200" dirty="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4930604" y="4588147"/>
            <a:ext cx="589211" cy="550085"/>
            <a:chOff x="4515653" y="1177675"/>
            <a:chExt cx="589211" cy="550085"/>
          </a:xfrm>
        </p:grpSpPr>
        <p:sp>
          <p:nvSpPr>
            <p:cNvPr id="61" name="타원 17"/>
            <p:cNvSpPr/>
            <p:nvPr/>
          </p:nvSpPr>
          <p:spPr>
            <a:xfrm>
              <a:off x="4564864" y="1187760"/>
              <a:ext cx="540000" cy="540000"/>
            </a:xfrm>
            <a:prstGeom prst="diamond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  <p:sp>
          <p:nvSpPr>
            <p:cNvPr id="62" name="타원 17"/>
            <p:cNvSpPr/>
            <p:nvPr/>
          </p:nvSpPr>
          <p:spPr>
            <a:xfrm>
              <a:off x="4515653" y="1177675"/>
              <a:ext cx="540000" cy="540000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200" dirty="0" smtClean="0">
                  <a:solidFill>
                    <a:prstClr val="white"/>
                  </a:solidFill>
                  <a:latin typeface="배달의민족 주아" panose="020B0600000101010101" charset="-127"/>
                  <a:ea typeface="배달의민족 주아" panose="020B0600000101010101" charset="-127"/>
                </a:rPr>
                <a:t>5</a:t>
              </a:r>
              <a:endParaRPr lang="ko-KR" altLang="en-US" sz="2200" dirty="0">
                <a:solidFill>
                  <a:prstClr val="white"/>
                </a:solidFill>
                <a:latin typeface="배달의민족 주아" panose="020B0600000101010101" charset="-127"/>
                <a:ea typeface="배달의민족 주아" panose="020B0600000101010101" charset="-127"/>
              </a:endParaRPr>
            </a:p>
          </p:txBody>
        </p:sp>
      </p:grpSp>
      <p:pic>
        <p:nvPicPr>
          <p:cNvPr id="32" name="Picture 2" descr="C:\Users\DJ-02\AppData\Local\Temp\_AZTMP2_\1.중소벤처기업부_국_가로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3219" y="6397068"/>
            <a:ext cx="1965762" cy="435315"/>
          </a:xfrm>
          <a:prstGeom prst="rect">
            <a:avLst/>
          </a:prstGeom>
          <a:noFill/>
        </p:spPr>
      </p:pic>
      <p:sp>
        <p:nvSpPr>
          <p:cNvPr id="34" name="직사각형 33"/>
          <p:cNvSpPr/>
          <p:nvPr/>
        </p:nvSpPr>
        <p:spPr>
          <a:xfrm>
            <a:off x="0" y="6377651"/>
            <a:ext cx="9144000" cy="480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Picture 2" descr="C:\Users\DJ-02\AppData\Local\Temp\_AZTMP2_\1.중소벤처기업부_국_가로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37400" y="6386825"/>
            <a:ext cx="1965762" cy="4353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835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42875" y="1762125"/>
            <a:ext cx="9001125" cy="2838450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3456998" y="2971800"/>
            <a:ext cx="4206601" cy="132343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4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'20</a:t>
            </a:r>
            <a:r>
              <a:rPr lang="ko-KR" altLang="en-US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년 중소기업 </a:t>
            </a:r>
            <a:r>
              <a:rPr lang="en-US" altLang="ko-KR" sz="4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R&amp;D </a:t>
            </a:r>
          </a:p>
          <a:p>
            <a:r>
              <a:rPr lang="ko-KR" altLang="en-US" sz="40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 지원 </a:t>
            </a:r>
            <a:r>
              <a:rPr lang="ko-KR" altLang="en-US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개요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4" b="26251"/>
          <a:stretch/>
        </p:blipFill>
        <p:spPr>
          <a:xfrm>
            <a:off x="279491" y="1762125"/>
            <a:ext cx="2984480" cy="283845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4" b="26251"/>
          <a:stretch/>
        </p:blipFill>
        <p:spPr>
          <a:xfrm>
            <a:off x="0" y="1762125"/>
            <a:ext cx="2984480" cy="28384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722665" y="2716306"/>
            <a:ext cx="1640193" cy="1477328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90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01</a:t>
            </a:r>
            <a:endParaRPr lang="ko-KR" altLang="en-US" sz="9000" b="1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24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5588226"/>
            <a:ext cx="9144000" cy="647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514350" y="1527175"/>
            <a:ext cx="2901950" cy="45300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416A9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1656" y="5673822"/>
            <a:ext cx="5626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300" b="1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2018</a:t>
            </a:r>
            <a:r>
              <a:rPr lang="ko-KR" altLang="en-US" sz="1300" b="1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년</a:t>
            </a:r>
            <a:endParaRPr lang="ko-KR" altLang="en-US" sz="1300" b="1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25904" y="5673822"/>
            <a:ext cx="5626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300" b="1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2019</a:t>
            </a:r>
            <a:r>
              <a:rPr lang="ko-KR" altLang="en-US" sz="1300" b="1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년</a:t>
            </a:r>
            <a:endParaRPr lang="ko-KR" altLang="en-US" sz="1300" b="1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790152" y="5669975"/>
            <a:ext cx="5626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defRPr/>
            </a:pPr>
            <a:r>
              <a: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2020</a:t>
            </a:r>
            <a:r>
              <a: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년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09589" y="3278049"/>
            <a:ext cx="6107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11,036</a:t>
            </a:r>
            <a:endParaRPr lang="ko-KR" altLang="en-US" sz="14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647421" y="3341402"/>
            <a:ext cx="55944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11,010</a:t>
            </a:r>
            <a:endParaRPr lang="ko-KR" altLang="en-US" sz="14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89817" y="2404655"/>
            <a:ext cx="154529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2000" dirty="0" smtClean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</a:t>
            </a:r>
            <a:r>
              <a:rPr lang="ko-KR" altLang="en-US" sz="2000" dirty="0" smtClean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조 </a:t>
            </a:r>
            <a:r>
              <a:rPr lang="en-US" altLang="ko-KR" sz="2000" dirty="0" smtClean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4,550</a:t>
            </a:r>
            <a:r>
              <a:rPr lang="ko-KR" altLang="en-US" sz="2000" dirty="0" smtClean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억원</a:t>
            </a:r>
            <a:endParaRPr lang="ko-KR" altLang="en-US" sz="2000" spc="-50" dirty="0">
              <a:solidFill>
                <a:srgbClr val="E23D10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3949700" y="1225550"/>
            <a:ext cx="4892675" cy="5238750"/>
          </a:xfrm>
          <a:prstGeom prst="roundRect">
            <a:avLst>
              <a:gd name="adj" fmla="val 1852"/>
            </a:avLst>
          </a:prstGeom>
          <a:solidFill>
            <a:schemeClr val="bg1"/>
          </a:solidFill>
          <a:ln w="3175">
            <a:solidFill>
              <a:srgbClr val="416A9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양쪽 모서리가 둥근 사각형 120"/>
          <p:cNvSpPr/>
          <p:nvPr/>
        </p:nvSpPr>
        <p:spPr>
          <a:xfrm>
            <a:off x="3949700" y="1225550"/>
            <a:ext cx="4892675" cy="460375"/>
          </a:xfrm>
          <a:prstGeom prst="round2SameRect">
            <a:avLst>
              <a:gd name="adj1" fmla="val 14426"/>
              <a:gd name="adj2" fmla="val 0"/>
            </a:avLst>
          </a:prstGeom>
          <a:solidFill>
            <a:srgbClr val="416A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r>
              <a:rPr lang="ko-KR" altLang="en-US" sz="19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 </a:t>
            </a:r>
            <a:r>
              <a:rPr lang="en-US" altLang="ko-KR" sz="19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 </a:t>
            </a:r>
            <a:r>
              <a:rPr lang="ko-KR" altLang="en-US" sz="19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사업 구성 및 지원내용</a:t>
            </a:r>
          </a:p>
        </p:txBody>
      </p:sp>
      <p:grpSp>
        <p:nvGrpSpPr>
          <p:cNvPr id="131" name="그룹 130"/>
          <p:cNvGrpSpPr/>
          <p:nvPr/>
        </p:nvGrpSpPr>
        <p:grpSpPr>
          <a:xfrm>
            <a:off x="4617630" y="1888153"/>
            <a:ext cx="3744214" cy="1362693"/>
            <a:chOff x="4842199" y="2203297"/>
            <a:chExt cx="3310423" cy="1204819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FE28FD58-BD10-4FA5-861D-804E5B487CAA}"/>
                </a:ext>
              </a:extLst>
            </p:cNvPr>
            <p:cNvSpPr/>
            <p:nvPr/>
          </p:nvSpPr>
          <p:spPr>
            <a:xfrm>
              <a:off x="4987209" y="2348306"/>
              <a:ext cx="913867" cy="91386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3B3838"/>
                </a:solidFill>
                <a:effectLst/>
                <a:uLnTx/>
                <a:uFillTx/>
                <a:latin typeface="Rix모던고딕 M" panose="02020603020101020101" pitchFamily="18" charset="-127"/>
                <a:ea typeface="Rix모던고딕 M" panose="02020603020101020101" pitchFamily="18" charset="-127"/>
                <a:cs typeface="+mn-cs"/>
              </a:endParaRPr>
            </a:p>
          </p:txBody>
        </p:sp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5879439B-D494-4AE3-AF49-5529A970A532}"/>
                </a:ext>
              </a:extLst>
            </p:cNvPr>
            <p:cNvSpPr/>
            <p:nvPr/>
          </p:nvSpPr>
          <p:spPr>
            <a:xfrm>
              <a:off x="6005371" y="2348306"/>
              <a:ext cx="913867" cy="91386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3B3838"/>
                </a:solidFill>
                <a:effectLst/>
                <a:uLnTx/>
                <a:uFillTx/>
                <a:latin typeface="Rix모던고딕 M" panose="02020603020101020101" pitchFamily="18" charset="-127"/>
                <a:ea typeface="Rix모던고딕 M" panose="02020603020101020101" pitchFamily="18" charset="-127"/>
                <a:cs typeface="+mn-cs"/>
              </a:endParaRPr>
            </a:p>
          </p:txBody>
        </p:sp>
        <p:sp>
          <p:nvSpPr>
            <p:cNvPr id="92" name="타원 91">
              <a:extLst>
                <a:ext uri="{FF2B5EF4-FFF2-40B4-BE49-F238E27FC236}">
                  <a16:creationId xmlns:a16="http://schemas.microsoft.com/office/drawing/2014/main" id="{0CF5FEAE-7092-4077-8725-C3E126355E34}"/>
                </a:ext>
              </a:extLst>
            </p:cNvPr>
            <p:cNvSpPr/>
            <p:nvPr/>
          </p:nvSpPr>
          <p:spPr>
            <a:xfrm>
              <a:off x="7020407" y="2348306"/>
              <a:ext cx="913867" cy="91386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3B3838"/>
                </a:solidFill>
                <a:effectLst/>
                <a:uLnTx/>
                <a:uFillTx/>
                <a:latin typeface="Rix모던고딕 M" panose="02020603020101020101" pitchFamily="18" charset="-127"/>
                <a:ea typeface="Rix모던고딕 M" panose="02020603020101020101" pitchFamily="18" charset="-127"/>
                <a:cs typeface="+mn-cs"/>
              </a:endParaRPr>
            </a:p>
          </p:txBody>
        </p:sp>
        <p:sp>
          <p:nvSpPr>
            <p:cNvPr id="99" name="Freeform 9">
              <a:extLst>
                <a:ext uri="{FF2B5EF4-FFF2-40B4-BE49-F238E27FC236}">
                  <a16:creationId xmlns:a16="http://schemas.microsoft.com/office/drawing/2014/main" id="{9FC4EA39-E224-48EF-A7A5-ABF5C27FF30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886286" y="2203297"/>
              <a:ext cx="1203887" cy="601942"/>
            </a:xfrm>
            <a:custGeom>
              <a:avLst/>
              <a:gdLst>
                <a:gd name="T0" fmla="*/ 1290 w 1290"/>
                <a:gd name="T1" fmla="*/ 644 h 644"/>
                <a:gd name="T2" fmla="*/ 1094 w 1290"/>
                <a:gd name="T3" fmla="*/ 644 h 644"/>
                <a:gd name="T4" fmla="*/ 645 w 1290"/>
                <a:gd name="T5" fmla="*/ 195 h 644"/>
                <a:gd name="T6" fmla="*/ 196 w 1290"/>
                <a:gd name="T7" fmla="*/ 644 h 644"/>
                <a:gd name="T8" fmla="*/ 0 w 1290"/>
                <a:gd name="T9" fmla="*/ 644 h 644"/>
                <a:gd name="T10" fmla="*/ 645 w 1290"/>
                <a:gd name="T11" fmla="*/ 0 h 644"/>
                <a:gd name="T12" fmla="*/ 1290 w 1290"/>
                <a:gd name="T13" fmla="*/ 64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0" h="644">
                  <a:moveTo>
                    <a:pt x="1290" y="644"/>
                  </a:moveTo>
                  <a:cubicBezTo>
                    <a:pt x="1094" y="644"/>
                    <a:pt x="1094" y="644"/>
                    <a:pt x="1094" y="644"/>
                  </a:cubicBezTo>
                  <a:cubicBezTo>
                    <a:pt x="1094" y="397"/>
                    <a:pt x="892" y="195"/>
                    <a:pt x="645" y="195"/>
                  </a:cubicBezTo>
                  <a:cubicBezTo>
                    <a:pt x="397" y="195"/>
                    <a:pt x="196" y="397"/>
                    <a:pt x="196" y="644"/>
                  </a:cubicBezTo>
                  <a:cubicBezTo>
                    <a:pt x="0" y="644"/>
                    <a:pt x="0" y="644"/>
                    <a:pt x="0" y="644"/>
                  </a:cubicBezTo>
                  <a:cubicBezTo>
                    <a:pt x="0" y="289"/>
                    <a:pt x="289" y="0"/>
                    <a:pt x="645" y="0"/>
                  </a:cubicBezTo>
                  <a:cubicBezTo>
                    <a:pt x="1001" y="0"/>
                    <a:pt x="1290" y="289"/>
                    <a:pt x="1290" y="64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100" name="Freeform 11">
              <a:extLst>
                <a:ext uri="{FF2B5EF4-FFF2-40B4-BE49-F238E27FC236}">
                  <a16:creationId xmlns:a16="http://schemas.microsoft.com/office/drawing/2014/main" id="{5DD0CEBF-9775-4BB6-8E8D-1144F45A837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866821" y="2805239"/>
              <a:ext cx="1202014" cy="602877"/>
            </a:xfrm>
            <a:custGeom>
              <a:avLst/>
              <a:gdLst>
                <a:gd name="T0" fmla="*/ 1289 w 1289"/>
                <a:gd name="T1" fmla="*/ 0 h 645"/>
                <a:gd name="T2" fmla="*/ 645 w 1289"/>
                <a:gd name="T3" fmla="*/ 645 h 645"/>
                <a:gd name="T4" fmla="*/ 0 w 1289"/>
                <a:gd name="T5" fmla="*/ 0 h 645"/>
                <a:gd name="T6" fmla="*/ 196 w 1289"/>
                <a:gd name="T7" fmla="*/ 0 h 645"/>
                <a:gd name="T8" fmla="*/ 645 w 1289"/>
                <a:gd name="T9" fmla="*/ 449 h 645"/>
                <a:gd name="T10" fmla="*/ 1094 w 1289"/>
                <a:gd name="T11" fmla="*/ 0 h 645"/>
                <a:gd name="T12" fmla="*/ 1289 w 1289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9" h="645">
                  <a:moveTo>
                    <a:pt x="1289" y="0"/>
                  </a:moveTo>
                  <a:cubicBezTo>
                    <a:pt x="1289" y="356"/>
                    <a:pt x="1000" y="645"/>
                    <a:pt x="645" y="645"/>
                  </a:cubicBezTo>
                  <a:cubicBezTo>
                    <a:pt x="289" y="645"/>
                    <a:pt x="0" y="356"/>
                    <a:pt x="0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96" y="248"/>
                    <a:pt x="397" y="449"/>
                    <a:pt x="645" y="449"/>
                  </a:cubicBezTo>
                  <a:cubicBezTo>
                    <a:pt x="892" y="449"/>
                    <a:pt x="1094" y="248"/>
                    <a:pt x="1094" y="0"/>
                  </a:cubicBezTo>
                  <a:lnTo>
                    <a:pt x="128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101" name="Freeform 16">
              <a:extLst>
                <a:ext uri="{FF2B5EF4-FFF2-40B4-BE49-F238E27FC236}">
                  <a16:creationId xmlns:a16="http://schemas.microsoft.com/office/drawing/2014/main" id="{5B48E964-FAC6-444B-A5EA-BACC5EDB792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886286" y="2805239"/>
              <a:ext cx="1203887" cy="602877"/>
            </a:xfrm>
            <a:custGeom>
              <a:avLst/>
              <a:gdLst>
                <a:gd name="T0" fmla="*/ 1290 w 1290"/>
                <a:gd name="T1" fmla="*/ 0 h 645"/>
                <a:gd name="T2" fmla="*/ 645 w 1290"/>
                <a:gd name="T3" fmla="*/ 645 h 645"/>
                <a:gd name="T4" fmla="*/ 0 w 1290"/>
                <a:gd name="T5" fmla="*/ 0 h 645"/>
                <a:gd name="T6" fmla="*/ 196 w 1290"/>
                <a:gd name="T7" fmla="*/ 0 h 645"/>
                <a:gd name="T8" fmla="*/ 645 w 1290"/>
                <a:gd name="T9" fmla="*/ 449 h 645"/>
                <a:gd name="T10" fmla="*/ 1094 w 1290"/>
                <a:gd name="T11" fmla="*/ 0 h 645"/>
                <a:gd name="T12" fmla="*/ 1290 w 1290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0" h="645">
                  <a:moveTo>
                    <a:pt x="1290" y="0"/>
                  </a:moveTo>
                  <a:cubicBezTo>
                    <a:pt x="1290" y="356"/>
                    <a:pt x="1001" y="645"/>
                    <a:pt x="645" y="645"/>
                  </a:cubicBezTo>
                  <a:cubicBezTo>
                    <a:pt x="289" y="645"/>
                    <a:pt x="0" y="356"/>
                    <a:pt x="0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96" y="248"/>
                    <a:pt x="397" y="449"/>
                    <a:pt x="645" y="449"/>
                  </a:cubicBezTo>
                  <a:cubicBezTo>
                    <a:pt x="892" y="449"/>
                    <a:pt x="1094" y="248"/>
                    <a:pt x="1094" y="0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rgbClr val="303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102" name="Freeform 9">
              <a:extLst>
                <a:ext uri="{FF2B5EF4-FFF2-40B4-BE49-F238E27FC236}">
                  <a16:creationId xmlns:a16="http://schemas.microsoft.com/office/drawing/2014/main" id="{61E66CA2-D24A-49D7-BD21-D986CB843C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842199" y="2203297"/>
              <a:ext cx="1203887" cy="601942"/>
            </a:xfrm>
            <a:custGeom>
              <a:avLst/>
              <a:gdLst>
                <a:gd name="T0" fmla="*/ 1290 w 1290"/>
                <a:gd name="T1" fmla="*/ 644 h 644"/>
                <a:gd name="T2" fmla="*/ 1094 w 1290"/>
                <a:gd name="T3" fmla="*/ 644 h 644"/>
                <a:gd name="T4" fmla="*/ 645 w 1290"/>
                <a:gd name="T5" fmla="*/ 195 h 644"/>
                <a:gd name="T6" fmla="*/ 196 w 1290"/>
                <a:gd name="T7" fmla="*/ 644 h 644"/>
                <a:gd name="T8" fmla="*/ 0 w 1290"/>
                <a:gd name="T9" fmla="*/ 644 h 644"/>
                <a:gd name="T10" fmla="*/ 645 w 1290"/>
                <a:gd name="T11" fmla="*/ 0 h 644"/>
                <a:gd name="T12" fmla="*/ 1290 w 1290"/>
                <a:gd name="T13" fmla="*/ 64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0" h="644">
                  <a:moveTo>
                    <a:pt x="1290" y="644"/>
                  </a:moveTo>
                  <a:cubicBezTo>
                    <a:pt x="1094" y="644"/>
                    <a:pt x="1094" y="644"/>
                    <a:pt x="1094" y="644"/>
                  </a:cubicBezTo>
                  <a:cubicBezTo>
                    <a:pt x="1094" y="397"/>
                    <a:pt x="892" y="195"/>
                    <a:pt x="645" y="195"/>
                  </a:cubicBezTo>
                  <a:cubicBezTo>
                    <a:pt x="397" y="195"/>
                    <a:pt x="196" y="397"/>
                    <a:pt x="196" y="644"/>
                  </a:cubicBezTo>
                  <a:cubicBezTo>
                    <a:pt x="0" y="644"/>
                    <a:pt x="0" y="644"/>
                    <a:pt x="0" y="644"/>
                  </a:cubicBezTo>
                  <a:cubicBezTo>
                    <a:pt x="0" y="289"/>
                    <a:pt x="289" y="0"/>
                    <a:pt x="645" y="0"/>
                  </a:cubicBezTo>
                  <a:cubicBezTo>
                    <a:pt x="1001" y="0"/>
                    <a:pt x="1290" y="289"/>
                    <a:pt x="1290" y="64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7A98D483-B995-4304-90E8-8DF82A5D280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842199" y="2805239"/>
              <a:ext cx="1203887" cy="602877"/>
            </a:xfrm>
            <a:custGeom>
              <a:avLst/>
              <a:gdLst>
                <a:gd name="T0" fmla="*/ 1290 w 1290"/>
                <a:gd name="T1" fmla="*/ 0 h 645"/>
                <a:gd name="T2" fmla="*/ 645 w 1290"/>
                <a:gd name="T3" fmla="*/ 645 h 645"/>
                <a:gd name="T4" fmla="*/ 0 w 1290"/>
                <a:gd name="T5" fmla="*/ 0 h 645"/>
                <a:gd name="T6" fmla="*/ 196 w 1290"/>
                <a:gd name="T7" fmla="*/ 0 h 645"/>
                <a:gd name="T8" fmla="*/ 645 w 1290"/>
                <a:gd name="T9" fmla="*/ 449 h 645"/>
                <a:gd name="T10" fmla="*/ 1094 w 1290"/>
                <a:gd name="T11" fmla="*/ 0 h 645"/>
                <a:gd name="T12" fmla="*/ 1290 w 1290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0" h="645">
                  <a:moveTo>
                    <a:pt x="1290" y="0"/>
                  </a:moveTo>
                  <a:cubicBezTo>
                    <a:pt x="1290" y="356"/>
                    <a:pt x="1001" y="645"/>
                    <a:pt x="645" y="645"/>
                  </a:cubicBezTo>
                  <a:cubicBezTo>
                    <a:pt x="289" y="645"/>
                    <a:pt x="0" y="356"/>
                    <a:pt x="0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96" y="248"/>
                    <a:pt x="397" y="449"/>
                    <a:pt x="645" y="449"/>
                  </a:cubicBezTo>
                  <a:cubicBezTo>
                    <a:pt x="892" y="449"/>
                    <a:pt x="1094" y="248"/>
                    <a:pt x="1094" y="0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rgbClr val="303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400" kern="0" dirty="0">
                <a:solidFill>
                  <a:prstClr val="black"/>
                </a:solidFill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104" name="Freeform 14">
              <a:extLst>
                <a:ext uri="{FF2B5EF4-FFF2-40B4-BE49-F238E27FC236}">
                  <a16:creationId xmlns:a16="http://schemas.microsoft.com/office/drawing/2014/main" id="{E03EC6CC-898E-444C-95D1-A5300730538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866821" y="2203297"/>
              <a:ext cx="1202014" cy="601942"/>
            </a:xfrm>
            <a:custGeom>
              <a:avLst/>
              <a:gdLst>
                <a:gd name="T0" fmla="*/ 1289 w 1289"/>
                <a:gd name="T1" fmla="*/ 644 h 644"/>
                <a:gd name="T2" fmla="*/ 1094 w 1289"/>
                <a:gd name="T3" fmla="*/ 644 h 644"/>
                <a:gd name="T4" fmla="*/ 645 w 1289"/>
                <a:gd name="T5" fmla="*/ 195 h 644"/>
                <a:gd name="T6" fmla="*/ 196 w 1289"/>
                <a:gd name="T7" fmla="*/ 644 h 644"/>
                <a:gd name="T8" fmla="*/ 0 w 1289"/>
                <a:gd name="T9" fmla="*/ 644 h 644"/>
                <a:gd name="T10" fmla="*/ 645 w 1289"/>
                <a:gd name="T11" fmla="*/ 0 h 644"/>
                <a:gd name="T12" fmla="*/ 1289 w 1289"/>
                <a:gd name="T13" fmla="*/ 64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9" h="644">
                  <a:moveTo>
                    <a:pt x="1289" y="644"/>
                  </a:moveTo>
                  <a:cubicBezTo>
                    <a:pt x="1094" y="644"/>
                    <a:pt x="1094" y="644"/>
                    <a:pt x="1094" y="644"/>
                  </a:cubicBezTo>
                  <a:cubicBezTo>
                    <a:pt x="1094" y="397"/>
                    <a:pt x="892" y="195"/>
                    <a:pt x="645" y="195"/>
                  </a:cubicBezTo>
                  <a:cubicBezTo>
                    <a:pt x="397" y="195"/>
                    <a:pt x="196" y="397"/>
                    <a:pt x="196" y="644"/>
                  </a:cubicBezTo>
                  <a:cubicBezTo>
                    <a:pt x="0" y="644"/>
                    <a:pt x="0" y="644"/>
                    <a:pt x="0" y="644"/>
                  </a:cubicBezTo>
                  <a:cubicBezTo>
                    <a:pt x="0" y="289"/>
                    <a:pt x="289" y="0"/>
                    <a:pt x="645" y="0"/>
                  </a:cubicBezTo>
                  <a:cubicBezTo>
                    <a:pt x="1000" y="0"/>
                    <a:pt x="1289" y="289"/>
                    <a:pt x="1289" y="644"/>
                  </a:cubicBezTo>
                  <a:close/>
                </a:path>
              </a:pathLst>
            </a:custGeom>
            <a:solidFill>
              <a:srgbClr val="303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400" kern="0" dirty="0">
                <a:solidFill>
                  <a:prstClr val="black"/>
                </a:solidFill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98" name="이등변 삼각형 97">
              <a:extLst>
                <a:ext uri="{FF2B5EF4-FFF2-40B4-BE49-F238E27FC236}">
                  <a16:creationId xmlns:a16="http://schemas.microsoft.com/office/drawing/2014/main" id="{90B8DD0B-5BA4-4686-B594-262E648C6F84}"/>
                </a:ext>
              </a:extLst>
            </p:cNvPr>
            <p:cNvSpPr/>
            <p:nvPr/>
          </p:nvSpPr>
          <p:spPr>
            <a:xfrm>
              <a:off x="7834357" y="2638956"/>
              <a:ext cx="318265" cy="168765"/>
            </a:xfrm>
            <a:prstGeom prst="triangle">
              <a:avLst/>
            </a:prstGeom>
            <a:solidFill>
              <a:srgbClr val="303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400" kern="0" dirty="0">
                <a:solidFill>
                  <a:prstClr val="black"/>
                </a:solidFill>
                <a:latin typeface="Rix모던고딕 M" panose="02020603020101020101" pitchFamily="18" charset="-127"/>
                <a:ea typeface="Rix모던고딕 M" panose="02020603020101020101" pitchFamily="18" charset="-127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C73FAF6D-6D60-4C58-BDDF-3F3160B21E25}"/>
                </a:ext>
              </a:extLst>
            </p:cNvPr>
            <p:cNvSpPr/>
            <p:nvPr/>
          </p:nvSpPr>
          <p:spPr>
            <a:xfrm>
              <a:off x="5214541" y="2605574"/>
              <a:ext cx="459200" cy="42178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ko-KR" altLang="en-US" sz="1550" dirty="0" err="1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anose="020B0604020202020204" pitchFamily="34" charset="0"/>
                </a:rPr>
                <a:t>단독형</a:t>
              </a:r>
              <a:endParaRPr lang="en-US" altLang="ko-KR" sz="155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altLang="ko-KR" sz="1550" dirty="0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anose="020B0604020202020204" pitchFamily="34" charset="0"/>
                </a:rPr>
                <a:t>R&amp;D</a:t>
              </a:r>
              <a:endParaRPr lang="ko-KR" altLang="en-US" sz="155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D378C0DF-4116-42A9-A6F1-33C6C4998A8B}"/>
                </a:ext>
              </a:extLst>
            </p:cNvPr>
            <p:cNvSpPr/>
            <p:nvPr/>
          </p:nvSpPr>
          <p:spPr>
            <a:xfrm>
              <a:off x="6238227" y="2605577"/>
              <a:ext cx="459200" cy="42178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ko-KR" altLang="en-US" sz="1550" dirty="0" err="1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anose="020B0604020202020204" pitchFamily="34" charset="0"/>
                </a:rPr>
                <a:t>협력형</a:t>
              </a:r>
              <a:endParaRPr lang="en-US" altLang="ko-KR" sz="155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altLang="ko-KR" sz="1550" dirty="0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anose="020B0604020202020204" pitchFamily="34" charset="0"/>
                </a:rPr>
                <a:t>R&amp;D</a:t>
              </a:r>
              <a:endParaRPr lang="ko-KR" altLang="en-US" sz="155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AB6AABB7-71ED-4D94-B2C5-49AD38240646}"/>
                </a:ext>
              </a:extLst>
            </p:cNvPr>
            <p:cNvSpPr/>
            <p:nvPr/>
          </p:nvSpPr>
          <p:spPr>
            <a:xfrm>
              <a:off x="7258631" y="2605577"/>
              <a:ext cx="459200" cy="42178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ko-KR" altLang="en-US" sz="1550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anose="020B0604020202020204" pitchFamily="34" charset="0"/>
                </a:rPr>
                <a:t>정책</a:t>
              </a:r>
              <a:endParaRPr lang="en-US" altLang="ko-KR" sz="155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ko-KR" altLang="en-US" sz="1550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anose="020B0604020202020204" pitchFamily="34" charset="0"/>
                </a:rPr>
                <a:t>목적형</a:t>
              </a:r>
              <a:endParaRPr lang="ko-KR" altLang="en-US" sz="155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14" name="타원 113"/>
            <p:cNvSpPr/>
            <p:nvPr/>
          </p:nvSpPr>
          <p:spPr>
            <a:xfrm>
              <a:off x="5367929" y="3238487"/>
              <a:ext cx="152426" cy="152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ker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1</a:t>
              </a:r>
              <a:endParaRPr lang="ko-KR" altLang="en-US" sz="900" ker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</p:txBody>
        </p:sp>
        <p:sp>
          <p:nvSpPr>
            <p:cNvPr id="115" name="타원 114"/>
            <p:cNvSpPr/>
            <p:nvPr/>
          </p:nvSpPr>
          <p:spPr>
            <a:xfrm>
              <a:off x="6391615" y="2219312"/>
              <a:ext cx="152426" cy="152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kern="0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2</a:t>
              </a:r>
              <a:endParaRPr lang="ko-KR" altLang="en-US" sz="900" ker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</p:txBody>
        </p:sp>
        <p:sp>
          <p:nvSpPr>
            <p:cNvPr id="116" name="타원 115"/>
            <p:cNvSpPr/>
            <p:nvPr/>
          </p:nvSpPr>
          <p:spPr>
            <a:xfrm>
              <a:off x="7412016" y="3238487"/>
              <a:ext cx="152426" cy="152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kern="0" smtClean="0">
                  <a:gradFill>
                    <a:gsLst>
                      <a:gs pos="100000">
                        <a:srgbClr val="303651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3</a:t>
              </a:r>
              <a:endParaRPr lang="ko-KR" altLang="en-US" sz="900" ker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4113873" y="3595134"/>
            <a:ext cx="4682860" cy="2130712"/>
            <a:chOff x="4139273" y="4073483"/>
            <a:chExt cx="4682860" cy="2130712"/>
          </a:xfrm>
        </p:grpSpPr>
        <p:sp>
          <p:nvSpPr>
            <p:cNvPr id="122" name="모서리가 둥근 직사각형 121"/>
            <p:cNvSpPr/>
            <p:nvPr/>
          </p:nvSpPr>
          <p:spPr>
            <a:xfrm>
              <a:off x="4139273" y="4073483"/>
              <a:ext cx="1189813" cy="283558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kumimoji="1" lang="ko-KR" altLang="en-US" sz="1400" dirty="0" smtClean="0">
                  <a:gradFill flip="none" rotWithShape="1">
                    <a:gsLst>
                      <a:gs pos="100000">
                        <a:schemeClr val="bg1"/>
                      </a:gs>
                      <a:gs pos="100000">
                        <a:srgbClr val="0070C0"/>
                      </a:gs>
                    </a:gsLst>
                    <a:lin ang="16200000" scaled="1"/>
                    <a:tileRect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지원대상</a:t>
              </a:r>
              <a:endParaRPr kumimoji="1" lang="ko-KR" altLang="en-US" sz="1400" dirty="0">
                <a:gradFill flip="none" rotWithShape="1">
                  <a:gsLst>
                    <a:gs pos="100000">
                      <a:schemeClr val="bg1"/>
                    </a:gs>
                    <a:gs pos="100000">
                      <a:srgbClr val="0070C0"/>
                    </a:gs>
                  </a:gsLst>
                  <a:lin ang="16200000" scaled="1"/>
                  <a:tileRect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5383691" y="4098397"/>
              <a:ext cx="2691442" cy="215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중소기업기본법 제</a:t>
              </a:r>
              <a:r>
                <a:rPr lang="en-US" altLang="ko-KR" sz="137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조에 의한 중소기업</a:t>
              </a:r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5383691" y="4385268"/>
              <a:ext cx="3273653" cy="17235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ko-KR" altLang="en-US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 * 단</a:t>
              </a:r>
              <a:r>
                <a:rPr lang="en-US" altLang="ko-KR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, </a:t>
              </a:r>
              <a:r>
                <a:rPr lang="ko-KR" altLang="en-US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사업별 특성에 따라 신청자격 상이</a:t>
              </a:r>
              <a:r>
                <a:rPr lang="en-US" altLang="ko-KR" sz="1120" spc="-7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 </a:t>
              </a:r>
              <a:r>
                <a:rPr lang="en-US" altLang="ko-KR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(</a:t>
              </a:r>
              <a:r>
                <a:rPr lang="ko-KR" altLang="en-US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개별 사업공고문 확인</a:t>
              </a:r>
              <a:r>
                <a:rPr lang="en-US" altLang="ko-KR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)</a:t>
              </a:r>
              <a:endParaRPr lang="ko-KR" altLang="en-US" sz="1120" spc="-7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/>
                <a:ea typeface="KoPub돋움체 Medium"/>
              </a:endParaRPr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5383691" y="4878058"/>
              <a:ext cx="3108223" cy="21082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ko-KR" altLang="en-US" sz="1370" spc="-5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사업별 최대 </a:t>
              </a:r>
              <a:r>
                <a:rPr lang="en-US" altLang="ko-KR" sz="1370" dirty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  <a:r>
                <a:rPr lang="ko-KR" altLang="en-US" sz="1370" spc="-5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 이내</a:t>
              </a:r>
              <a:r>
                <a:rPr lang="en-US" altLang="ko-KR" sz="1370" spc="-5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en-US" altLang="ko-KR" sz="137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1370" spc="-5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천만원</a:t>
              </a:r>
              <a:r>
                <a:rPr lang="ko-KR" altLang="en-US" sz="700" dirty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370" spc="-5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~</a:t>
              </a:r>
              <a:r>
                <a:rPr lang="en-US" altLang="ko-KR" sz="700" dirty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37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</a:t>
              </a:r>
              <a:r>
                <a:rPr lang="ko-KR" altLang="en-US" sz="1370" spc="-50" dirty="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억원 이내 </a:t>
              </a:r>
            </a:p>
          </p:txBody>
        </p:sp>
        <p:sp>
          <p:nvSpPr>
            <p:cNvPr id="132" name="모서리가 둥근 직사각형 131"/>
            <p:cNvSpPr/>
            <p:nvPr/>
          </p:nvSpPr>
          <p:spPr>
            <a:xfrm>
              <a:off x="4139273" y="4850836"/>
              <a:ext cx="1189813" cy="283558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kumimoji="1" lang="ko-KR" altLang="en-US" sz="1400" dirty="0" err="1">
                  <a:gradFill flip="none" rotWithShape="1">
                    <a:gsLst>
                      <a:gs pos="100000">
                        <a:schemeClr val="bg1"/>
                      </a:gs>
                      <a:gs pos="100000">
                        <a:srgbClr val="0070C0"/>
                      </a:gs>
                    </a:gsLst>
                    <a:lin ang="16200000" scaled="1"/>
                    <a:tileRect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지원한도</a:t>
              </a:r>
              <a:endParaRPr kumimoji="1" lang="ko-KR" altLang="en-US" sz="1400" dirty="0">
                <a:gradFill flip="none" rotWithShape="1">
                  <a:gsLst>
                    <a:gs pos="100000">
                      <a:schemeClr val="bg1"/>
                    </a:gs>
                    <a:gs pos="100000">
                      <a:srgbClr val="0070C0"/>
                    </a:gs>
                  </a:gsLst>
                  <a:lin ang="16200000" scaled="1"/>
                  <a:tileRect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5383691" y="5481200"/>
              <a:ext cx="3438442" cy="215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정부출연금</a:t>
              </a:r>
              <a:r>
                <a:rPr lang="en-US" altLang="ko-KR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무담보</a:t>
              </a:r>
              <a:r>
                <a:rPr lang="en-US" altLang="ko-KR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무이자</a:t>
              </a:r>
              <a:r>
                <a:rPr lang="en-US" altLang="ko-KR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), </a:t>
              </a:r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총 사업비 </a:t>
              </a:r>
              <a:r>
                <a:rPr lang="en-US" altLang="ko-KR" sz="137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50</a:t>
              </a:r>
              <a:r>
                <a:rPr lang="en-US" altLang="ko-KR" sz="70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37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~</a:t>
              </a:r>
              <a:r>
                <a:rPr lang="en-US" altLang="ko-KR" sz="70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37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80%</a:t>
              </a:r>
            </a:p>
          </p:txBody>
        </p:sp>
        <p:sp>
          <p:nvSpPr>
            <p:cNvPr id="126" name="직사각형 125"/>
            <p:cNvSpPr/>
            <p:nvPr/>
          </p:nvSpPr>
          <p:spPr>
            <a:xfrm>
              <a:off x="5383691" y="5740625"/>
              <a:ext cx="3294172" cy="215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기업은 민간부담금 </a:t>
              </a:r>
              <a:r>
                <a:rPr lang="en-US" altLang="ko-KR" sz="137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40</a:t>
              </a:r>
              <a:r>
                <a:rPr lang="en-US" altLang="ko-KR" sz="70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37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~</a:t>
              </a:r>
              <a:r>
                <a:rPr lang="en-US" altLang="ko-KR" sz="70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37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60% </a:t>
              </a:r>
              <a:r>
                <a:rPr lang="ko-KR" altLang="en-US" sz="1370" spc="-50" smtClean="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이상을 현금 부담</a:t>
              </a:r>
            </a:p>
          </p:txBody>
        </p:sp>
        <p:sp>
          <p:nvSpPr>
            <p:cNvPr id="133" name="모서리가 둥근 직사각형 132"/>
            <p:cNvSpPr/>
            <p:nvPr/>
          </p:nvSpPr>
          <p:spPr>
            <a:xfrm>
              <a:off x="4139273" y="5456286"/>
              <a:ext cx="1189813" cy="283558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kumimoji="1" lang="ko-KR" altLang="en-US" sz="1400" dirty="0">
                  <a:gradFill flip="none" rotWithShape="1">
                    <a:gsLst>
                      <a:gs pos="100000">
                        <a:schemeClr val="bg1"/>
                      </a:gs>
                      <a:gs pos="100000">
                        <a:srgbClr val="0070C0"/>
                      </a:gs>
                    </a:gsLst>
                    <a:lin ang="16200000" scaled="1"/>
                    <a:tileRect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지원조건</a:t>
              </a:r>
            </a:p>
          </p:txBody>
        </p:sp>
        <p:sp>
          <p:nvSpPr>
            <p:cNvPr id="134" name="직사각형 133"/>
            <p:cNvSpPr/>
            <p:nvPr/>
          </p:nvSpPr>
          <p:spPr>
            <a:xfrm>
              <a:off x="5383691" y="6031840"/>
              <a:ext cx="3273653" cy="17235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ko-KR" altLang="en-US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 * 단</a:t>
              </a:r>
              <a:r>
                <a:rPr lang="en-US" altLang="ko-KR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, </a:t>
              </a:r>
              <a:r>
                <a:rPr lang="ko-KR" altLang="en-US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사업별 특성에 따라 신청자격 상이</a:t>
              </a:r>
              <a:r>
                <a:rPr lang="en-US" altLang="ko-KR" sz="1120" spc="-7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 </a:t>
              </a:r>
              <a:r>
                <a:rPr lang="en-US" altLang="ko-KR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(</a:t>
              </a:r>
              <a:r>
                <a:rPr lang="ko-KR" altLang="en-US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개별 사업공고문 확인</a:t>
              </a:r>
              <a:r>
                <a:rPr lang="en-US" altLang="ko-KR" sz="1120" spc="-70" smtClea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)</a:t>
              </a:r>
              <a:endParaRPr lang="ko-KR" altLang="en-US" sz="1120" spc="-7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/>
                <a:ea typeface="KoPub돋움체 Medium"/>
              </a:endParaRPr>
            </a:p>
          </p:txBody>
        </p:sp>
        <p:cxnSp>
          <p:nvCxnSpPr>
            <p:cNvPr id="143" name="직선 연결선 142"/>
            <p:cNvCxnSpPr/>
            <p:nvPr/>
          </p:nvCxnSpPr>
          <p:spPr>
            <a:xfrm>
              <a:off x="4142823" y="4701319"/>
              <a:ext cx="458008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4142823" y="5268671"/>
              <a:ext cx="458008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/>
          <p:cNvGrpSpPr/>
          <p:nvPr/>
        </p:nvGrpSpPr>
        <p:grpSpPr>
          <a:xfrm>
            <a:off x="854980" y="1610174"/>
            <a:ext cx="2343188" cy="292388"/>
            <a:chOff x="935004" y="1792992"/>
            <a:chExt cx="2343188" cy="292388"/>
          </a:xfrm>
        </p:grpSpPr>
        <p:sp>
          <p:nvSpPr>
            <p:cNvPr id="85" name="TextBox 84"/>
            <p:cNvSpPr txBox="1"/>
            <p:nvPr/>
          </p:nvSpPr>
          <p:spPr>
            <a:xfrm>
              <a:off x="2585934" y="1881506"/>
              <a:ext cx="692258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>
                <a:defRPr/>
              </a:pPr>
              <a:r>
                <a:rPr lang="en-US" altLang="ko-KR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(</a:t>
              </a:r>
              <a:r>
                <a:rPr lang="ko-KR" altLang="en-US" sz="11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단위</a:t>
              </a:r>
              <a:r>
                <a:rPr lang="ko-KR" altLang="en-US" sz="5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 </a:t>
              </a:r>
              <a:r>
                <a:rPr lang="en-US" altLang="ko-KR" sz="11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:</a:t>
              </a:r>
              <a:r>
                <a:rPr lang="en-US" altLang="ko-KR" sz="5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 </a:t>
              </a:r>
              <a:r>
                <a:rPr lang="ko-KR" altLang="en-US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억원</a:t>
              </a:r>
              <a:r>
                <a:rPr lang="en-US" altLang="ko-KR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935004" y="1792992"/>
              <a:ext cx="1620636" cy="2923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395C83"/>
                      </a:gs>
                      <a:gs pos="100000">
                        <a:srgbClr val="416A95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2020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395C83"/>
                      </a:gs>
                      <a:gs pos="100000">
                        <a:srgbClr val="416A95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 지원규모</a:t>
              </a:r>
            </a:p>
          </p:txBody>
        </p:sp>
      </p:grpSp>
      <p:sp>
        <p:nvSpPr>
          <p:cNvPr id="111" name="텍스트 개체 틀 12"/>
          <p:cNvSpPr txBox="1">
            <a:spLocks/>
          </p:cNvSpPr>
          <p:nvPr/>
        </p:nvSpPr>
        <p:spPr>
          <a:xfrm>
            <a:off x="581686" y="294400"/>
            <a:ext cx="4235134" cy="3323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중소기업 </a:t>
            </a:r>
            <a:r>
              <a:rPr lang="en-US" altLang="ko-KR" sz="2400" b="1" spc="-5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</a:t>
            </a:r>
            <a:r>
              <a:rPr lang="ko-KR" altLang="en-US" sz="2400" b="1" spc="-5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</a:t>
            </a:r>
            <a:r>
              <a:rPr lang="ko-KR" altLang="en-US" sz="24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지원 개요</a:t>
            </a:r>
            <a:endParaRPr lang="ko-KR" altLang="en-US" sz="2400" b="1" spc="-50" dirty="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3" name="텍스트 개체 틀 12"/>
          <p:cNvSpPr txBox="1">
            <a:spLocks/>
          </p:cNvSpPr>
          <p:nvPr/>
        </p:nvSpPr>
        <p:spPr>
          <a:xfrm>
            <a:off x="309273" y="289784"/>
            <a:ext cx="19556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52490" y="760828"/>
            <a:ext cx="221567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 중소기업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개요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5352202" y="6015809"/>
            <a:ext cx="1949252" cy="21082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ko-KR" altLang="en-US" sz="1370" spc="-50" dirty="0" smtClean="0">
                <a:gradFill>
                  <a:gsLst>
                    <a:gs pos="100000">
                      <a:prstClr val="black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기술개발 종료 후 </a:t>
            </a:r>
            <a:r>
              <a:rPr lang="ko-KR" altLang="en-US" sz="1370" spc="-50" dirty="0" err="1" smtClean="0">
                <a:gradFill>
                  <a:gsLst>
                    <a:gs pos="100000">
                      <a:prstClr val="black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해당시</a:t>
            </a:r>
            <a:r>
              <a:rPr lang="ko-KR" altLang="en-US" sz="1370" spc="-50" dirty="0" smtClean="0">
                <a:gradFill>
                  <a:gsLst>
                    <a:gs pos="100000">
                      <a:prstClr val="black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납부</a:t>
            </a:r>
          </a:p>
        </p:txBody>
      </p:sp>
      <p:sp>
        <p:nvSpPr>
          <p:cNvPr id="62" name="모서리가 둥근 직사각형 61"/>
          <p:cNvSpPr/>
          <p:nvPr/>
        </p:nvSpPr>
        <p:spPr>
          <a:xfrm>
            <a:off x="4107784" y="5988587"/>
            <a:ext cx="1189813" cy="283558"/>
          </a:xfrm>
          <a:prstGeom prst="roundRect">
            <a:avLst>
              <a:gd name="adj" fmla="val 50000"/>
            </a:avLst>
          </a:prstGeom>
          <a:solidFill>
            <a:srgbClr val="3357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ko-KR" altLang="en-US" sz="1400" dirty="0" err="1" smtClean="0">
                <a:gradFill flip="none" rotWithShape="1">
                  <a:gsLst>
                    <a:gs pos="100000">
                      <a:schemeClr val="bg1"/>
                    </a:gs>
                    <a:gs pos="100000">
                      <a:srgbClr val="0070C0"/>
                    </a:gs>
                  </a:gsLst>
                  <a:lin ang="16200000" scaled="1"/>
                  <a:tileRect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기술료</a:t>
            </a:r>
            <a:endParaRPr kumimoji="1" lang="ko-KR" altLang="en-US" sz="1400" dirty="0">
              <a:gradFill flip="none" rotWithShape="1">
                <a:gsLst>
                  <a:gs pos="100000">
                    <a:schemeClr val="bg1"/>
                  </a:gs>
                  <a:gs pos="100000">
                    <a:srgbClr val="0070C0"/>
                  </a:gs>
                </a:gsLst>
                <a:lin ang="16200000" scaled="1"/>
                <a:tileRect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3" name="직선 연결선 62"/>
          <p:cNvCxnSpPr/>
          <p:nvPr/>
        </p:nvCxnSpPr>
        <p:spPr>
          <a:xfrm>
            <a:off x="4111334" y="5861930"/>
            <a:ext cx="45800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reeform 90"/>
          <p:cNvSpPr>
            <a:spLocks/>
          </p:cNvSpPr>
          <p:nvPr/>
        </p:nvSpPr>
        <p:spPr bwMode="auto">
          <a:xfrm>
            <a:off x="509640" y="3574142"/>
            <a:ext cx="504077" cy="2039167"/>
          </a:xfrm>
          <a:prstGeom prst="rect">
            <a:avLst/>
          </a:prstGeom>
          <a:solidFill>
            <a:srgbClr val="EC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7" name="Freeform 87"/>
          <p:cNvSpPr>
            <a:spLocks/>
          </p:cNvSpPr>
          <p:nvPr/>
        </p:nvSpPr>
        <p:spPr bwMode="auto">
          <a:xfrm>
            <a:off x="1680878" y="3648302"/>
            <a:ext cx="504000" cy="19450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8" name="Freeform 87"/>
          <p:cNvSpPr>
            <a:spLocks/>
          </p:cNvSpPr>
          <p:nvPr/>
        </p:nvSpPr>
        <p:spPr bwMode="auto">
          <a:xfrm>
            <a:off x="2823464" y="2811029"/>
            <a:ext cx="504000" cy="2782370"/>
          </a:xfrm>
          <a:prstGeom prst="rect">
            <a:avLst/>
          </a:prstGeom>
          <a:solidFill>
            <a:srgbClr val="E23D1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55" name="그룹 54"/>
          <p:cNvGrpSpPr/>
          <p:nvPr/>
        </p:nvGrpSpPr>
        <p:grpSpPr>
          <a:xfrm>
            <a:off x="365786" y="835108"/>
            <a:ext cx="215900" cy="211444"/>
            <a:chOff x="4001267" y="1218478"/>
            <a:chExt cx="254609" cy="249353"/>
          </a:xfrm>
        </p:grpSpPr>
        <p:sp>
          <p:nvSpPr>
            <p:cNvPr id="64" name="타원 63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6" name="타원 65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2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722665" y="2716306"/>
            <a:ext cx="1640193" cy="1477328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90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02</a:t>
            </a:r>
            <a:endParaRPr lang="ko-KR" altLang="en-US" sz="9000" b="1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43513" y="3244334"/>
            <a:ext cx="46714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중소기업</a:t>
            </a:r>
            <a:r>
              <a:rPr lang="en-US" altLang="ko-KR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 R&amp;D </a:t>
            </a:r>
            <a:r>
              <a:rPr lang="ko-KR" altLang="en-US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지원 성과</a:t>
            </a:r>
          </a:p>
        </p:txBody>
      </p:sp>
    </p:spTree>
    <p:extLst>
      <p:ext uri="{BB962C8B-B14F-4D97-AF65-F5344CB8AC3E}">
        <p14:creationId xmlns:p14="http://schemas.microsoft.com/office/powerpoint/2010/main" val="67627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652608" y="1701038"/>
            <a:ext cx="4189766" cy="4763262"/>
            <a:chOff x="4092439" y="1701038"/>
            <a:chExt cx="4749936" cy="4763262"/>
          </a:xfrm>
        </p:grpSpPr>
        <p:sp>
          <p:nvSpPr>
            <p:cNvPr id="93" name="모서리가 둥근 직사각형 92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" name="양쪽 모서리가 둥근 사각형 93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38A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 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억원당 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FFFF0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매출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FFFF0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, 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FFFF0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고용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FFFF0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, 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FFFF0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특허 성과</a:t>
              </a:r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309273" y="1701038"/>
            <a:ext cx="4189766" cy="4763262"/>
            <a:chOff x="4092439" y="1701038"/>
            <a:chExt cx="4749936" cy="4763262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16A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FFFF00"/>
                      </a:gs>
                      <a:gs pos="100000">
                        <a:prstClr val="white"/>
                      </a:gs>
                    </a:gsLst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유니콘 기업 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창출</a:t>
              </a:r>
            </a:p>
          </p:txBody>
        </p:sp>
      </p:grpSp>
      <p:sp>
        <p:nvSpPr>
          <p:cNvPr id="77" name="텍스트 개체 틀 12"/>
          <p:cNvSpPr txBox="1">
            <a:spLocks/>
          </p:cNvSpPr>
          <p:nvPr/>
        </p:nvSpPr>
        <p:spPr>
          <a:xfrm>
            <a:off x="594386" y="289784"/>
            <a:ext cx="3249287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중소기업 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 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지원 성과</a:t>
            </a:r>
          </a:p>
        </p:txBody>
      </p:sp>
      <p:sp>
        <p:nvSpPr>
          <p:cNvPr id="78" name="텍스트 개체 틀 12"/>
          <p:cNvSpPr txBox="1">
            <a:spLocks/>
          </p:cNvSpPr>
          <p:nvPr/>
        </p:nvSpPr>
        <p:spPr>
          <a:xfrm>
            <a:off x="309273" y="289784"/>
            <a:ext cx="251672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73100" y="914400"/>
            <a:ext cx="7708900" cy="550037"/>
            <a:chOff x="673100" y="914400"/>
            <a:chExt cx="7708900" cy="550037"/>
          </a:xfrm>
        </p:grpSpPr>
        <p:sp>
          <p:nvSpPr>
            <p:cNvPr id="79" name="TextBox 78"/>
            <p:cNvSpPr txBox="1"/>
            <p:nvPr/>
          </p:nvSpPr>
          <p:spPr>
            <a:xfrm>
              <a:off x="1544362" y="1047573"/>
              <a:ext cx="5966377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중소기업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매출 </a:t>
              </a:r>
              <a:r>
                <a:rPr lang="en-US" altLang="ko-KR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고용창출 및 기술경쟁력 확보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기여</a:t>
              </a: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673100" y="914400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/>
            <p:cNvCxnSpPr/>
            <p:nvPr/>
          </p:nvCxnSpPr>
          <p:spPr>
            <a:xfrm>
              <a:off x="673100" y="1464437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/>
          <p:cNvGrpSpPr/>
          <p:nvPr/>
        </p:nvGrpSpPr>
        <p:grpSpPr>
          <a:xfrm>
            <a:off x="469900" y="2296425"/>
            <a:ext cx="3886200" cy="711200"/>
            <a:chOff x="469900" y="2260600"/>
            <a:chExt cx="3886200" cy="711200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469900" y="2260600"/>
              <a:ext cx="3886200" cy="711200"/>
            </a:xfrm>
            <a:prstGeom prst="roundRect">
              <a:avLst>
                <a:gd name="adj" fmla="val 926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1241205" y="2353821"/>
              <a:ext cx="2343590" cy="52475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500" spc="-5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국내 유니콘 기업 중 </a:t>
              </a:r>
              <a:r>
                <a:rPr lang="en-US" altLang="ko-KR" sz="1500" spc="-5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500" spc="-5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 기업이 </a:t>
              </a:r>
            </a:p>
            <a:p>
              <a:pPr algn="ctr">
                <a:lnSpc>
                  <a:spcPct val="110000"/>
                </a:lnSpc>
              </a:pPr>
              <a:r>
                <a:rPr lang="ko-KR" altLang="en-US" sz="1600" spc="-5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중소기업 </a:t>
              </a:r>
              <a:r>
                <a:rPr lang="en-US" altLang="ko-KR" sz="1600" spc="-5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 </a:t>
              </a:r>
              <a:r>
                <a:rPr lang="ko-KR" altLang="en-US" sz="1600" spc="-50">
                  <a:gradFill>
                    <a:gsLst>
                      <a:gs pos="100000">
                        <a:prstClr val="black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수혜기업</a:t>
              </a:r>
            </a:p>
          </p:txBody>
        </p:sp>
      </p:grpSp>
      <p:pic>
        <p:nvPicPr>
          <p:cNvPr id="101" name="그림 10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13" y="5458408"/>
            <a:ext cx="2580923" cy="841382"/>
          </a:xfrm>
          <a:prstGeom prst="rect">
            <a:avLst/>
          </a:prstGeom>
        </p:spPr>
      </p:pic>
      <p:pic>
        <p:nvPicPr>
          <p:cNvPr id="1026" name="Picture 2" descr="APROGEN에 대한 이미지 검색결과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38074" r="6111" b="47750"/>
          <a:stretch/>
        </p:blipFill>
        <p:spPr bwMode="auto">
          <a:xfrm>
            <a:off x="1265501" y="3339405"/>
            <a:ext cx="2217205" cy="35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IVA REPUBLICA 로고에 대한 이미지 검색결과"/>
          <p:cNvPicPr>
            <a:picLocks noChangeAspect="1" noChangeArrowheads="1"/>
          </p:cNvPicPr>
          <p:nvPr/>
        </p:nvPicPr>
        <p:blipFill rotWithShape="1">
          <a:blip r:embed="rId4">
            <a:lum brigh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" t="5869" r="53041" b="8176"/>
          <a:stretch/>
        </p:blipFill>
        <p:spPr bwMode="auto">
          <a:xfrm>
            <a:off x="1635194" y="4034735"/>
            <a:ext cx="1497334" cy="117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B0DAF7E9-247F-432F-A9AB-C25E5287696C}"/>
              </a:ext>
            </a:extLst>
          </p:cNvPr>
          <p:cNvSpPr/>
          <p:nvPr/>
        </p:nvSpPr>
        <p:spPr>
          <a:xfrm>
            <a:off x="4815668" y="6139555"/>
            <a:ext cx="3389389" cy="18466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/>
          <a:p>
            <a:pPr lvl="0">
              <a:buFont typeface="Arial" panose="020B0604020202020204" pitchFamily="34" charset="0"/>
              <a:buChar char="•"/>
              <a:defRPr/>
            </a:pPr>
            <a:r>
              <a:rPr lang="ko-KR" altLang="en-US" sz="1200" spc="-7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ea"/>
              </a:rPr>
              <a:t> 중소기업 </a:t>
            </a:r>
            <a:r>
              <a:rPr lang="ko-KR" altLang="en-US" sz="1200" spc="-70" dirty="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ea"/>
              </a:rPr>
              <a:t>기술개발사업 </a:t>
            </a:r>
            <a:r>
              <a:rPr lang="ko-KR" altLang="en-US" sz="1200" spc="-70" dirty="0" err="1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ea"/>
              </a:rPr>
              <a:t>성과조사</a:t>
            </a:r>
            <a:r>
              <a:rPr lang="ko-KR" altLang="en-US" sz="1200" spc="-70" dirty="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ea"/>
              </a:rPr>
              <a:t> 분석결과 </a:t>
            </a:r>
            <a:r>
              <a:rPr lang="en-US" altLang="ko-KR" sz="1200" spc="-70" dirty="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ea"/>
              </a:rPr>
              <a:t>(’19.8</a:t>
            </a:r>
            <a:r>
              <a:rPr lang="ko-KR" altLang="en-US" sz="1200" spc="-70" dirty="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ea"/>
              </a:rPr>
              <a:t>월</a:t>
            </a:r>
            <a:r>
              <a:rPr lang="en-US" altLang="ko-KR" sz="1200" spc="-70" dirty="0" smtClean="0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ea"/>
              </a:rPr>
              <a:t>)</a:t>
            </a:r>
            <a:endParaRPr lang="en-US" altLang="ko-KR" sz="1200" dirty="0">
              <a:gradFill>
                <a:gsLst>
                  <a:gs pos="100000">
                    <a:schemeClr val="tx1"/>
                  </a:gs>
                  <a:gs pos="100000">
                    <a:schemeClr val="tx1"/>
                  </a:gs>
                </a:gsLst>
                <a:lin ang="16200000" scaled="1"/>
              </a:gradFill>
              <a:latin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797502" y="2258568"/>
            <a:ext cx="3899979" cy="3767257"/>
            <a:chOff x="4767770" y="2258568"/>
            <a:chExt cx="3899979" cy="3767257"/>
          </a:xfrm>
        </p:grpSpPr>
        <p:grpSp>
          <p:nvGrpSpPr>
            <p:cNvPr id="14" name="그룹 13"/>
            <p:cNvGrpSpPr/>
            <p:nvPr/>
          </p:nvGrpSpPr>
          <p:grpSpPr>
            <a:xfrm>
              <a:off x="6090420" y="2258568"/>
              <a:ext cx="2559804" cy="3767257"/>
              <a:chOff x="6126996" y="2258568"/>
              <a:chExt cx="2559804" cy="3767257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6126996" y="2258568"/>
                <a:ext cx="1076324" cy="3767257"/>
              </a:xfrm>
              <a:prstGeom prst="roundRect">
                <a:avLst>
                  <a:gd name="adj" fmla="val 504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7" name="직사각형 226">
                <a:extLst>
                  <a:ext uri="{FF2B5EF4-FFF2-40B4-BE49-F238E27FC236}">
                    <a16:creationId xmlns:a16="http://schemas.microsoft.com/office/drawing/2014/main" id="{B0DAF7E9-247F-432F-A9AB-C25E5287696C}"/>
                  </a:ext>
                </a:extLst>
              </p:cNvPr>
              <p:cNvSpPr/>
              <p:nvPr/>
            </p:nvSpPr>
            <p:spPr>
              <a:xfrm>
                <a:off x="6511108" y="2358068"/>
                <a:ext cx="308098" cy="200055"/>
              </a:xfrm>
              <a:prstGeom prst="rect">
                <a:avLst/>
              </a:prstGeom>
            </p:spPr>
            <p:txBody>
              <a:bodyPr wrap="none" lIns="0" tIns="0" rIns="0" bIns="0" anchor="t">
                <a:spAutoFit/>
              </a:bodyPr>
              <a:lstStyle/>
              <a:p>
                <a:pPr lvl="0">
                  <a:defRPr/>
                </a:pPr>
                <a:r>
                  <a:rPr lang="en-US" altLang="ko-KR" sz="1300" spc="-7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17</a:t>
                </a:r>
                <a:r>
                  <a:rPr lang="ko-KR" altLang="en-US" sz="1300" spc="-7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endParaRPr lang="en-US" altLang="ko-KR" sz="1300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92" name="모서리가 둥근 직사각형 91"/>
              <p:cNvSpPr/>
              <p:nvPr/>
            </p:nvSpPr>
            <p:spPr>
              <a:xfrm>
                <a:off x="7610476" y="2258568"/>
                <a:ext cx="1076324" cy="3767257"/>
              </a:xfrm>
              <a:prstGeom prst="roundRect">
                <a:avLst>
                  <a:gd name="adj" fmla="val 5046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9" name="그룹 8"/>
              <p:cNvGrpSpPr/>
              <p:nvPr/>
            </p:nvGrpSpPr>
            <p:grpSpPr>
              <a:xfrm>
                <a:off x="6384104" y="2832174"/>
                <a:ext cx="2065860" cy="741702"/>
                <a:chOff x="6384104" y="2758411"/>
                <a:chExt cx="2065860" cy="741702"/>
              </a:xfrm>
            </p:grpSpPr>
            <p:grpSp>
              <p:nvGrpSpPr>
                <p:cNvPr id="122" name="Group 9"/>
                <p:cNvGrpSpPr>
                  <a:grpSpLocks noChangeAspect="1"/>
                </p:cNvGrpSpPr>
                <p:nvPr/>
              </p:nvGrpSpPr>
              <p:grpSpPr bwMode="auto">
                <a:xfrm>
                  <a:off x="6461126" y="2938983"/>
                  <a:ext cx="408062" cy="294120"/>
                  <a:chOff x="2003" y="1976"/>
                  <a:chExt cx="1189" cy="857"/>
                </a:xfrm>
                <a:solidFill>
                  <a:schemeClr val="tx1">
                    <a:lumMod val="50000"/>
                    <a:lumOff val="50000"/>
                  </a:schemeClr>
                </a:solidFill>
              </p:grpSpPr>
              <p:sp>
                <p:nvSpPr>
                  <p:cNvPr id="123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051" y="2259"/>
                    <a:ext cx="567" cy="199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24" name="Freeform 11"/>
                  <p:cNvSpPr>
                    <a:spLocks/>
                  </p:cNvSpPr>
                  <p:nvPr/>
                </p:nvSpPr>
                <p:spPr bwMode="auto">
                  <a:xfrm>
                    <a:off x="2003" y="2372"/>
                    <a:ext cx="506" cy="233"/>
                  </a:xfrm>
                  <a:custGeom>
                    <a:avLst/>
                    <a:gdLst>
                      <a:gd name="T0" fmla="*/ 211 w 213"/>
                      <a:gd name="T1" fmla="*/ 89 h 98"/>
                      <a:gd name="T2" fmla="*/ 139 w 213"/>
                      <a:gd name="T3" fmla="*/ 98 h 98"/>
                      <a:gd name="T4" fmla="*/ 0 w 213"/>
                      <a:gd name="T5" fmla="*/ 38 h 98"/>
                      <a:gd name="T6" fmla="*/ 0 w 213"/>
                      <a:gd name="T7" fmla="*/ 0 h 98"/>
                      <a:gd name="T8" fmla="*/ 36 w 213"/>
                      <a:gd name="T9" fmla="*/ 24 h 98"/>
                      <a:gd name="T10" fmla="*/ 210 w 213"/>
                      <a:gd name="T11" fmla="*/ 35 h 98"/>
                      <a:gd name="T12" fmla="*/ 210 w 213"/>
                      <a:gd name="T13" fmla="*/ 66 h 98"/>
                      <a:gd name="T14" fmla="*/ 210 w 213"/>
                      <a:gd name="T15" fmla="*/ 66 h 98"/>
                      <a:gd name="T16" fmla="*/ 210 w 213"/>
                      <a:gd name="T17" fmla="*/ 66 h 98"/>
                      <a:gd name="T18" fmla="*/ 213 w 213"/>
                      <a:gd name="T19" fmla="*/ 80 h 98"/>
                      <a:gd name="T20" fmla="*/ 211 w 213"/>
                      <a:gd name="T21" fmla="*/ 89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3" h="98">
                        <a:moveTo>
                          <a:pt x="211" y="89"/>
                        </a:moveTo>
                        <a:cubicBezTo>
                          <a:pt x="190" y="95"/>
                          <a:pt x="165" y="98"/>
                          <a:pt x="139" y="98"/>
                        </a:cubicBezTo>
                        <a:cubicBezTo>
                          <a:pt x="62" y="98"/>
                          <a:pt x="0" y="71"/>
                          <a:pt x="0" y="38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8" y="9"/>
                          <a:pt x="20" y="17"/>
                          <a:pt x="36" y="24"/>
                        </a:cubicBezTo>
                        <a:cubicBezTo>
                          <a:pt x="84" y="45"/>
                          <a:pt x="154" y="48"/>
                          <a:pt x="210" y="35"/>
                        </a:cubicBezTo>
                        <a:cubicBezTo>
                          <a:pt x="210" y="45"/>
                          <a:pt x="210" y="56"/>
                          <a:pt x="210" y="66"/>
                        </a:cubicBezTo>
                        <a:cubicBezTo>
                          <a:pt x="210" y="66"/>
                          <a:pt x="210" y="66"/>
                          <a:pt x="210" y="66"/>
                        </a:cubicBezTo>
                        <a:cubicBezTo>
                          <a:pt x="210" y="66"/>
                          <a:pt x="210" y="66"/>
                          <a:pt x="210" y="66"/>
                        </a:cubicBezTo>
                        <a:cubicBezTo>
                          <a:pt x="210" y="71"/>
                          <a:pt x="211" y="76"/>
                          <a:pt x="213" y="80"/>
                        </a:cubicBezTo>
                        <a:cubicBezTo>
                          <a:pt x="212" y="83"/>
                          <a:pt x="211" y="86"/>
                          <a:pt x="211" y="8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26" name="Freeform 13"/>
                  <p:cNvSpPr>
                    <a:spLocks/>
                  </p:cNvSpPr>
                  <p:nvPr/>
                </p:nvSpPr>
                <p:spPr bwMode="auto">
                  <a:xfrm>
                    <a:off x="2003" y="2066"/>
                    <a:ext cx="506" cy="380"/>
                  </a:xfrm>
                  <a:custGeom>
                    <a:avLst/>
                    <a:gdLst>
                      <a:gd name="T0" fmla="*/ 211 w 213"/>
                      <a:gd name="T1" fmla="*/ 151 h 160"/>
                      <a:gd name="T2" fmla="*/ 139 w 213"/>
                      <a:gd name="T3" fmla="*/ 160 h 160"/>
                      <a:gd name="T4" fmla="*/ 0 w 213"/>
                      <a:gd name="T5" fmla="*/ 100 h 160"/>
                      <a:gd name="T6" fmla="*/ 0 w 213"/>
                      <a:gd name="T7" fmla="*/ 61 h 160"/>
                      <a:gd name="T8" fmla="*/ 0 w 213"/>
                      <a:gd name="T9" fmla="*/ 60 h 160"/>
                      <a:gd name="T10" fmla="*/ 139 w 213"/>
                      <a:gd name="T11" fmla="*/ 0 h 160"/>
                      <a:gd name="T12" fmla="*/ 212 w 213"/>
                      <a:gd name="T13" fmla="*/ 9 h 160"/>
                      <a:gd name="T14" fmla="*/ 210 w 213"/>
                      <a:gd name="T15" fmla="*/ 22 h 160"/>
                      <a:gd name="T16" fmla="*/ 139 w 213"/>
                      <a:gd name="T17" fmla="*/ 14 h 160"/>
                      <a:gd name="T18" fmla="*/ 20 w 213"/>
                      <a:gd name="T19" fmla="*/ 55 h 160"/>
                      <a:gd name="T20" fmla="*/ 139 w 213"/>
                      <a:gd name="T21" fmla="*/ 97 h 160"/>
                      <a:gd name="T22" fmla="*/ 210 w 213"/>
                      <a:gd name="T23" fmla="*/ 89 h 160"/>
                      <a:gd name="T24" fmla="*/ 210 w 213"/>
                      <a:gd name="T25" fmla="*/ 89 h 160"/>
                      <a:gd name="T26" fmla="*/ 210 w 213"/>
                      <a:gd name="T27" fmla="*/ 128 h 160"/>
                      <a:gd name="T28" fmla="*/ 210 w 213"/>
                      <a:gd name="T29" fmla="*/ 128 h 160"/>
                      <a:gd name="T30" fmla="*/ 210 w 213"/>
                      <a:gd name="T31" fmla="*/ 128 h 160"/>
                      <a:gd name="T32" fmla="*/ 213 w 213"/>
                      <a:gd name="T33" fmla="*/ 142 h 160"/>
                      <a:gd name="T34" fmla="*/ 211 w 213"/>
                      <a:gd name="T35" fmla="*/ 151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13" h="160">
                        <a:moveTo>
                          <a:pt x="211" y="151"/>
                        </a:moveTo>
                        <a:cubicBezTo>
                          <a:pt x="190" y="157"/>
                          <a:pt x="165" y="160"/>
                          <a:pt x="139" y="160"/>
                        </a:cubicBezTo>
                        <a:cubicBezTo>
                          <a:pt x="62" y="160"/>
                          <a:pt x="0" y="133"/>
                          <a:pt x="0" y="100"/>
                        </a:cubicBezTo>
                        <a:cubicBezTo>
                          <a:pt x="0" y="61"/>
                          <a:pt x="0" y="61"/>
                          <a:pt x="0" y="61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27"/>
                          <a:pt x="62" y="0"/>
                          <a:pt x="139" y="0"/>
                        </a:cubicBezTo>
                        <a:cubicBezTo>
                          <a:pt x="166" y="0"/>
                          <a:pt x="191" y="4"/>
                          <a:pt x="212" y="9"/>
                        </a:cubicBezTo>
                        <a:cubicBezTo>
                          <a:pt x="211" y="13"/>
                          <a:pt x="210" y="18"/>
                          <a:pt x="210" y="22"/>
                        </a:cubicBezTo>
                        <a:cubicBezTo>
                          <a:pt x="190" y="17"/>
                          <a:pt x="166" y="14"/>
                          <a:pt x="139" y="14"/>
                        </a:cubicBezTo>
                        <a:cubicBezTo>
                          <a:pt x="73" y="14"/>
                          <a:pt x="20" y="32"/>
                          <a:pt x="20" y="55"/>
                        </a:cubicBezTo>
                        <a:cubicBezTo>
                          <a:pt x="20" y="79"/>
                          <a:pt x="73" y="97"/>
                          <a:pt x="139" y="97"/>
                        </a:cubicBezTo>
                        <a:cubicBezTo>
                          <a:pt x="166" y="97"/>
                          <a:pt x="190" y="94"/>
                          <a:pt x="210" y="89"/>
                        </a:cubicBezTo>
                        <a:cubicBezTo>
                          <a:pt x="210" y="89"/>
                          <a:pt x="210" y="89"/>
                          <a:pt x="210" y="89"/>
                        </a:cubicBezTo>
                        <a:cubicBezTo>
                          <a:pt x="210" y="102"/>
                          <a:pt x="210" y="115"/>
                          <a:pt x="210" y="128"/>
                        </a:cubicBezTo>
                        <a:cubicBezTo>
                          <a:pt x="210" y="128"/>
                          <a:pt x="210" y="128"/>
                          <a:pt x="210" y="128"/>
                        </a:cubicBezTo>
                        <a:cubicBezTo>
                          <a:pt x="210" y="128"/>
                          <a:pt x="210" y="128"/>
                          <a:pt x="210" y="128"/>
                        </a:cubicBezTo>
                        <a:cubicBezTo>
                          <a:pt x="210" y="133"/>
                          <a:pt x="211" y="138"/>
                          <a:pt x="213" y="142"/>
                        </a:cubicBezTo>
                        <a:cubicBezTo>
                          <a:pt x="212" y="145"/>
                          <a:pt x="211" y="148"/>
                          <a:pt x="211" y="15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27" name="Freeform 14"/>
                  <p:cNvSpPr>
                    <a:spLocks/>
                  </p:cNvSpPr>
                  <p:nvPr/>
                </p:nvSpPr>
                <p:spPr bwMode="auto">
                  <a:xfrm>
                    <a:off x="2530" y="2600"/>
                    <a:ext cx="662" cy="233"/>
                  </a:xfrm>
                  <a:custGeom>
                    <a:avLst/>
                    <a:gdLst>
                      <a:gd name="T0" fmla="*/ 279 w 279"/>
                      <a:gd name="T1" fmla="*/ 0 h 98"/>
                      <a:gd name="T2" fmla="*/ 279 w 279"/>
                      <a:gd name="T3" fmla="*/ 38 h 98"/>
                      <a:gd name="T4" fmla="*/ 140 w 279"/>
                      <a:gd name="T5" fmla="*/ 98 h 98"/>
                      <a:gd name="T6" fmla="*/ 0 w 279"/>
                      <a:gd name="T7" fmla="*/ 38 h 98"/>
                      <a:gd name="T8" fmla="*/ 0 w 279"/>
                      <a:gd name="T9" fmla="*/ 0 h 98"/>
                      <a:gd name="T10" fmla="*/ 36 w 279"/>
                      <a:gd name="T11" fmla="*/ 24 h 98"/>
                      <a:gd name="T12" fmla="*/ 243 w 279"/>
                      <a:gd name="T13" fmla="*/ 24 h 98"/>
                      <a:gd name="T14" fmla="*/ 279 w 279"/>
                      <a:gd name="T15" fmla="*/ 0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9" h="98">
                        <a:moveTo>
                          <a:pt x="279" y="0"/>
                        </a:moveTo>
                        <a:cubicBezTo>
                          <a:pt x="279" y="38"/>
                          <a:pt x="279" y="38"/>
                          <a:pt x="279" y="38"/>
                        </a:cubicBezTo>
                        <a:cubicBezTo>
                          <a:pt x="279" y="71"/>
                          <a:pt x="217" y="98"/>
                          <a:pt x="140" y="98"/>
                        </a:cubicBezTo>
                        <a:cubicBezTo>
                          <a:pt x="63" y="98"/>
                          <a:pt x="0" y="71"/>
                          <a:pt x="0" y="38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9" y="9"/>
                          <a:pt x="21" y="17"/>
                          <a:pt x="36" y="24"/>
                        </a:cubicBezTo>
                        <a:cubicBezTo>
                          <a:pt x="95" y="49"/>
                          <a:pt x="185" y="49"/>
                          <a:pt x="243" y="24"/>
                        </a:cubicBezTo>
                        <a:cubicBezTo>
                          <a:pt x="259" y="17"/>
                          <a:pt x="271" y="9"/>
                          <a:pt x="2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28" name="Freeform 15"/>
                  <p:cNvSpPr>
                    <a:spLocks/>
                  </p:cNvSpPr>
                  <p:nvPr/>
                </p:nvSpPr>
                <p:spPr bwMode="auto">
                  <a:xfrm>
                    <a:off x="2530" y="2441"/>
                    <a:ext cx="662" cy="233"/>
                  </a:xfrm>
                  <a:custGeom>
                    <a:avLst/>
                    <a:gdLst>
                      <a:gd name="T0" fmla="*/ 279 w 279"/>
                      <a:gd name="T1" fmla="*/ 0 h 98"/>
                      <a:gd name="T2" fmla="*/ 279 w 279"/>
                      <a:gd name="T3" fmla="*/ 37 h 98"/>
                      <a:gd name="T4" fmla="*/ 140 w 279"/>
                      <a:gd name="T5" fmla="*/ 98 h 98"/>
                      <a:gd name="T6" fmla="*/ 0 w 279"/>
                      <a:gd name="T7" fmla="*/ 37 h 98"/>
                      <a:gd name="T8" fmla="*/ 0 w 279"/>
                      <a:gd name="T9" fmla="*/ 0 h 98"/>
                      <a:gd name="T10" fmla="*/ 36 w 279"/>
                      <a:gd name="T11" fmla="*/ 24 h 98"/>
                      <a:gd name="T12" fmla="*/ 243 w 279"/>
                      <a:gd name="T13" fmla="*/ 24 h 98"/>
                      <a:gd name="T14" fmla="*/ 279 w 279"/>
                      <a:gd name="T15" fmla="*/ 0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9" h="98">
                        <a:moveTo>
                          <a:pt x="279" y="0"/>
                        </a:moveTo>
                        <a:cubicBezTo>
                          <a:pt x="279" y="37"/>
                          <a:pt x="279" y="37"/>
                          <a:pt x="279" y="37"/>
                        </a:cubicBezTo>
                        <a:cubicBezTo>
                          <a:pt x="279" y="71"/>
                          <a:pt x="217" y="98"/>
                          <a:pt x="140" y="98"/>
                        </a:cubicBezTo>
                        <a:cubicBezTo>
                          <a:pt x="63" y="98"/>
                          <a:pt x="0" y="71"/>
                          <a:pt x="0" y="3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9" y="9"/>
                          <a:pt x="21" y="17"/>
                          <a:pt x="36" y="24"/>
                        </a:cubicBezTo>
                        <a:cubicBezTo>
                          <a:pt x="95" y="49"/>
                          <a:pt x="185" y="49"/>
                          <a:pt x="243" y="24"/>
                        </a:cubicBezTo>
                        <a:cubicBezTo>
                          <a:pt x="259" y="17"/>
                          <a:pt x="271" y="9"/>
                          <a:pt x="2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29" name="Freeform 16"/>
                  <p:cNvSpPr>
                    <a:spLocks/>
                  </p:cNvSpPr>
                  <p:nvPr/>
                </p:nvSpPr>
                <p:spPr bwMode="auto">
                  <a:xfrm>
                    <a:off x="2530" y="2282"/>
                    <a:ext cx="662" cy="231"/>
                  </a:xfrm>
                  <a:custGeom>
                    <a:avLst/>
                    <a:gdLst>
                      <a:gd name="T0" fmla="*/ 279 w 279"/>
                      <a:gd name="T1" fmla="*/ 0 h 97"/>
                      <a:gd name="T2" fmla="*/ 279 w 279"/>
                      <a:gd name="T3" fmla="*/ 37 h 97"/>
                      <a:gd name="T4" fmla="*/ 140 w 279"/>
                      <a:gd name="T5" fmla="*/ 97 h 97"/>
                      <a:gd name="T6" fmla="*/ 0 w 279"/>
                      <a:gd name="T7" fmla="*/ 37 h 97"/>
                      <a:gd name="T8" fmla="*/ 0 w 279"/>
                      <a:gd name="T9" fmla="*/ 0 h 97"/>
                      <a:gd name="T10" fmla="*/ 36 w 279"/>
                      <a:gd name="T11" fmla="*/ 24 h 97"/>
                      <a:gd name="T12" fmla="*/ 243 w 279"/>
                      <a:gd name="T13" fmla="*/ 24 h 97"/>
                      <a:gd name="T14" fmla="*/ 279 w 279"/>
                      <a:gd name="T15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9" h="97">
                        <a:moveTo>
                          <a:pt x="279" y="0"/>
                        </a:moveTo>
                        <a:cubicBezTo>
                          <a:pt x="279" y="37"/>
                          <a:pt x="279" y="37"/>
                          <a:pt x="279" y="37"/>
                        </a:cubicBezTo>
                        <a:cubicBezTo>
                          <a:pt x="279" y="71"/>
                          <a:pt x="217" y="97"/>
                          <a:pt x="140" y="97"/>
                        </a:cubicBezTo>
                        <a:cubicBezTo>
                          <a:pt x="63" y="97"/>
                          <a:pt x="0" y="71"/>
                          <a:pt x="0" y="3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9" y="9"/>
                          <a:pt x="21" y="17"/>
                          <a:pt x="36" y="24"/>
                        </a:cubicBezTo>
                        <a:cubicBezTo>
                          <a:pt x="95" y="49"/>
                          <a:pt x="185" y="49"/>
                          <a:pt x="243" y="24"/>
                        </a:cubicBezTo>
                        <a:cubicBezTo>
                          <a:pt x="259" y="17"/>
                          <a:pt x="271" y="9"/>
                          <a:pt x="2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30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2530" y="1976"/>
                    <a:ext cx="662" cy="378"/>
                  </a:xfrm>
                  <a:custGeom>
                    <a:avLst/>
                    <a:gdLst>
                      <a:gd name="T0" fmla="*/ 279 w 279"/>
                      <a:gd name="T1" fmla="*/ 60 h 159"/>
                      <a:gd name="T2" fmla="*/ 279 w 279"/>
                      <a:gd name="T3" fmla="*/ 99 h 159"/>
                      <a:gd name="T4" fmla="*/ 140 w 279"/>
                      <a:gd name="T5" fmla="*/ 159 h 159"/>
                      <a:gd name="T6" fmla="*/ 0 w 279"/>
                      <a:gd name="T7" fmla="*/ 99 h 159"/>
                      <a:gd name="T8" fmla="*/ 0 w 279"/>
                      <a:gd name="T9" fmla="*/ 60 h 159"/>
                      <a:gd name="T10" fmla="*/ 0 w 279"/>
                      <a:gd name="T11" fmla="*/ 60 h 159"/>
                      <a:gd name="T12" fmla="*/ 140 w 279"/>
                      <a:gd name="T13" fmla="*/ 0 h 159"/>
                      <a:gd name="T14" fmla="*/ 279 w 279"/>
                      <a:gd name="T15" fmla="*/ 60 h 159"/>
                      <a:gd name="T16" fmla="*/ 279 w 279"/>
                      <a:gd name="T17" fmla="*/ 60 h 159"/>
                      <a:gd name="T18" fmla="*/ 140 w 279"/>
                      <a:gd name="T19" fmla="*/ 13 h 159"/>
                      <a:gd name="T20" fmla="*/ 20 w 279"/>
                      <a:gd name="T21" fmla="*/ 55 h 159"/>
                      <a:gd name="T22" fmla="*/ 140 w 279"/>
                      <a:gd name="T23" fmla="*/ 97 h 159"/>
                      <a:gd name="T24" fmla="*/ 259 w 279"/>
                      <a:gd name="T25" fmla="*/ 55 h 159"/>
                      <a:gd name="T26" fmla="*/ 140 w 279"/>
                      <a:gd name="T27" fmla="*/ 13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79" h="159">
                        <a:moveTo>
                          <a:pt x="279" y="60"/>
                        </a:moveTo>
                        <a:cubicBezTo>
                          <a:pt x="279" y="99"/>
                          <a:pt x="279" y="99"/>
                          <a:pt x="279" y="99"/>
                        </a:cubicBezTo>
                        <a:cubicBezTo>
                          <a:pt x="279" y="132"/>
                          <a:pt x="217" y="159"/>
                          <a:pt x="140" y="159"/>
                        </a:cubicBezTo>
                        <a:cubicBezTo>
                          <a:pt x="63" y="159"/>
                          <a:pt x="0" y="132"/>
                          <a:pt x="0" y="99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27"/>
                          <a:pt x="63" y="0"/>
                          <a:pt x="140" y="0"/>
                        </a:cubicBezTo>
                        <a:cubicBezTo>
                          <a:pt x="217" y="0"/>
                          <a:pt x="279" y="27"/>
                          <a:pt x="279" y="60"/>
                        </a:cubicBezTo>
                        <a:cubicBezTo>
                          <a:pt x="279" y="60"/>
                          <a:pt x="279" y="60"/>
                          <a:pt x="279" y="60"/>
                        </a:cubicBezTo>
                        <a:close/>
                        <a:moveTo>
                          <a:pt x="140" y="13"/>
                        </a:moveTo>
                        <a:cubicBezTo>
                          <a:pt x="74" y="13"/>
                          <a:pt x="20" y="32"/>
                          <a:pt x="20" y="55"/>
                        </a:cubicBezTo>
                        <a:cubicBezTo>
                          <a:pt x="20" y="78"/>
                          <a:pt x="74" y="97"/>
                          <a:pt x="140" y="97"/>
                        </a:cubicBezTo>
                        <a:cubicBezTo>
                          <a:pt x="206" y="97"/>
                          <a:pt x="259" y="78"/>
                          <a:pt x="259" y="55"/>
                        </a:cubicBezTo>
                        <a:cubicBezTo>
                          <a:pt x="259" y="32"/>
                          <a:pt x="206" y="13"/>
                          <a:pt x="140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132" name="직사각형 131">
                  <a:extLst>
                    <a:ext uri="{FF2B5EF4-FFF2-40B4-BE49-F238E27FC236}">
                      <a16:creationId xmlns:a16="http://schemas.microsoft.com/office/drawing/2014/main" id="{B0DAF7E9-247F-432F-A9AB-C25E5287696C}"/>
                    </a:ext>
                  </a:extLst>
                </p:cNvPr>
                <p:cNvSpPr/>
                <p:nvPr/>
              </p:nvSpPr>
              <p:spPr>
                <a:xfrm>
                  <a:off x="6384104" y="3304090"/>
                  <a:ext cx="562106" cy="1960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US" altLang="ko-KR" sz="1400" spc="-7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19.4</a:t>
                  </a:r>
                  <a:r>
                    <a:rPr lang="ko-KR" altLang="en-US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억원</a:t>
                  </a:r>
                  <a:endParaRPr lang="en-US" altLang="ko-KR" sz="120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grpSp>
              <p:nvGrpSpPr>
                <p:cNvPr id="18" name="Group 9"/>
                <p:cNvGrpSpPr>
                  <a:grpSpLocks noChangeAspect="1"/>
                </p:cNvGrpSpPr>
                <p:nvPr/>
              </p:nvGrpSpPr>
              <p:grpSpPr bwMode="auto">
                <a:xfrm>
                  <a:off x="7847310" y="2758411"/>
                  <a:ext cx="602654" cy="462628"/>
                  <a:chOff x="2003" y="1485"/>
                  <a:chExt cx="1756" cy="1348"/>
                </a:xfrm>
                <a:solidFill>
                  <a:srgbClr val="416A95"/>
                </a:solidFill>
              </p:grpSpPr>
              <p:sp>
                <p:nvSpPr>
                  <p:cNvPr id="2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051" y="2259"/>
                    <a:ext cx="567" cy="199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" name="Freeform 11"/>
                  <p:cNvSpPr>
                    <a:spLocks/>
                  </p:cNvSpPr>
                  <p:nvPr/>
                </p:nvSpPr>
                <p:spPr bwMode="auto">
                  <a:xfrm>
                    <a:off x="2003" y="2372"/>
                    <a:ext cx="506" cy="233"/>
                  </a:xfrm>
                  <a:custGeom>
                    <a:avLst/>
                    <a:gdLst>
                      <a:gd name="T0" fmla="*/ 211 w 213"/>
                      <a:gd name="T1" fmla="*/ 89 h 98"/>
                      <a:gd name="T2" fmla="*/ 139 w 213"/>
                      <a:gd name="T3" fmla="*/ 98 h 98"/>
                      <a:gd name="T4" fmla="*/ 0 w 213"/>
                      <a:gd name="T5" fmla="*/ 38 h 98"/>
                      <a:gd name="T6" fmla="*/ 0 w 213"/>
                      <a:gd name="T7" fmla="*/ 0 h 98"/>
                      <a:gd name="T8" fmla="*/ 36 w 213"/>
                      <a:gd name="T9" fmla="*/ 24 h 98"/>
                      <a:gd name="T10" fmla="*/ 210 w 213"/>
                      <a:gd name="T11" fmla="*/ 35 h 98"/>
                      <a:gd name="T12" fmla="*/ 210 w 213"/>
                      <a:gd name="T13" fmla="*/ 66 h 98"/>
                      <a:gd name="T14" fmla="*/ 210 w 213"/>
                      <a:gd name="T15" fmla="*/ 66 h 98"/>
                      <a:gd name="T16" fmla="*/ 210 w 213"/>
                      <a:gd name="T17" fmla="*/ 66 h 98"/>
                      <a:gd name="T18" fmla="*/ 213 w 213"/>
                      <a:gd name="T19" fmla="*/ 80 h 98"/>
                      <a:gd name="T20" fmla="*/ 211 w 213"/>
                      <a:gd name="T21" fmla="*/ 89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3" h="98">
                        <a:moveTo>
                          <a:pt x="211" y="89"/>
                        </a:moveTo>
                        <a:cubicBezTo>
                          <a:pt x="190" y="95"/>
                          <a:pt x="165" y="98"/>
                          <a:pt x="139" y="98"/>
                        </a:cubicBezTo>
                        <a:cubicBezTo>
                          <a:pt x="62" y="98"/>
                          <a:pt x="0" y="71"/>
                          <a:pt x="0" y="38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8" y="9"/>
                          <a:pt x="20" y="17"/>
                          <a:pt x="36" y="24"/>
                        </a:cubicBezTo>
                        <a:cubicBezTo>
                          <a:pt x="84" y="45"/>
                          <a:pt x="154" y="48"/>
                          <a:pt x="210" y="35"/>
                        </a:cubicBezTo>
                        <a:cubicBezTo>
                          <a:pt x="210" y="45"/>
                          <a:pt x="210" y="56"/>
                          <a:pt x="210" y="66"/>
                        </a:cubicBezTo>
                        <a:cubicBezTo>
                          <a:pt x="210" y="66"/>
                          <a:pt x="210" y="66"/>
                          <a:pt x="210" y="66"/>
                        </a:cubicBezTo>
                        <a:cubicBezTo>
                          <a:pt x="210" y="66"/>
                          <a:pt x="210" y="66"/>
                          <a:pt x="210" y="66"/>
                        </a:cubicBezTo>
                        <a:cubicBezTo>
                          <a:pt x="210" y="71"/>
                          <a:pt x="211" y="76"/>
                          <a:pt x="213" y="80"/>
                        </a:cubicBezTo>
                        <a:cubicBezTo>
                          <a:pt x="212" y="83"/>
                          <a:pt x="211" y="86"/>
                          <a:pt x="211" y="8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5" name="Freeform 12"/>
                  <p:cNvSpPr>
                    <a:spLocks noEditPoints="1"/>
                  </p:cNvSpPr>
                  <p:nvPr/>
                </p:nvSpPr>
                <p:spPr bwMode="auto">
                  <a:xfrm>
                    <a:off x="2352" y="1485"/>
                    <a:ext cx="1407" cy="1134"/>
                  </a:xfrm>
                  <a:custGeom>
                    <a:avLst/>
                    <a:gdLst>
                      <a:gd name="T0" fmla="*/ 591 w 593"/>
                      <a:gd name="T1" fmla="*/ 338 h 478"/>
                      <a:gd name="T2" fmla="*/ 407 w 593"/>
                      <a:gd name="T3" fmla="*/ 448 h 478"/>
                      <a:gd name="T4" fmla="*/ 367 w 593"/>
                      <a:gd name="T5" fmla="*/ 438 h 478"/>
                      <a:gd name="T6" fmla="*/ 367 w 593"/>
                      <a:gd name="T7" fmla="*/ 440 h 478"/>
                      <a:gd name="T8" fmla="*/ 366 w 593"/>
                      <a:gd name="T9" fmla="*/ 465 h 478"/>
                      <a:gd name="T10" fmla="*/ 407 w 593"/>
                      <a:gd name="T11" fmla="*/ 475 h 478"/>
                      <a:gd name="T12" fmla="*/ 591 w 593"/>
                      <a:gd name="T13" fmla="*/ 358 h 478"/>
                      <a:gd name="T14" fmla="*/ 591 w 593"/>
                      <a:gd name="T15" fmla="*/ 344 h 478"/>
                      <a:gd name="T16" fmla="*/ 419 w 593"/>
                      <a:gd name="T17" fmla="*/ 86 h 478"/>
                      <a:gd name="T18" fmla="*/ 151 w 593"/>
                      <a:gd name="T19" fmla="*/ 177 h 478"/>
                      <a:gd name="T20" fmla="*/ 233 w 593"/>
                      <a:gd name="T21" fmla="*/ 195 h 478"/>
                      <a:gd name="T22" fmla="*/ 591 w 593"/>
                      <a:gd name="T23" fmla="*/ 307 h 478"/>
                      <a:gd name="T24" fmla="*/ 585 w 593"/>
                      <a:gd name="T25" fmla="*/ 322 h 478"/>
                      <a:gd name="T26" fmla="*/ 394 w 593"/>
                      <a:gd name="T27" fmla="*/ 426 h 478"/>
                      <a:gd name="T28" fmla="*/ 367 w 593"/>
                      <a:gd name="T29" fmla="*/ 401 h 478"/>
                      <a:gd name="T30" fmla="*/ 364 w 593"/>
                      <a:gd name="T31" fmla="*/ 387 h 478"/>
                      <a:gd name="T32" fmla="*/ 407 w 593"/>
                      <a:gd name="T33" fmla="*/ 398 h 478"/>
                      <a:gd name="T34" fmla="*/ 591 w 593"/>
                      <a:gd name="T35" fmla="*/ 287 h 478"/>
                      <a:gd name="T36" fmla="*/ 591 w 593"/>
                      <a:gd name="T37" fmla="*/ 243 h 478"/>
                      <a:gd name="T38" fmla="*/ 591 w 593"/>
                      <a:gd name="T39" fmla="*/ 257 h 478"/>
                      <a:gd name="T40" fmla="*/ 407 w 593"/>
                      <a:gd name="T41" fmla="*/ 374 h 478"/>
                      <a:gd name="T42" fmla="*/ 367 w 593"/>
                      <a:gd name="T43" fmla="*/ 364 h 478"/>
                      <a:gd name="T44" fmla="*/ 394 w 593"/>
                      <a:gd name="T45" fmla="*/ 348 h 478"/>
                      <a:gd name="T46" fmla="*/ 585 w 593"/>
                      <a:gd name="T47" fmla="*/ 245 h 478"/>
                      <a:gd name="T48" fmla="*/ 591 w 593"/>
                      <a:gd name="T49" fmla="*/ 243 h 478"/>
                      <a:gd name="T50" fmla="*/ 11 w 593"/>
                      <a:gd name="T51" fmla="*/ 193 h 478"/>
                      <a:gd name="T52" fmla="*/ 4 w 593"/>
                      <a:gd name="T53" fmla="*/ 187 h 478"/>
                      <a:gd name="T54" fmla="*/ 2 w 593"/>
                      <a:gd name="T55" fmla="*/ 189 h 478"/>
                      <a:gd name="T56" fmla="*/ 2 w 593"/>
                      <a:gd name="T57" fmla="*/ 206 h 478"/>
                      <a:gd name="T58" fmla="*/ 11 w 593"/>
                      <a:gd name="T59" fmla="*/ 220 h 478"/>
                      <a:gd name="T60" fmla="*/ 64 w 593"/>
                      <a:gd name="T61" fmla="*/ 242 h 478"/>
                      <a:gd name="T62" fmla="*/ 90 w 593"/>
                      <a:gd name="T63" fmla="*/ 225 h 478"/>
                      <a:gd name="T64" fmla="*/ 591 w 593"/>
                      <a:gd name="T65" fmla="*/ 206 h 478"/>
                      <a:gd name="T66" fmla="*/ 585 w 593"/>
                      <a:gd name="T67" fmla="*/ 221 h 478"/>
                      <a:gd name="T68" fmla="*/ 394 w 593"/>
                      <a:gd name="T69" fmla="*/ 325 h 478"/>
                      <a:gd name="T70" fmla="*/ 367 w 593"/>
                      <a:gd name="T71" fmla="*/ 306 h 478"/>
                      <a:gd name="T72" fmla="*/ 367 w 593"/>
                      <a:gd name="T73" fmla="*/ 304 h 478"/>
                      <a:gd name="T74" fmla="*/ 394 w 593"/>
                      <a:gd name="T75" fmla="*/ 297 h 478"/>
                      <a:gd name="T76" fmla="*/ 585 w 593"/>
                      <a:gd name="T77" fmla="*/ 193 h 478"/>
                      <a:gd name="T78" fmla="*/ 591 w 593"/>
                      <a:gd name="T79" fmla="*/ 193 h 478"/>
                      <a:gd name="T80" fmla="*/ 124 w 593"/>
                      <a:gd name="T81" fmla="*/ 209 h 478"/>
                      <a:gd name="T82" fmla="*/ 11 w 593"/>
                      <a:gd name="T83" fmla="*/ 169 h 478"/>
                      <a:gd name="T84" fmla="*/ 4 w 593"/>
                      <a:gd name="T85" fmla="*/ 163 h 478"/>
                      <a:gd name="T86" fmla="*/ 2 w 593"/>
                      <a:gd name="T87" fmla="*/ 139 h 478"/>
                      <a:gd name="T88" fmla="*/ 3 w 593"/>
                      <a:gd name="T89" fmla="*/ 134 h 478"/>
                      <a:gd name="T90" fmla="*/ 11 w 593"/>
                      <a:gd name="T91" fmla="*/ 142 h 478"/>
                      <a:gd name="T92" fmla="*/ 124 w 593"/>
                      <a:gd name="T93" fmla="*/ 188 h 478"/>
                      <a:gd name="T94" fmla="*/ 394 w 593"/>
                      <a:gd name="T95" fmla="*/ 276 h 478"/>
                      <a:gd name="T96" fmla="*/ 318 w 593"/>
                      <a:gd name="T97" fmla="*/ 214 h 478"/>
                      <a:gd name="T98" fmla="*/ 411 w 593"/>
                      <a:gd name="T99" fmla="*/ 122 h 478"/>
                      <a:gd name="T100" fmla="*/ 433 w 593"/>
                      <a:gd name="T101" fmla="*/ 109 h 478"/>
                      <a:gd name="T102" fmla="*/ 583 w 593"/>
                      <a:gd name="T103" fmla="*/ 147 h 478"/>
                      <a:gd name="T104" fmla="*/ 590 w 593"/>
                      <a:gd name="T105" fmla="*/ 153 h 478"/>
                      <a:gd name="T106" fmla="*/ 407 w 593"/>
                      <a:gd name="T107" fmla="*/ 274 h 478"/>
                      <a:gd name="T108" fmla="*/ 137 w 593"/>
                      <a:gd name="T109" fmla="*/ 153 h 478"/>
                      <a:gd name="T110" fmla="*/ 11 w 593"/>
                      <a:gd name="T111" fmla="*/ 120 h 478"/>
                      <a:gd name="T112" fmla="*/ 4 w 593"/>
                      <a:gd name="T113" fmla="*/ 114 h 478"/>
                      <a:gd name="T114" fmla="*/ 180 w 593"/>
                      <a:gd name="T115" fmla="*/ 2 h 478"/>
                      <a:gd name="T116" fmla="*/ 192 w 593"/>
                      <a:gd name="T117" fmla="*/ 2 h 4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593" h="478">
                        <a:moveTo>
                          <a:pt x="591" y="344"/>
                        </a:moveTo>
                        <a:cubicBezTo>
                          <a:pt x="592" y="342"/>
                          <a:pt x="592" y="340"/>
                          <a:pt x="591" y="338"/>
                        </a:cubicBezTo>
                        <a:cubicBezTo>
                          <a:pt x="590" y="341"/>
                          <a:pt x="588" y="344"/>
                          <a:pt x="585" y="346"/>
                        </a:cubicBezTo>
                        <a:cubicBezTo>
                          <a:pt x="407" y="448"/>
                          <a:pt x="407" y="448"/>
                          <a:pt x="407" y="448"/>
                        </a:cubicBezTo>
                        <a:cubicBezTo>
                          <a:pt x="403" y="451"/>
                          <a:pt x="398" y="451"/>
                          <a:pt x="394" y="450"/>
                        </a:cubicBezTo>
                        <a:cubicBezTo>
                          <a:pt x="367" y="438"/>
                          <a:pt x="367" y="438"/>
                          <a:pt x="367" y="438"/>
                        </a:cubicBezTo>
                        <a:cubicBezTo>
                          <a:pt x="367" y="440"/>
                          <a:pt x="367" y="440"/>
                          <a:pt x="367" y="440"/>
                        </a:cubicBezTo>
                        <a:cubicBezTo>
                          <a:pt x="367" y="440"/>
                          <a:pt x="367" y="440"/>
                          <a:pt x="367" y="440"/>
                        </a:cubicBezTo>
                        <a:cubicBezTo>
                          <a:pt x="367" y="445"/>
                          <a:pt x="366" y="450"/>
                          <a:pt x="364" y="454"/>
                        </a:cubicBezTo>
                        <a:cubicBezTo>
                          <a:pt x="365" y="458"/>
                          <a:pt x="366" y="461"/>
                          <a:pt x="366" y="465"/>
                        </a:cubicBezTo>
                        <a:cubicBezTo>
                          <a:pt x="394" y="476"/>
                          <a:pt x="394" y="476"/>
                          <a:pt x="394" y="476"/>
                        </a:cubicBezTo>
                        <a:cubicBezTo>
                          <a:pt x="398" y="478"/>
                          <a:pt x="403" y="477"/>
                          <a:pt x="407" y="475"/>
                        </a:cubicBezTo>
                        <a:cubicBezTo>
                          <a:pt x="585" y="372"/>
                          <a:pt x="585" y="372"/>
                          <a:pt x="585" y="372"/>
                        </a:cubicBezTo>
                        <a:cubicBezTo>
                          <a:pt x="590" y="369"/>
                          <a:pt x="592" y="363"/>
                          <a:pt x="591" y="358"/>
                        </a:cubicBezTo>
                        <a:cubicBezTo>
                          <a:pt x="591" y="358"/>
                          <a:pt x="591" y="358"/>
                          <a:pt x="591" y="358"/>
                        </a:cubicBezTo>
                        <a:cubicBezTo>
                          <a:pt x="591" y="344"/>
                          <a:pt x="591" y="344"/>
                          <a:pt x="591" y="344"/>
                        </a:cubicBezTo>
                        <a:close/>
                        <a:moveTo>
                          <a:pt x="233" y="195"/>
                        </a:moveTo>
                        <a:cubicBezTo>
                          <a:pt x="419" y="86"/>
                          <a:pt x="419" y="86"/>
                          <a:pt x="419" y="86"/>
                        </a:cubicBezTo>
                        <a:cubicBezTo>
                          <a:pt x="348" y="60"/>
                          <a:pt x="348" y="60"/>
                          <a:pt x="348" y="60"/>
                        </a:cubicBezTo>
                        <a:cubicBezTo>
                          <a:pt x="151" y="177"/>
                          <a:pt x="151" y="177"/>
                          <a:pt x="151" y="177"/>
                        </a:cubicBezTo>
                        <a:cubicBezTo>
                          <a:pt x="151" y="201"/>
                          <a:pt x="151" y="201"/>
                          <a:pt x="151" y="201"/>
                        </a:cubicBezTo>
                        <a:cubicBezTo>
                          <a:pt x="177" y="196"/>
                          <a:pt x="206" y="194"/>
                          <a:pt x="233" y="195"/>
                        </a:cubicBezTo>
                        <a:close/>
                        <a:moveTo>
                          <a:pt x="591" y="294"/>
                        </a:moveTo>
                        <a:cubicBezTo>
                          <a:pt x="591" y="307"/>
                          <a:pt x="591" y="307"/>
                          <a:pt x="591" y="307"/>
                        </a:cubicBezTo>
                        <a:cubicBezTo>
                          <a:pt x="591" y="307"/>
                          <a:pt x="591" y="307"/>
                          <a:pt x="591" y="307"/>
                        </a:cubicBezTo>
                        <a:cubicBezTo>
                          <a:pt x="592" y="313"/>
                          <a:pt x="590" y="319"/>
                          <a:pt x="585" y="322"/>
                        </a:cubicBezTo>
                        <a:cubicBezTo>
                          <a:pt x="407" y="424"/>
                          <a:pt x="407" y="424"/>
                          <a:pt x="407" y="424"/>
                        </a:cubicBezTo>
                        <a:cubicBezTo>
                          <a:pt x="403" y="427"/>
                          <a:pt x="398" y="427"/>
                          <a:pt x="394" y="426"/>
                        </a:cubicBezTo>
                        <a:cubicBezTo>
                          <a:pt x="367" y="415"/>
                          <a:pt x="367" y="415"/>
                          <a:pt x="367" y="415"/>
                        </a:cubicBezTo>
                        <a:cubicBezTo>
                          <a:pt x="367" y="401"/>
                          <a:pt x="367" y="401"/>
                          <a:pt x="367" y="401"/>
                        </a:cubicBezTo>
                        <a:cubicBezTo>
                          <a:pt x="367" y="396"/>
                          <a:pt x="366" y="392"/>
                          <a:pt x="364" y="387"/>
                        </a:cubicBezTo>
                        <a:cubicBezTo>
                          <a:pt x="364" y="387"/>
                          <a:pt x="364" y="387"/>
                          <a:pt x="364" y="387"/>
                        </a:cubicBezTo>
                        <a:cubicBezTo>
                          <a:pt x="394" y="399"/>
                          <a:pt x="394" y="399"/>
                          <a:pt x="394" y="399"/>
                        </a:cubicBezTo>
                        <a:cubicBezTo>
                          <a:pt x="398" y="401"/>
                          <a:pt x="403" y="400"/>
                          <a:pt x="407" y="398"/>
                        </a:cubicBezTo>
                        <a:cubicBezTo>
                          <a:pt x="585" y="295"/>
                          <a:pt x="585" y="295"/>
                          <a:pt x="585" y="295"/>
                        </a:cubicBezTo>
                        <a:cubicBezTo>
                          <a:pt x="588" y="293"/>
                          <a:pt x="590" y="290"/>
                          <a:pt x="591" y="287"/>
                        </a:cubicBezTo>
                        <a:cubicBezTo>
                          <a:pt x="592" y="289"/>
                          <a:pt x="592" y="292"/>
                          <a:pt x="591" y="294"/>
                        </a:cubicBezTo>
                        <a:close/>
                        <a:moveTo>
                          <a:pt x="591" y="243"/>
                        </a:moveTo>
                        <a:cubicBezTo>
                          <a:pt x="591" y="257"/>
                          <a:pt x="591" y="257"/>
                          <a:pt x="591" y="257"/>
                        </a:cubicBezTo>
                        <a:cubicBezTo>
                          <a:pt x="591" y="257"/>
                          <a:pt x="591" y="257"/>
                          <a:pt x="591" y="257"/>
                        </a:cubicBezTo>
                        <a:cubicBezTo>
                          <a:pt x="592" y="262"/>
                          <a:pt x="590" y="268"/>
                          <a:pt x="585" y="271"/>
                        </a:cubicBezTo>
                        <a:cubicBezTo>
                          <a:pt x="407" y="374"/>
                          <a:pt x="407" y="374"/>
                          <a:pt x="407" y="374"/>
                        </a:cubicBezTo>
                        <a:cubicBezTo>
                          <a:pt x="403" y="376"/>
                          <a:pt x="398" y="377"/>
                          <a:pt x="394" y="375"/>
                        </a:cubicBezTo>
                        <a:cubicBezTo>
                          <a:pt x="367" y="364"/>
                          <a:pt x="367" y="364"/>
                          <a:pt x="367" y="364"/>
                        </a:cubicBezTo>
                        <a:cubicBezTo>
                          <a:pt x="367" y="337"/>
                          <a:pt x="367" y="337"/>
                          <a:pt x="367" y="337"/>
                        </a:cubicBezTo>
                        <a:cubicBezTo>
                          <a:pt x="394" y="348"/>
                          <a:pt x="394" y="348"/>
                          <a:pt x="394" y="348"/>
                        </a:cubicBezTo>
                        <a:cubicBezTo>
                          <a:pt x="398" y="350"/>
                          <a:pt x="403" y="350"/>
                          <a:pt x="407" y="347"/>
                        </a:cubicBezTo>
                        <a:cubicBezTo>
                          <a:pt x="585" y="245"/>
                          <a:pt x="585" y="245"/>
                          <a:pt x="585" y="245"/>
                        </a:cubicBezTo>
                        <a:cubicBezTo>
                          <a:pt x="588" y="243"/>
                          <a:pt x="590" y="240"/>
                          <a:pt x="591" y="237"/>
                        </a:cubicBezTo>
                        <a:cubicBezTo>
                          <a:pt x="592" y="239"/>
                          <a:pt x="592" y="241"/>
                          <a:pt x="591" y="243"/>
                        </a:cubicBezTo>
                        <a:close/>
                        <a:moveTo>
                          <a:pt x="90" y="225"/>
                        </a:moveTo>
                        <a:cubicBezTo>
                          <a:pt x="11" y="193"/>
                          <a:pt x="11" y="193"/>
                          <a:pt x="11" y="193"/>
                        </a:cubicBezTo>
                        <a:cubicBezTo>
                          <a:pt x="11" y="193"/>
                          <a:pt x="11" y="193"/>
                          <a:pt x="11" y="193"/>
                        </a:cubicBezTo>
                        <a:cubicBezTo>
                          <a:pt x="8" y="192"/>
                          <a:pt x="5" y="190"/>
                          <a:pt x="4" y="187"/>
                        </a:cubicBezTo>
                        <a:cubicBezTo>
                          <a:pt x="3" y="186"/>
                          <a:pt x="3" y="185"/>
                          <a:pt x="3" y="184"/>
                        </a:cubicBezTo>
                        <a:cubicBezTo>
                          <a:pt x="2" y="186"/>
                          <a:pt x="2" y="188"/>
                          <a:pt x="2" y="189"/>
                        </a:cubicBezTo>
                        <a:cubicBezTo>
                          <a:pt x="2" y="189"/>
                          <a:pt x="2" y="189"/>
                          <a:pt x="2" y="189"/>
                        </a:cubicBezTo>
                        <a:cubicBezTo>
                          <a:pt x="2" y="206"/>
                          <a:pt x="2" y="206"/>
                          <a:pt x="2" y="206"/>
                        </a:cubicBezTo>
                        <a:cubicBezTo>
                          <a:pt x="2" y="209"/>
                          <a:pt x="2" y="211"/>
                          <a:pt x="4" y="214"/>
                        </a:cubicBezTo>
                        <a:cubicBezTo>
                          <a:pt x="5" y="216"/>
                          <a:pt x="8" y="219"/>
                          <a:pt x="11" y="220"/>
                        </a:cubicBezTo>
                        <a:cubicBezTo>
                          <a:pt x="11" y="220"/>
                          <a:pt x="11" y="220"/>
                          <a:pt x="11" y="220"/>
                        </a:cubicBezTo>
                        <a:cubicBezTo>
                          <a:pt x="64" y="242"/>
                          <a:pt x="64" y="242"/>
                          <a:pt x="64" y="242"/>
                        </a:cubicBezTo>
                        <a:cubicBezTo>
                          <a:pt x="67" y="242"/>
                          <a:pt x="69" y="243"/>
                          <a:pt x="71" y="243"/>
                        </a:cubicBezTo>
                        <a:cubicBezTo>
                          <a:pt x="76" y="237"/>
                          <a:pt x="82" y="231"/>
                          <a:pt x="90" y="225"/>
                        </a:cubicBezTo>
                        <a:close/>
                        <a:moveTo>
                          <a:pt x="591" y="193"/>
                        </a:moveTo>
                        <a:cubicBezTo>
                          <a:pt x="591" y="206"/>
                          <a:pt x="591" y="206"/>
                          <a:pt x="591" y="206"/>
                        </a:cubicBezTo>
                        <a:cubicBezTo>
                          <a:pt x="591" y="206"/>
                          <a:pt x="591" y="206"/>
                          <a:pt x="591" y="206"/>
                        </a:cubicBezTo>
                        <a:cubicBezTo>
                          <a:pt x="592" y="212"/>
                          <a:pt x="590" y="218"/>
                          <a:pt x="585" y="221"/>
                        </a:cubicBezTo>
                        <a:cubicBezTo>
                          <a:pt x="407" y="323"/>
                          <a:pt x="407" y="323"/>
                          <a:pt x="407" y="323"/>
                        </a:cubicBezTo>
                        <a:cubicBezTo>
                          <a:pt x="403" y="326"/>
                          <a:pt x="398" y="326"/>
                          <a:pt x="394" y="325"/>
                        </a:cubicBezTo>
                        <a:cubicBezTo>
                          <a:pt x="366" y="313"/>
                          <a:pt x="366" y="313"/>
                          <a:pt x="366" y="313"/>
                        </a:cubicBezTo>
                        <a:cubicBezTo>
                          <a:pt x="366" y="311"/>
                          <a:pt x="367" y="309"/>
                          <a:pt x="367" y="306"/>
                        </a:cubicBezTo>
                        <a:cubicBezTo>
                          <a:pt x="367" y="306"/>
                          <a:pt x="367" y="306"/>
                          <a:pt x="367" y="306"/>
                        </a:cubicBezTo>
                        <a:cubicBezTo>
                          <a:pt x="367" y="304"/>
                          <a:pt x="367" y="304"/>
                          <a:pt x="367" y="304"/>
                        </a:cubicBezTo>
                        <a:cubicBezTo>
                          <a:pt x="367" y="286"/>
                          <a:pt x="367" y="286"/>
                          <a:pt x="367" y="286"/>
                        </a:cubicBezTo>
                        <a:cubicBezTo>
                          <a:pt x="394" y="297"/>
                          <a:pt x="394" y="297"/>
                          <a:pt x="394" y="297"/>
                        </a:cubicBezTo>
                        <a:cubicBezTo>
                          <a:pt x="398" y="299"/>
                          <a:pt x="403" y="298"/>
                          <a:pt x="407" y="296"/>
                        </a:cubicBezTo>
                        <a:cubicBezTo>
                          <a:pt x="585" y="193"/>
                          <a:pt x="585" y="193"/>
                          <a:pt x="585" y="193"/>
                        </a:cubicBezTo>
                        <a:cubicBezTo>
                          <a:pt x="588" y="192"/>
                          <a:pt x="590" y="189"/>
                          <a:pt x="591" y="186"/>
                        </a:cubicBezTo>
                        <a:cubicBezTo>
                          <a:pt x="592" y="188"/>
                          <a:pt x="592" y="190"/>
                          <a:pt x="591" y="193"/>
                        </a:cubicBezTo>
                        <a:close/>
                        <a:moveTo>
                          <a:pt x="124" y="188"/>
                        </a:moveTo>
                        <a:cubicBezTo>
                          <a:pt x="124" y="209"/>
                          <a:pt x="124" y="209"/>
                          <a:pt x="124" y="209"/>
                        </a:cubicBezTo>
                        <a:cubicBezTo>
                          <a:pt x="121" y="210"/>
                          <a:pt x="118" y="211"/>
                          <a:pt x="116" y="212"/>
                        </a:cubicBezTo>
                        <a:cubicBezTo>
                          <a:pt x="11" y="169"/>
                          <a:pt x="11" y="169"/>
                          <a:pt x="11" y="169"/>
                        </a:cubicBezTo>
                        <a:cubicBezTo>
                          <a:pt x="11" y="169"/>
                          <a:pt x="11" y="169"/>
                          <a:pt x="11" y="169"/>
                        </a:cubicBezTo>
                        <a:cubicBezTo>
                          <a:pt x="8" y="168"/>
                          <a:pt x="5" y="166"/>
                          <a:pt x="4" y="163"/>
                        </a:cubicBezTo>
                        <a:cubicBezTo>
                          <a:pt x="2" y="161"/>
                          <a:pt x="2" y="158"/>
                          <a:pt x="2" y="156"/>
                        </a:cubicBezTo>
                        <a:cubicBezTo>
                          <a:pt x="2" y="139"/>
                          <a:pt x="2" y="139"/>
                          <a:pt x="2" y="139"/>
                        </a:cubicBezTo>
                        <a:cubicBezTo>
                          <a:pt x="2" y="139"/>
                          <a:pt x="2" y="139"/>
                          <a:pt x="2" y="139"/>
                        </a:cubicBezTo>
                        <a:cubicBezTo>
                          <a:pt x="2" y="137"/>
                          <a:pt x="2" y="135"/>
                          <a:pt x="3" y="134"/>
                        </a:cubicBezTo>
                        <a:cubicBezTo>
                          <a:pt x="3" y="134"/>
                          <a:pt x="3" y="135"/>
                          <a:pt x="4" y="136"/>
                        </a:cubicBezTo>
                        <a:cubicBezTo>
                          <a:pt x="5" y="139"/>
                          <a:pt x="8" y="141"/>
                          <a:pt x="11" y="142"/>
                        </a:cubicBezTo>
                        <a:cubicBezTo>
                          <a:pt x="11" y="142"/>
                          <a:pt x="11" y="142"/>
                          <a:pt x="11" y="142"/>
                        </a:cubicBezTo>
                        <a:cubicBezTo>
                          <a:pt x="124" y="188"/>
                          <a:pt x="124" y="188"/>
                          <a:pt x="124" y="188"/>
                        </a:cubicBezTo>
                        <a:close/>
                        <a:moveTo>
                          <a:pt x="407" y="274"/>
                        </a:moveTo>
                        <a:cubicBezTo>
                          <a:pt x="403" y="277"/>
                          <a:pt x="398" y="278"/>
                          <a:pt x="394" y="276"/>
                        </a:cubicBezTo>
                        <a:cubicBezTo>
                          <a:pt x="366" y="265"/>
                          <a:pt x="366" y="265"/>
                          <a:pt x="366" y="265"/>
                        </a:cubicBezTo>
                        <a:cubicBezTo>
                          <a:pt x="365" y="244"/>
                          <a:pt x="347" y="226"/>
                          <a:pt x="318" y="214"/>
                        </a:cubicBezTo>
                        <a:cubicBezTo>
                          <a:pt x="306" y="208"/>
                          <a:pt x="292" y="204"/>
                          <a:pt x="278" y="201"/>
                        </a:cubicBezTo>
                        <a:cubicBezTo>
                          <a:pt x="411" y="122"/>
                          <a:pt x="411" y="122"/>
                          <a:pt x="411" y="122"/>
                        </a:cubicBezTo>
                        <a:cubicBezTo>
                          <a:pt x="432" y="110"/>
                          <a:pt x="432" y="110"/>
                          <a:pt x="432" y="110"/>
                        </a:cubicBezTo>
                        <a:cubicBezTo>
                          <a:pt x="433" y="109"/>
                          <a:pt x="433" y="109"/>
                          <a:pt x="433" y="109"/>
                        </a:cubicBezTo>
                        <a:cubicBezTo>
                          <a:pt x="451" y="98"/>
                          <a:pt x="451" y="98"/>
                          <a:pt x="451" y="98"/>
                        </a:cubicBezTo>
                        <a:cubicBezTo>
                          <a:pt x="583" y="147"/>
                          <a:pt x="583" y="147"/>
                          <a:pt x="583" y="147"/>
                        </a:cubicBezTo>
                        <a:cubicBezTo>
                          <a:pt x="583" y="147"/>
                          <a:pt x="583" y="147"/>
                          <a:pt x="583" y="147"/>
                        </a:cubicBezTo>
                        <a:cubicBezTo>
                          <a:pt x="586" y="148"/>
                          <a:pt x="588" y="150"/>
                          <a:pt x="590" y="153"/>
                        </a:cubicBezTo>
                        <a:cubicBezTo>
                          <a:pt x="593" y="160"/>
                          <a:pt x="591" y="168"/>
                          <a:pt x="585" y="172"/>
                        </a:cubicBezTo>
                        <a:cubicBezTo>
                          <a:pt x="407" y="274"/>
                          <a:pt x="407" y="274"/>
                          <a:pt x="407" y="274"/>
                        </a:cubicBezTo>
                        <a:close/>
                        <a:moveTo>
                          <a:pt x="315" y="48"/>
                        </a:moveTo>
                        <a:cubicBezTo>
                          <a:pt x="137" y="153"/>
                          <a:pt x="137" y="153"/>
                          <a:pt x="137" y="153"/>
                        </a:cubicBezTo>
                        <a:cubicBezTo>
                          <a:pt x="132" y="156"/>
                          <a:pt x="128" y="161"/>
                          <a:pt x="125" y="167"/>
                        </a:cubicBezTo>
                        <a:cubicBezTo>
                          <a:pt x="11" y="120"/>
                          <a:pt x="11" y="120"/>
                          <a:pt x="11" y="120"/>
                        </a:cubicBezTo>
                        <a:cubicBezTo>
                          <a:pt x="11" y="120"/>
                          <a:pt x="11" y="120"/>
                          <a:pt x="11" y="120"/>
                        </a:cubicBezTo>
                        <a:cubicBezTo>
                          <a:pt x="8" y="119"/>
                          <a:pt x="5" y="117"/>
                          <a:pt x="4" y="114"/>
                        </a:cubicBezTo>
                        <a:cubicBezTo>
                          <a:pt x="0" y="108"/>
                          <a:pt x="3" y="99"/>
                          <a:pt x="9" y="96"/>
                        </a:cubicBezTo>
                        <a:cubicBezTo>
                          <a:pt x="180" y="2"/>
                          <a:pt x="180" y="2"/>
                          <a:pt x="180" y="2"/>
                        </a:cubicBezTo>
                        <a:cubicBezTo>
                          <a:pt x="180" y="2"/>
                          <a:pt x="180" y="2"/>
                          <a:pt x="180" y="2"/>
                        </a:cubicBezTo>
                        <a:cubicBezTo>
                          <a:pt x="184" y="1"/>
                          <a:pt x="188" y="0"/>
                          <a:pt x="192" y="2"/>
                        </a:cubicBezTo>
                        <a:lnTo>
                          <a:pt x="315" y="4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6" name="Freeform 13"/>
                  <p:cNvSpPr>
                    <a:spLocks/>
                  </p:cNvSpPr>
                  <p:nvPr/>
                </p:nvSpPr>
                <p:spPr bwMode="auto">
                  <a:xfrm>
                    <a:off x="2003" y="2066"/>
                    <a:ext cx="506" cy="380"/>
                  </a:xfrm>
                  <a:custGeom>
                    <a:avLst/>
                    <a:gdLst>
                      <a:gd name="T0" fmla="*/ 211 w 213"/>
                      <a:gd name="T1" fmla="*/ 151 h 160"/>
                      <a:gd name="T2" fmla="*/ 139 w 213"/>
                      <a:gd name="T3" fmla="*/ 160 h 160"/>
                      <a:gd name="T4" fmla="*/ 0 w 213"/>
                      <a:gd name="T5" fmla="*/ 100 h 160"/>
                      <a:gd name="T6" fmla="*/ 0 w 213"/>
                      <a:gd name="T7" fmla="*/ 61 h 160"/>
                      <a:gd name="T8" fmla="*/ 0 w 213"/>
                      <a:gd name="T9" fmla="*/ 60 h 160"/>
                      <a:gd name="T10" fmla="*/ 139 w 213"/>
                      <a:gd name="T11" fmla="*/ 0 h 160"/>
                      <a:gd name="T12" fmla="*/ 212 w 213"/>
                      <a:gd name="T13" fmla="*/ 9 h 160"/>
                      <a:gd name="T14" fmla="*/ 210 w 213"/>
                      <a:gd name="T15" fmla="*/ 22 h 160"/>
                      <a:gd name="T16" fmla="*/ 139 w 213"/>
                      <a:gd name="T17" fmla="*/ 14 h 160"/>
                      <a:gd name="T18" fmla="*/ 20 w 213"/>
                      <a:gd name="T19" fmla="*/ 55 h 160"/>
                      <a:gd name="T20" fmla="*/ 139 w 213"/>
                      <a:gd name="T21" fmla="*/ 97 h 160"/>
                      <a:gd name="T22" fmla="*/ 210 w 213"/>
                      <a:gd name="T23" fmla="*/ 89 h 160"/>
                      <a:gd name="T24" fmla="*/ 210 w 213"/>
                      <a:gd name="T25" fmla="*/ 89 h 160"/>
                      <a:gd name="T26" fmla="*/ 210 w 213"/>
                      <a:gd name="T27" fmla="*/ 128 h 160"/>
                      <a:gd name="T28" fmla="*/ 210 w 213"/>
                      <a:gd name="T29" fmla="*/ 128 h 160"/>
                      <a:gd name="T30" fmla="*/ 210 w 213"/>
                      <a:gd name="T31" fmla="*/ 128 h 160"/>
                      <a:gd name="T32" fmla="*/ 213 w 213"/>
                      <a:gd name="T33" fmla="*/ 142 h 160"/>
                      <a:gd name="T34" fmla="*/ 211 w 213"/>
                      <a:gd name="T35" fmla="*/ 151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13" h="160">
                        <a:moveTo>
                          <a:pt x="211" y="151"/>
                        </a:moveTo>
                        <a:cubicBezTo>
                          <a:pt x="190" y="157"/>
                          <a:pt x="165" y="160"/>
                          <a:pt x="139" y="160"/>
                        </a:cubicBezTo>
                        <a:cubicBezTo>
                          <a:pt x="62" y="160"/>
                          <a:pt x="0" y="133"/>
                          <a:pt x="0" y="100"/>
                        </a:cubicBezTo>
                        <a:cubicBezTo>
                          <a:pt x="0" y="61"/>
                          <a:pt x="0" y="61"/>
                          <a:pt x="0" y="61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27"/>
                          <a:pt x="62" y="0"/>
                          <a:pt x="139" y="0"/>
                        </a:cubicBezTo>
                        <a:cubicBezTo>
                          <a:pt x="166" y="0"/>
                          <a:pt x="191" y="4"/>
                          <a:pt x="212" y="9"/>
                        </a:cubicBezTo>
                        <a:cubicBezTo>
                          <a:pt x="211" y="13"/>
                          <a:pt x="210" y="18"/>
                          <a:pt x="210" y="22"/>
                        </a:cubicBezTo>
                        <a:cubicBezTo>
                          <a:pt x="190" y="17"/>
                          <a:pt x="166" y="14"/>
                          <a:pt x="139" y="14"/>
                        </a:cubicBezTo>
                        <a:cubicBezTo>
                          <a:pt x="73" y="14"/>
                          <a:pt x="20" y="32"/>
                          <a:pt x="20" y="55"/>
                        </a:cubicBezTo>
                        <a:cubicBezTo>
                          <a:pt x="20" y="79"/>
                          <a:pt x="73" y="97"/>
                          <a:pt x="139" y="97"/>
                        </a:cubicBezTo>
                        <a:cubicBezTo>
                          <a:pt x="166" y="97"/>
                          <a:pt x="190" y="94"/>
                          <a:pt x="210" y="89"/>
                        </a:cubicBezTo>
                        <a:cubicBezTo>
                          <a:pt x="210" y="89"/>
                          <a:pt x="210" y="89"/>
                          <a:pt x="210" y="89"/>
                        </a:cubicBezTo>
                        <a:cubicBezTo>
                          <a:pt x="210" y="102"/>
                          <a:pt x="210" y="115"/>
                          <a:pt x="210" y="128"/>
                        </a:cubicBezTo>
                        <a:cubicBezTo>
                          <a:pt x="210" y="128"/>
                          <a:pt x="210" y="128"/>
                          <a:pt x="210" y="128"/>
                        </a:cubicBezTo>
                        <a:cubicBezTo>
                          <a:pt x="210" y="128"/>
                          <a:pt x="210" y="128"/>
                          <a:pt x="210" y="128"/>
                        </a:cubicBezTo>
                        <a:cubicBezTo>
                          <a:pt x="210" y="133"/>
                          <a:pt x="211" y="138"/>
                          <a:pt x="213" y="142"/>
                        </a:cubicBezTo>
                        <a:cubicBezTo>
                          <a:pt x="212" y="145"/>
                          <a:pt x="211" y="148"/>
                          <a:pt x="211" y="15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7" name="Freeform 14"/>
                  <p:cNvSpPr>
                    <a:spLocks/>
                  </p:cNvSpPr>
                  <p:nvPr/>
                </p:nvSpPr>
                <p:spPr bwMode="auto">
                  <a:xfrm>
                    <a:off x="2530" y="2600"/>
                    <a:ext cx="662" cy="233"/>
                  </a:xfrm>
                  <a:custGeom>
                    <a:avLst/>
                    <a:gdLst>
                      <a:gd name="T0" fmla="*/ 279 w 279"/>
                      <a:gd name="T1" fmla="*/ 0 h 98"/>
                      <a:gd name="T2" fmla="*/ 279 w 279"/>
                      <a:gd name="T3" fmla="*/ 38 h 98"/>
                      <a:gd name="T4" fmla="*/ 140 w 279"/>
                      <a:gd name="T5" fmla="*/ 98 h 98"/>
                      <a:gd name="T6" fmla="*/ 0 w 279"/>
                      <a:gd name="T7" fmla="*/ 38 h 98"/>
                      <a:gd name="T8" fmla="*/ 0 w 279"/>
                      <a:gd name="T9" fmla="*/ 0 h 98"/>
                      <a:gd name="T10" fmla="*/ 36 w 279"/>
                      <a:gd name="T11" fmla="*/ 24 h 98"/>
                      <a:gd name="T12" fmla="*/ 243 w 279"/>
                      <a:gd name="T13" fmla="*/ 24 h 98"/>
                      <a:gd name="T14" fmla="*/ 279 w 279"/>
                      <a:gd name="T15" fmla="*/ 0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9" h="98">
                        <a:moveTo>
                          <a:pt x="279" y="0"/>
                        </a:moveTo>
                        <a:cubicBezTo>
                          <a:pt x="279" y="38"/>
                          <a:pt x="279" y="38"/>
                          <a:pt x="279" y="38"/>
                        </a:cubicBezTo>
                        <a:cubicBezTo>
                          <a:pt x="279" y="71"/>
                          <a:pt x="217" y="98"/>
                          <a:pt x="140" y="98"/>
                        </a:cubicBezTo>
                        <a:cubicBezTo>
                          <a:pt x="63" y="98"/>
                          <a:pt x="0" y="71"/>
                          <a:pt x="0" y="38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9" y="9"/>
                          <a:pt x="21" y="17"/>
                          <a:pt x="36" y="24"/>
                        </a:cubicBezTo>
                        <a:cubicBezTo>
                          <a:pt x="95" y="49"/>
                          <a:pt x="185" y="49"/>
                          <a:pt x="243" y="24"/>
                        </a:cubicBezTo>
                        <a:cubicBezTo>
                          <a:pt x="259" y="17"/>
                          <a:pt x="271" y="9"/>
                          <a:pt x="2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30" name="Freeform 15"/>
                  <p:cNvSpPr>
                    <a:spLocks/>
                  </p:cNvSpPr>
                  <p:nvPr/>
                </p:nvSpPr>
                <p:spPr bwMode="auto">
                  <a:xfrm>
                    <a:off x="2530" y="2441"/>
                    <a:ext cx="662" cy="233"/>
                  </a:xfrm>
                  <a:custGeom>
                    <a:avLst/>
                    <a:gdLst>
                      <a:gd name="T0" fmla="*/ 279 w 279"/>
                      <a:gd name="T1" fmla="*/ 0 h 98"/>
                      <a:gd name="T2" fmla="*/ 279 w 279"/>
                      <a:gd name="T3" fmla="*/ 37 h 98"/>
                      <a:gd name="T4" fmla="*/ 140 w 279"/>
                      <a:gd name="T5" fmla="*/ 98 h 98"/>
                      <a:gd name="T6" fmla="*/ 0 w 279"/>
                      <a:gd name="T7" fmla="*/ 37 h 98"/>
                      <a:gd name="T8" fmla="*/ 0 w 279"/>
                      <a:gd name="T9" fmla="*/ 0 h 98"/>
                      <a:gd name="T10" fmla="*/ 36 w 279"/>
                      <a:gd name="T11" fmla="*/ 24 h 98"/>
                      <a:gd name="T12" fmla="*/ 243 w 279"/>
                      <a:gd name="T13" fmla="*/ 24 h 98"/>
                      <a:gd name="T14" fmla="*/ 279 w 279"/>
                      <a:gd name="T15" fmla="*/ 0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9" h="98">
                        <a:moveTo>
                          <a:pt x="279" y="0"/>
                        </a:moveTo>
                        <a:cubicBezTo>
                          <a:pt x="279" y="37"/>
                          <a:pt x="279" y="37"/>
                          <a:pt x="279" y="37"/>
                        </a:cubicBezTo>
                        <a:cubicBezTo>
                          <a:pt x="279" y="71"/>
                          <a:pt x="217" y="98"/>
                          <a:pt x="140" y="98"/>
                        </a:cubicBezTo>
                        <a:cubicBezTo>
                          <a:pt x="63" y="98"/>
                          <a:pt x="0" y="71"/>
                          <a:pt x="0" y="3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9" y="9"/>
                          <a:pt x="21" y="17"/>
                          <a:pt x="36" y="24"/>
                        </a:cubicBezTo>
                        <a:cubicBezTo>
                          <a:pt x="95" y="49"/>
                          <a:pt x="185" y="49"/>
                          <a:pt x="243" y="24"/>
                        </a:cubicBezTo>
                        <a:cubicBezTo>
                          <a:pt x="259" y="17"/>
                          <a:pt x="271" y="9"/>
                          <a:pt x="2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31" name="Freeform 16"/>
                  <p:cNvSpPr>
                    <a:spLocks/>
                  </p:cNvSpPr>
                  <p:nvPr/>
                </p:nvSpPr>
                <p:spPr bwMode="auto">
                  <a:xfrm>
                    <a:off x="2530" y="2282"/>
                    <a:ext cx="662" cy="231"/>
                  </a:xfrm>
                  <a:custGeom>
                    <a:avLst/>
                    <a:gdLst>
                      <a:gd name="T0" fmla="*/ 279 w 279"/>
                      <a:gd name="T1" fmla="*/ 0 h 97"/>
                      <a:gd name="T2" fmla="*/ 279 w 279"/>
                      <a:gd name="T3" fmla="*/ 37 h 97"/>
                      <a:gd name="T4" fmla="*/ 140 w 279"/>
                      <a:gd name="T5" fmla="*/ 97 h 97"/>
                      <a:gd name="T6" fmla="*/ 0 w 279"/>
                      <a:gd name="T7" fmla="*/ 37 h 97"/>
                      <a:gd name="T8" fmla="*/ 0 w 279"/>
                      <a:gd name="T9" fmla="*/ 0 h 97"/>
                      <a:gd name="T10" fmla="*/ 36 w 279"/>
                      <a:gd name="T11" fmla="*/ 24 h 97"/>
                      <a:gd name="T12" fmla="*/ 243 w 279"/>
                      <a:gd name="T13" fmla="*/ 24 h 97"/>
                      <a:gd name="T14" fmla="*/ 279 w 279"/>
                      <a:gd name="T15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9" h="97">
                        <a:moveTo>
                          <a:pt x="279" y="0"/>
                        </a:moveTo>
                        <a:cubicBezTo>
                          <a:pt x="279" y="37"/>
                          <a:pt x="279" y="37"/>
                          <a:pt x="279" y="37"/>
                        </a:cubicBezTo>
                        <a:cubicBezTo>
                          <a:pt x="279" y="71"/>
                          <a:pt x="217" y="97"/>
                          <a:pt x="140" y="97"/>
                        </a:cubicBezTo>
                        <a:cubicBezTo>
                          <a:pt x="63" y="97"/>
                          <a:pt x="0" y="71"/>
                          <a:pt x="0" y="3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9" y="9"/>
                          <a:pt x="21" y="17"/>
                          <a:pt x="36" y="24"/>
                        </a:cubicBezTo>
                        <a:cubicBezTo>
                          <a:pt x="95" y="49"/>
                          <a:pt x="185" y="49"/>
                          <a:pt x="243" y="24"/>
                        </a:cubicBezTo>
                        <a:cubicBezTo>
                          <a:pt x="259" y="17"/>
                          <a:pt x="271" y="9"/>
                          <a:pt x="27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32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2530" y="1976"/>
                    <a:ext cx="662" cy="378"/>
                  </a:xfrm>
                  <a:custGeom>
                    <a:avLst/>
                    <a:gdLst>
                      <a:gd name="T0" fmla="*/ 279 w 279"/>
                      <a:gd name="T1" fmla="*/ 60 h 159"/>
                      <a:gd name="T2" fmla="*/ 279 w 279"/>
                      <a:gd name="T3" fmla="*/ 99 h 159"/>
                      <a:gd name="T4" fmla="*/ 140 w 279"/>
                      <a:gd name="T5" fmla="*/ 159 h 159"/>
                      <a:gd name="T6" fmla="*/ 0 w 279"/>
                      <a:gd name="T7" fmla="*/ 99 h 159"/>
                      <a:gd name="T8" fmla="*/ 0 w 279"/>
                      <a:gd name="T9" fmla="*/ 60 h 159"/>
                      <a:gd name="T10" fmla="*/ 0 w 279"/>
                      <a:gd name="T11" fmla="*/ 60 h 159"/>
                      <a:gd name="T12" fmla="*/ 140 w 279"/>
                      <a:gd name="T13" fmla="*/ 0 h 159"/>
                      <a:gd name="T14" fmla="*/ 279 w 279"/>
                      <a:gd name="T15" fmla="*/ 60 h 159"/>
                      <a:gd name="T16" fmla="*/ 279 w 279"/>
                      <a:gd name="T17" fmla="*/ 60 h 159"/>
                      <a:gd name="T18" fmla="*/ 140 w 279"/>
                      <a:gd name="T19" fmla="*/ 13 h 159"/>
                      <a:gd name="T20" fmla="*/ 20 w 279"/>
                      <a:gd name="T21" fmla="*/ 55 h 159"/>
                      <a:gd name="T22" fmla="*/ 140 w 279"/>
                      <a:gd name="T23" fmla="*/ 97 h 159"/>
                      <a:gd name="T24" fmla="*/ 259 w 279"/>
                      <a:gd name="T25" fmla="*/ 55 h 159"/>
                      <a:gd name="T26" fmla="*/ 140 w 279"/>
                      <a:gd name="T27" fmla="*/ 13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79" h="159">
                        <a:moveTo>
                          <a:pt x="279" y="60"/>
                        </a:moveTo>
                        <a:cubicBezTo>
                          <a:pt x="279" y="99"/>
                          <a:pt x="279" y="99"/>
                          <a:pt x="279" y="99"/>
                        </a:cubicBezTo>
                        <a:cubicBezTo>
                          <a:pt x="279" y="132"/>
                          <a:pt x="217" y="159"/>
                          <a:pt x="140" y="159"/>
                        </a:cubicBezTo>
                        <a:cubicBezTo>
                          <a:pt x="63" y="159"/>
                          <a:pt x="0" y="132"/>
                          <a:pt x="0" y="99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27"/>
                          <a:pt x="63" y="0"/>
                          <a:pt x="140" y="0"/>
                        </a:cubicBezTo>
                        <a:cubicBezTo>
                          <a:pt x="217" y="0"/>
                          <a:pt x="279" y="27"/>
                          <a:pt x="279" y="60"/>
                        </a:cubicBezTo>
                        <a:cubicBezTo>
                          <a:pt x="279" y="60"/>
                          <a:pt x="279" y="60"/>
                          <a:pt x="279" y="60"/>
                        </a:cubicBezTo>
                        <a:close/>
                        <a:moveTo>
                          <a:pt x="140" y="13"/>
                        </a:moveTo>
                        <a:cubicBezTo>
                          <a:pt x="74" y="13"/>
                          <a:pt x="20" y="32"/>
                          <a:pt x="20" y="55"/>
                        </a:cubicBezTo>
                        <a:cubicBezTo>
                          <a:pt x="20" y="78"/>
                          <a:pt x="74" y="97"/>
                          <a:pt x="140" y="97"/>
                        </a:cubicBezTo>
                        <a:cubicBezTo>
                          <a:pt x="206" y="97"/>
                          <a:pt x="259" y="78"/>
                          <a:pt x="259" y="55"/>
                        </a:cubicBezTo>
                        <a:cubicBezTo>
                          <a:pt x="259" y="32"/>
                          <a:pt x="206" y="13"/>
                          <a:pt x="140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133" name="직사각형 132">
                  <a:extLst>
                    <a:ext uri="{FF2B5EF4-FFF2-40B4-BE49-F238E27FC236}">
                      <a16:creationId xmlns:a16="http://schemas.microsoft.com/office/drawing/2014/main" id="{B0DAF7E9-247F-432F-A9AB-C25E5287696C}"/>
                    </a:ext>
                  </a:extLst>
                </p:cNvPr>
                <p:cNvSpPr/>
                <p:nvPr/>
              </p:nvSpPr>
              <p:spPr>
                <a:xfrm>
                  <a:off x="7867584" y="3304090"/>
                  <a:ext cx="562106" cy="1960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US" altLang="ko-KR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20.1</a:t>
                  </a:r>
                  <a:r>
                    <a:rPr lang="ko-KR" altLang="en-US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억원</a:t>
                  </a:r>
                  <a:endParaRPr lang="en-US" altLang="ko-KR" sz="120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  <p:grpSp>
            <p:nvGrpSpPr>
              <p:cNvPr id="10" name="그룹 9"/>
              <p:cNvGrpSpPr/>
              <p:nvPr/>
            </p:nvGrpSpPr>
            <p:grpSpPr>
              <a:xfrm>
                <a:off x="6413430" y="3955624"/>
                <a:ext cx="2095446" cy="823700"/>
                <a:chOff x="6413430" y="3891616"/>
                <a:chExt cx="2095446" cy="823700"/>
              </a:xfrm>
            </p:grpSpPr>
            <p:grpSp>
              <p:nvGrpSpPr>
                <p:cNvPr id="36" name="Group 20"/>
                <p:cNvGrpSpPr>
                  <a:grpSpLocks noChangeAspect="1"/>
                </p:cNvGrpSpPr>
                <p:nvPr/>
              </p:nvGrpSpPr>
              <p:grpSpPr bwMode="auto">
                <a:xfrm>
                  <a:off x="6413430" y="3895383"/>
                  <a:ext cx="503454" cy="572862"/>
                  <a:chOff x="3937" y="2217"/>
                  <a:chExt cx="515" cy="586"/>
                </a:xfrm>
                <a:solidFill>
                  <a:srgbClr val="7F7F7F"/>
                </a:solidFill>
              </p:grpSpPr>
              <p:sp>
                <p:nvSpPr>
                  <p:cNvPr id="38" name="Oval 21"/>
                  <p:cNvSpPr>
                    <a:spLocks noChangeArrowheads="1"/>
                  </p:cNvSpPr>
                  <p:nvPr/>
                </p:nvSpPr>
                <p:spPr bwMode="auto">
                  <a:xfrm>
                    <a:off x="4306" y="2279"/>
                    <a:ext cx="98" cy="98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39" name="Freeform 22"/>
                  <p:cNvSpPr>
                    <a:spLocks/>
                  </p:cNvSpPr>
                  <p:nvPr/>
                </p:nvSpPr>
                <p:spPr bwMode="auto">
                  <a:xfrm>
                    <a:off x="4296" y="2396"/>
                    <a:ext cx="156" cy="378"/>
                  </a:xfrm>
                  <a:custGeom>
                    <a:avLst/>
                    <a:gdLst>
                      <a:gd name="T0" fmla="*/ 59 w 65"/>
                      <a:gd name="T1" fmla="*/ 8 h 158"/>
                      <a:gd name="T2" fmla="*/ 39 w 65"/>
                      <a:gd name="T3" fmla="*/ 1 h 158"/>
                      <a:gd name="T4" fmla="*/ 34 w 65"/>
                      <a:gd name="T5" fmla="*/ 0 h 158"/>
                      <a:gd name="T6" fmla="*/ 15 w 65"/>
                      <a:gd name="T7" fmla="*/ 0 h 158"/>
                      <a:gd name="T8" fmla="*/ 11 w 65"/>
                      <a:gd name="T9" fmla="*/ 1 h 158"/>
                      <a:gd name="T10" fmla="*/ 11 w 65"/>
                      <a:gd name="T11" fmla="*/ 2 h 158"/>
                      <a:gd name="T12" fmla="*/ 7 w 65"/>
                      <a:gd name="T13" fmla="*/ 64 h 158"/>
                      <a:gd name="T14" fmla="*/ 0 w 65"/>
                      <a:gd name="T15" fmla="*/ 76 h 158"/>
                      <a:gd name="T16" fmla="*/ 5 w 65"/>
                      <a:gd name="T17" fmla="*/ 152 h 158"/>
                      <a:gd name="T18" fmla="*/ 11 w 65"/>
                      <a:gd name="T19" fmla="*/ 158 h 158"/>
                      <a:gd name="T20" fmla="*/ 24 w 65"/>
                      <a:gd name="T21" fmla="*/ 158 h 158"/>
                      <a:gd name="T22" fmla="*/ 37 w 65"/>
                      <a:gd name="T23" fmla="*/ 158 h 158"/>
                      <a:gd name="T24" fmla="*/ 43 w 65"/>
                      <a:gd name="T25" fmla="*/ 152 h 158"/>
                      <a:gd name="T26" fmla="*/ 48 w 65"/>
                      <a:gd name="T27" fmla="*/ 75 h 158"/>
                      <a:gd name="T28" fmla="*/ 54 w 65"/>
                      <a:gd name="T29" fmla="*/ 75 h 158"/>
                      <a:gd name="T30" fmla="*/ 62 w 65"/>
                      <a:gd name="T31" fmla="*/ 68 h 158"/>
                      <a:gd name="T32" fmla="*/ 65 w 65"/>
                      <a:gd name="T33" fmla="*/ 16 h 158"/>
                      <a:gd name="T34" fmla="*/ 59 w 65"/>
                      <a:gd name="T35" fmla="*/ 8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5" h="158">
                        <a:moveTo>
                          <a:pt x="59" y="8"/>
                        </a:moveTo>
                        <a:cubicBezTo>
                          <a:pt x="39" y="1"/>
                          <a:pt x="39" y="1"/>
                          <a:pt x="39" y="1"/>
                        </a:cubicBezTo>
                        <a:cubicBezTo>
                          <a:pt x="37" y="0"/>
                          <a:pt x="35" y="0"/>
                          <a:pt x="34" y="0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13" y="0"/>
                          <a:pt x="12" y="0"/>
                          <a:pt x="11" y="1"/>
                        </a:cubicBezTo>
                        <a:cubicBezTo>
                          <a:pt x="11" y="1"/>
                          <a:pt x="11" y="2"/>
                          <a:pt x="11" y="2"/>
                        </a:cubicBez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7" y="69"/>
                          <a:pt x="4" y="73"/>
                          <a:pt x="0" y="76"/>
                        </a:cubicBezTo>
                        <a:cubicBezTo>
                          <a:pt x="5" y="152"/>
                          <a:pt x="5" y="152"/>
                          <a:pt x="5" y="152"/>
                        </a:cubicBezTo>
                        <a:cubicBezTo>
                          <a:pt x="6" y="155"/>
                          <a:pt x="8" y="158"/>
                          <a:pt x="11" y="158"/>
                        </a:cubicBezTo>
                        <a:cubicBezTo>
                          <a:pt x="24" y="158"/>
                          <a:pt x="24" y="158"/>
                          <a:pt x="24" y="158"/>
                        </a:cubicBezTo>
                        <a:cubicBezTo>
                          <a:pt x="37" y="158"/>
                          <a:pt x="37" y="158"/>
                          <a:pt x="37" y="158"/>
                        </a:cubicBezTo>
                        <a:cubicBezTo>
                          <a:pt x="40" y="158"/>
                          <a:pt x="43" y="155"/>
                          <a:pt x="43" y="152"/>
                        </a:cubicBezTo>
                        <a:cubicBezTo>
                          <a:pt x="48" y="75"/>
                          <a:pt x="48" y="75"/>
                          <a:pt x="48" y="75"/>
                        </a:cubicBezTo>
                        <a:cubicBezTo>
                          <a:pt x="54" y="75"/>
                          <a:pt x="54" y="75"/>
                          <a:pt x="54" y="75"/>
                        </a:cubicBezTo>
                        <a:cubicBezTo>
                          <a:pt x="58" y="75"/>
                          <a:pt x="62" y="72"/>
                          <a:pt x="62" y="68"/>
                        </a:cubicBezTo>
                        <a:cubicBezTo>
                          <a:pt x="65" y="16"/>
                          <a:pt x="65" y="16"/>
                          <a:pt x="65" y="16"/>
                        </a:cubicBezTo>
                        <a:cubicBezTo>
                          <a:pt x="65" y="12"/>
                          <a:pt x="63" y="9"/>
                          <a:pt x="59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40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3988" y="2279"/>
                    <a:ext cx="95" cy="98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41" name="Freeform 24"/>
                  <p:cNvSpPr>
                    <a:spLocks/>
                  </p:cNvSpPr>
                  <p:nvPr/>
                </p:nvSpPr>
                <p:spPr bwMode="auto">
                  <a:xfrm>
                    <a:off x="3937" y="2396"/>
                    <a:ext cx="156" cy="378"/>
                  </a:xfrm>
                  <a:custGeom>
                    <a:avLst/>
                    <a:gdLst>
                      <a:gd name="T0" fmla="*/ 6 w 65"/>
                      <a:gd name="T1" fmla="*/ 8 h 158"/>
                      <a:gd name="T2" fmla="*/ 26 w 65"/>
                      <a:gd name="T3" fmla="*/ 1 h 158"/>
                      <a:gd name="T4" fmla="*/ 31 w 65"/>
                      <a:gd name="T5" fmla="*/ 0 h 158"/>
                      <a:gd name="T6" fmla="*/ 51 w 65"/>
                      <a:gd name="T7" fmla="*/ 0 h 158"/>
                      <a:gd name="T8" fmla="*/ 55 w 65"/>
                      <a:gd name="T9" fmla="*/ 1 h 158"/>
                      <a:gd name="T10" fmla="*/ 55 w 65"/>
                      <a:gd name="T11" fmla="*/ 2 h 158"/>
                      <a:gd name="T12" fmla="*/ 58 w 65"/>
                      <a:gd name="T13" fmla="*/ 64 h 158"/>
                      <a:gd name="T14" fmla="*/ 65 w 65"/>
                      <a:gd name="T15" fmla="*/ 76 h 158"/>
                      <a:gd name="T16" fmla="*/ 60 w 65"/>
                      <a:gd name="T17" fmla="*/ 152 h 158"/>
                      <a:gd name="T18" fmla="*/ 54 w 65"/>
                      <a:gd name="T19" fmla="*/ 158 h 158"/>
                      <a:gd name="T20" fmla="*/ 41 w 65"/>
                      <a:gd name="T21" fmla="*/ 158 h 158"/>
                      <a:gd name="T22" fmla="*/ 28 w 65"/>
                      <a:gd name="T23" fmla="*/ 158 h 158"/>
                      <a:gd name="T24" fmla="*/ 22 w 65"/>
                      <a:gd name="T25" fmla="*/ 152 h 158"/>
                      <a:gd name="T26" fmla="*/ 17 w 65"/>
                      <a:gd name="T27" fmla="*/ 75 h 158"/>
                      <a:gd name="T28" fmla="*/ 11 w 65"/>
                      <a:gd name="T29" fmla="*/ 75 h 158"/>
                      <a:gd name="T30" fmla="*/ 3 w 65"/>
                      <a:gd name="T31" fmla="*/ 68 h 158"/>
                      <a:gd name="T32" fmla="*/ 0 w 65"/>
                      <a:gd name="T33" fmla="*/ 16 h 158"/>
                      <a:gd name="T34" fmla="*/ 6 w 65"/>
                      <a:gd name="T35" fmla="*/ 8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5" h="158">
                        <a:moveTo>
                          <a:pt x="6" y="8"/>
                        </a:moveTo>
                        <a:cubicBezTo>
                          <a:pt x="26" y="1"/>
                          <a:pt x="26" y="1"/>
                          <a:pt x="26" y="1"/>
                        </a:cubicBezTo>
                        <a:cubicBezTo>
                          <a:pt x="28" y="0"/>
                          <a:pt x="30" y="0"/>
                          <a:pt x="31" y="0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2" y="0"/>
                          <a:pt x="53" y="0"/>
                          <a:pt x="55" y="1"/>
                        </a:cubicBezTo>
                        <a:cubicBezTo>
                          <a:pt x="55" y="1"/>
                          <a:pt x="55" y="2"/>
                          <a:pt x="55" y="2"/>
                        </a:cubicBezTo>
                        <a:cubicBezTo>
                          <a:pt x="58" y="64"/>
                          <a:pt x="58" y="64"/>
                          <a:pt x="58" y="64"/>
                        </a:cubicBezTo>
                        <a:cubicBezTo>
                          <a:pt x="58" y="69"/>
                          <a:pt x="61" y="73"/>
                          <a:pt x="65" y="76"/>
                        </a:cubicBezTo>
                        <a:cubicBezTo>
                          <a:pt x="60" y="152"/>
                          <a:pt x="60" y="152"/>
                          <a:pt x="60" y="152"/>
                        </a:cubicBezTo>
                        <a:cubicBezTo>
                          <a:pt x="60" y="155"/>
                          <a:pt x="57" y="158"/>
                          <a:pt x="54" y="158"/>
                        </a:cubicBezTo>
                        <a:cubicBezTo>
                          <a:pt x="41" y="158"/>
                          <a:pt x="41" y="158"/>
                          <a:pt x="41" y="158"/>
                        </a:cubicBezTo>
                        <a:cubicBezTo>
                          <a:pt x="28" y="158"/>
                          <a:pt x="28" y="158"/>
                          <a:pt x="28" y="158"/>
                        </a:cubicBezTo>
                        <a:cubicBezTo>
                          <a:pt x="25" y="158"/>
                          <a:pt x="22" y="155"/>
                          <a:pt x="22" y="152"/>
                        </a:cubicBezTo>
                        <a:cubicBezTo>
                          <a:pt x="17" y="75"/>
                          <a:pt x="17" y="75"/>
                          <a:pt x="17" y="75"/>
                        </a:cubicBezTo>
                        <a:cubicBezTo>
                          <a:pt x="11" y="75"/>
                          <a:pt x="11" y="75"/>
                          <a:pt x="11" y="75"/>
                        </a:cubicBezTo>
                        <a:cubicBezTo>
                          <a:pt x="7" y="75"/>
                          <a:pt x="4" y="72"/>
                          <a:pt x="3" y="68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2"/>
                          <a:pt x="2" y="9"/>
                          <a:pt x="6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42" name="Freeform 25"/>
                  <p:cNvSpPr>
                    <a:spLocks/>
                  </p:cNvSpPr>
                  <p:nvPr/>
                </p:nvSpPr>
                <p:spPr bwMode="auto">
                  <a:xfrm>
                    <a:off x="4078" y="2356"/>
                    <a:ext cx="233" cy="447"/>
                  </a:xfrm>
                  <a:custGeom>
                    <a:avLst/>
                    <a:gdLst>
                      <a:gd name="T0" fmla="*/ 60 w 97"/>
                      <a:gd name="T1" fmla="*/ 0 h 187"/>
                      <a:gd name="T2" fmla="*/ 37 w 97"/>
                      <a:gd name="T3" fmla="*/ 0 h 187"/>
                      <a:gd name="T4" fmla="*/ 31 w 97"/>
                      <a:gd name="T5" fmla="*/ 1 h 187"/>
                      <a:gd name="T6" fmla="*/ 7 w 97"/>
                      <a:gd name="T7" fmla="*/ 9 h 187"/>
                      <a:gd name="T8" fmla="*/ 0 w 97"/>
                      <a:gd name="T9" fmla="*/ 19 h 187"/>
                      <a:gd name="T10" fmla="*/ 4 w 97"/>
                      <a:gd name="T11" fmla="*/ 81 h 187"/>
                      <a:gd name="T12" fmla="*/ 13 w 97"/>
                      <a:gd name="T13" fmla="*/ 90 h 187"/>
                      <a:gd name="T14" fmla="*/ 20 w 97"/>
                      <a:gd name="T15" fmla="*/ 90 h 187"/>
                      <a:gd name="T16" fmla="*/ 26 w 97"/>
                      <a:gd name="T17" fmla="*/ 181 h 187"/>
                      <a:gd name="T18" fmla="*/ 33 w 97"/>
                      <a:gd name="T19" fmla="*/ 187 h 187"/>
                      <a:gd name="T20" fmla="*/ 49 w 97"/>
                      <a:gd name="T21" fmla="*/ 187 h 187"/>
                      <a:gd name="T22" fmla="*/ 64 w 97"/>
                      <a:gd name="T23" fmla="*/ 187 h 187"/>
                      <a:gd name="T24" fmla="*/ 71 w 97"/>
                      <a:gd name="T25" fmla="*/ 181 h 187"/>
                      <a:gd name="T26" fmla="*/ 77 w 97"/>
                      <a:gd name="T27" fmla="*/ 90 h 187"/>
                      <a:gd name="T28" fmla="*/ 84 w 97"/>
                      <a:gd name="T29" fmla="*/ 90 h 187"/>
                      <a:gd name="T30" fmla="*/ 93 w 97"/>
                      <a:gd name="T31" fmla="*/ 81 h 187"/>
                      <a:gd name="T32" fmla="*/ 97 w 97"/>
                      <a:gd name="T33" fmla="*/ 19 h 187"/>
                      <a:gd name="T34" fmla="*/ 90 w 97"/>
                      <a:gd name="T35" fmla="*/ 9 h 187"/>
                      <a:gd name="T36" fmla="*/ 66 w 97"/>
                      <a:gd name="T37" fmla="*/ 1 h 187"/>
                      <a:gd name="T38" fmla="*/ 60 w 97"/>
                      <a:gd name="T39" fmla="*/ 0 h 1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97" h="187">
                        <a:moveTo>
                          <a:pt x="60" y="0"/>
                        </a:moveTo>
                        <a:cubicBezTo>
                          <a:pt x="37" y="0"/>
                          <a:pt x="37" y="0"/>
                          <a:pt x="37" y="0"/>
                        </a:cubicBezTo>
                        <a:cubicBezTo>
                          <a:pt x="35" y="0"/>
                          <a:pt x="33" y="0"/>
                          <a:pt x="31" y="1"/>
                        </a:cubicBezTo>
                        <a:cubicBezTo>
                          <a:pt x="7" y="9"/>
                          <a:pt x="7" y="9"/>
                          <a:pt x="7" y="9"/>
                        </a:cubicBezTo>
                        <a:cubicBezTo>
                          <a:pt x="3" y="11"/>
                          <a:pt x="0" y="14"/>
                          <a:pt x="0" y="19"/>
                        </a:cubicBezTo>
                        <a:cubicBezTo>
                          <a:pt x="4" y="81"/>
                          <a:pt x="4" y="81"/>
                          <a:pt x="4" y="81"/>
                        </a:cubicBezTo>
                        <a:cubicBezTo>
                          <a:pt x="4" y="86"/>
                          <a:pt x="8" y="90"/>
                          <a:pt x="13" y="90"/>
                        </a:cubicBezTo>
                        <a:cubicBezTo>
                          <a:pt x="20" y="90"/>
                          <a:pt x="20" y="90"/>
                          <a:pt x="20" y="90"/>
                        </a:cubicBezTo>
                        <a:cubicBezTo>
                          <a:pt x="26" y="181"/>
                          <a:pt x="26" y="181"/>
                          <a:pt x="26" y="181"/>
                        </a:cubicBezTo>
                        <a:cubicBezTo>
                          <a:pt x="27" y="185"/>
                          <a:pt x="30" y="187"/>
                          <a:pt x="33" y="187"/>
                        </a:cubicBezTo>
                        <a:cubicBezTo>
                          <a:pt x="49" y="187"/>
                          <a:pt x="49" y="187"/>
                          <a:pt x="49" y="187"/>
                        </a:cubicBezTo>
                        <a:cubicBezTo>
                          <a:pt x="64" y="187"/>
                          <a:pt x="64" y="187"/>
                          <a:pt x="64" y="187"/>
                        </a:cubicBezTo>
                        <a:cubicBezTo>
                          <a:pt x="67" y="187"/>
                          <a:pt x="71" y="185"/>
                          <a:pt x="71" y="181"/>
                        </a:cubicBezTo>
                        <a:cubicBezTo>
                          <a:pt x="77" y="90"/>
                          <a:pt x="77" y="90"/>
                          <a:pt x="77" y="90"/>
                        </a:cubicBezTo>
                        <a:cubicBezTo>
                          <a:pt x="84" y="90"/>
                          <a:pt x="84" y="90"/>
                          <a:pt x="84" y="90"/>
                        </a:cubicBezTo>
                        <a:cubicBezTo>
                          <a:pt x="89" y="90"/>
                          <a:pt x="93" y="86"/>
                          <a:pt x="93" y="81"/>
                        </a:cubicBezTo>
                        <a:cubicBezTo>
                          <a:pt x="97" y="19"/>
                          <a:pt x="97" y="19"/>
                          <a:pt x="97" y="19"/>
                        </a:cubicBezTo>
                        <a:cubicBezTo>
                          <a:pt x="97" y="14"/>
                          <a:pt x="94" y="11"/>
                          <a:pt x="90" y="9"/>
                        </a:cubicBezTo>
                        <a:cubicBezTo>
                          <a:pt x="66" y="1"/>
                          <a:pt x="66" y="1"/>
                          <a:pt x="66" y="1"/>
                        </a:cubicBezTo>
                        <a:cubicBezTo>
                          <a:pt x="64" y="0"/>
                          <a:pt x="62" y="0"/>
                          <a:pt x="6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43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4136" y="2217"/>
                    <a:ext cx="117" cy="11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156" name="직사각형 155">
                  <a:extLst>
                    <a:ext uri="{FF2B5EF4-FFF2-40B4-BE49-F238E27FC236}">
                      <a16:creationId xmlns:a16="http://schemas.microsoft.com/office/drawing/2014/main" id="{B0DAF7E9-247F-432F-A9AB-C25E5287696C}"/>
                    </a:ext>
                  </a:extLst>
                </p:cNvPr>
                <p:cNvSpPr/>
                <p:nvPr/>
              </p:nvSpPr>
              <p:spPr>
                <a:xfrm>
                  <a:off x="6493346" y="4519293"/>
                  <a:ext cx="343622" cy="1960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US" altLang="ko-KR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8.7</a:t>
                  </a:r>
                  <a:r>
                    <a:rPr lang="ko-KR" altLang="en-US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명</a:t>
                  </a:r>
                  <a:endParaRPr lang="en-US" altLang="ko-KR" sz="120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grpSp>
              <p:nvGrpSpPr>
                <p:cNvPr id="44" name="Group 29"/>
                <p:cNvGrpSpPr>
                  <a:grpSpLocks noChangeAspect="1"/>
                </p:cNvGrpSpPr>
                <p:nvPr/>
              </p:nvGrpSpPr>
              <p:grpSpPr bwMode="auto">
                <a:xfrm>
                  <a:off x="7788398" y="3891616"/>
                  <a:ext cx="720478" cy="574820"/>
                  <a:chOff x="4739" y="2214"/>
                  <a:chExt cx="737" cy="588"/>
                </a:xfrm>
                <a:solidFill>
                  <a:srgbClr val="416A95"/>
                </a:solidFill>
              </p:grpSpPr>
              <p:sp>
                <p:nvSpPr>
                  <p:cNvPr id="46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5349" y="2329"/>
                    <a:ext cx="86" cy="86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47" name="Freeform 31"/>
                  <p:cNvSpPr>
                    <a:spLocks/>
                  </p:cNvSpPr>
                  <p:nvPr/>
                </p:nvSpPr>
                <p:spPr bwMode="auto">
                  <a:xfrm>
                    <a:off x="5342" y="2430"/>
                    <a:ext cx="134" cy="327"/>
                  </a:xfrm>
                  <a:custGeom>
                    <a:avLst/>
                    <a:gdLst>
                      <a:gd name="T0" fmla="*/ 51 w 56"/>
                      <a:gd name="T1" fmla="*/ 7 h 137"/>
                      <a:gd name="T2" fmla="*/ 34 w 56"/>
                      <a:gd name="T3" fmla="*/ 1 h 137"/>
                      <a:gd name="T4" fmla="*/ 29 w 56"/>
                      <a:gd name="T5" fmla="*/ 0 h 137"/>
                      <a:gd name="T6" fmla="*/ 13 w 56"/>
                      <a:gd name="T7" fmla="*/ 0 h 137"/>
                      <a:gd name="T8" fmla="*/ 13 w 56"/>
                      <a:gd name="T9" fmla="*/ 0 h 137"/>
                      <a:gd name="T10" fmla="*/ 13 w 56"/>
                      <a:gd name="T11" fmla="*/ 2 h 137"/>
                      <a:gd name="T12" fmla="*/ 10 w 56"/>
                      <a:gd name="T13" fmla="*/ 54 h 137"/>
                      <a:gd name="T14" fmla="*/ 0 w 56"/>
                      <a:gd name="T15" fmla="*/ 65 h 137"/>
                      <a:gd name="T16" fmla="*/ 0 w 56"/>
                      <a:gd name="T17" fmla="*/ 65 h 137"/>
                      <a:gd name="T18" fmla="*/ 5 w 56"/>
                      <a:gd name="T19" fmla="*/ 132 h 137"/>
                      <a:gd name="T20" fmla="*/ 10 w 56"/>
                      <a:gd name="T21" fmla="*/ 137 h 137"/>
                      <a:gd name="T22" fmla="*/ 21 w 56"/>
                      <a:gd name="T23" fmla="*/ 137 h 137"/>
                      <a:gd name="T24" fmla="*/ 32 w 56"/>
                      <a:gd name="T25" fmla="*/ 137 h 137"/>
                      <a:gd name="T26" fmla="*/ 37 w 56"/>
                      <a:gd name="T27" fmla="*/ 132 h 137"/>
                      <a:gd name="T28" fmla="*/ 42 w 56"/>
                      <a:gd name="T29" fmla="*/ 65 h 137"/>
                      <a:gd name="T30" fmla="*/ 47 w 56"/>
                      <a:gd name="T31" fmla="*/ 65 h 137"/>
                      <a:gd name="T32" fmla="*/ 53 w 56"/>
                      <a:gd name="T33" fmla="*/ 59 h 137"/>
                      <a:gd name="T34" fmla="*/ 56 w 56"/>
                      <a:gd name="T35" fmla="*/ 14 h 137"/>
                      <a:gd name="T36" fmla="*/ 51 w 56"/>
                      <a:gd name="T37" fmla="*/ 7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6" h="137">
                        <a:moveTo>
                          <a:pt x="51" y="7"/>
                        </a:moveTo>
                        <a:cubicBezTo>
                          <a:pt x="34" y="1"/>
                          <a:pt x="34" y="1"/>
                          <a:pt x="34" y="1"/>
                        </a:cubicBezTo>
                        <a:cubicBezTo>
                          <a:pt x="32" y="1"/>
                          <a:pt x="31" y="0"/>
                          <a:pt x="29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1"/>
                          <a:pt x="13" y="1"/>
                          <a:pt x="13" y="2"/>
                        </a:cubicBezTo>
                        <a:cubicBezTo>
                          <a:pt x="10" y="54"/>
                          <a:pt x="10" y="54"/>
                          <a:pt x="10" y="54"/>
                        </a:cubicBezTo>
                        <a:cubicBezTo>
                          <a:pt x="9" y="60"/>
                          <a:pt x="5" y="64"/>
                          <a:pt x="0" y="65"/>
                        </a:cubicBezTo>
                        <a:cubicBezTo>
                          <a:pt x="0" y="65"/>
                          <a:pt x="0" y="65"/>
                          <a:pt x="0" y="65"/>
                        </a:cubicBezTo>
                        <a:cubicBezTo>
                          <a:pt x="5" y="132"/>
                          <a:pt x="5" y="132"/>
                          <a:pt x="5" y="132"/>
                        </a:cubicBezTo>
                        <a:cubicBezTo>
                          <a:pt x="5" y="134"/>
                          <a:pt x="7" y="137"/>
                          <a:pt x="10" y="137"/>
                        </a:cubicBezTo>
                        <a:cubicBezTo>
                          <a:pt x="21" y="137"/>
                          <a:pt x="21" y="137"/>
                          <a:pt x="21" y="137"/>
                        </a:cubicBezTo>
                        <a:cubicBezTo>
                          <a:pt x="32" y="137"/>
                          <a:pt x="32" y="137"/>
                          <a:pt x="32" y="137"/>
                        </a:cubicBezTo>
                        <a:cubicBezTo>
                          <a:pt x="35" y="137"/>
                          <a:pt x="37" y="134"/>
                          <a:pt x="37" y="132"/>
                        </a:cubicBezTo>
                        <a:cubicBezTo>
                          <a:pt x="42" y="65"/>
                          <a:pt x="42" y="65"/>
                          <a:pt x="42" y="65"/>
                        </a:cubicBezTo>
                        <a:cubicBezTo>
                          <a:pt x="47" y="65"/>
                          <a:pt x="47" y="65"/>
                          <a:pt x="47" y="65"/>
                        </a:cubicBezTo>
                        <a:cubicBezTo>
                          <a:pt x="50" y="65"/>
                          <a:pt x="53" y="63"/>
                          <a:pt x="53" y="59"/>
                        </a:cubicBezTo>
                        <a:cubicBezTo>
                          <a:pt x="56" y="14"/>
                          <a:pt x="56" y="14"/>
                          <a:pt x="56" y="14"/>
                        </a:cubicBezTo>
                        <a:cubicBezTo>
                          <a:pt x="56" y="11"/>
                          <a:pt x="54" y="8"/>
                          <a:pt x="51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4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5218" y="2279"/>
                    <a:ext cx="98" cy="98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49" name="Freeform 33"/>
                  <p:cNvSpPr>
                    <a:spLocks/>
                  </p:cNvSpPr>
                  <p:nvPr/>
                </p:nvSpPr>
                <p:spPr bwMode="auto">
                  <a:xfrm>
                    <a:off x="5209" y="2396"/>
                    <a:ext cx="155" cy="375"/>
                  </a:xfrm>
                  <a:custGeom>
                    <a:avLst/>
                    <a:gdLst>
                      <a:gd name="T0" fmla="*/ 59 w 65"/>
                      <a:gd name="T1" fmla="*/ 7 h 157"/>
                      <a:gd name="T2" fmla="*/ 39 w 65"/>
                      <a:gd name="T3" fmla="*/ 0 h 157"/>
                      <a:gd name="T4" fmla="*/ 34 w 65"/>
                      <a:gd name="T5" fmla="*/ 0 h 157"/>
                      <a:gd name="T6" fmla="*/ 14 w 65"/>
                      <a:gd name="T7" fmla="*/ 0 h 157"/>
                      <a:gd name="T8" fmla="*/ 10 w 65"/>
                      <a:gd name="T9" fmla="*/ 0 h 157"/>
                      <a:gd name="T10" fmla="*/ 10 w 65"/>
                      <a:gd name="T11" fmla="*/ 1 h 157"/>
                      <a:gd name="T12" fmla="*/ 7 w 65"/>
                      <a:gd name="T13" fmla="*/ 64 h 157"/>
                      <a:gd name="T14" fmla="*/ 0 w 65"/>
                      <a:gd name="T15" fmla="*/ 75 h 157"/>
                      <a:gd name="T16" fmla="*/ 5 w 65"/>
                      <a:gd name="T17" fmla="*/ 152 h 157"/>
                      <a:gd name="T18" fmla="*/ 11 w 65"/>
                      <a:gd name="T19" fmla="*/ 157 h 157"/>
                      <a:gd name="T20" fmla="*/ 24 w 65"/>
                      <a:gd name="T21" fmla="*/ 157 h 157"/>
                      <a:gd name="T22" fmla="*/ 37 w 65"/>
                      <a:gd name="T23" fmla="*/ 157 h 157"/>
                      <a:gd name="T24" fmla="*/ 43 w 65"/>
                      <a:gd name="T25" fmla="*/ 152 h 157"/>
                      <a:gd name="T26" fmla="*/ 48 w 65"/>
                      <a:gd name="T27" fmla="*/ 75 h 157"/>
                      <a:gd name="T28" fmla="*/ 54 w 65"/>
                      <a:gd name="T29" fmla="*/ 75 h 157"/>
                      <a:gd name="T30" fmla="*/ 62 w 65"/>
                      <a:gd name="T31" fmla="*/ 68 h 157"/>
                      <a:gd name="T32" fmla="*/ 65 w 65"/>
                      <a:gd name="T33" fmla="*/ 15 h 157"/>
                      <a:gd name="T34" fmla="*/ 59 w 65"/>
                      <a:gd name="T35" fmla="*/ 7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5" h="157">
                        <a:moveTo>
                          <a:pt x="59" y="7"/>
                        </a:moveTo>
                        <a:cubicBezTo>
                          <a:pt x="39" y="0"/>
                          <a:pt x="39" y="0"/>
                          <a:pt x="39" y="0"/>
                        </a:cubicBezTo>
                        <a:cubicBezTo>
                          <a:pt x="37" y="0"/>
                          <a:pt x="35" y="0"/>
                          <a:pt x="34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13" y="0"/>
                          <a:pt x="12" y="0"/>
                          <a:pt x="10" y="0"/>
                        </a:cubicBez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7" y="69"/>
                          <a:pt x="4" y="73"/>
                          <a:pt x="0" y="75"/>
                        </a:cubicBezTo>
                        <a:cubicBezTo>
                          <a:pt x="5" y="152"/>
                          <a:pt x="5" y="152"/>
                          <a:pt x="5" y="152"/>
                        </a:cubicBezTo>
                        <a:cubicBezTo>
                          <a:pt x="6" y="155"/>
                          <a:pt x="8" y="157"/>
                          <a:pt x="11" y="157"/>
                        </a:cubicBezTo>
                        <a:cubicBezTo>
                          <a:pt x="24" y="157"/>
                          <a:pt x="24" y="157"/>
                          <a:pt x="24" y="157"/>
                        </a:cubicBezTo>
                        <a:cubicBezTo>
                          <a:pt x="37" y="157"/>
                          <a:pt x="37" y="157"/>
                          <a:pt x="37" y="157"/>
                        </a:cubicBezTo>
                        <a:cubicBezTo>
                          <a:pt x="40" y="157"/>
                          <a:pt x="43" y="155"/>
                          <a:pt x="43" y="152"/>
                        </a:cubicBezTo>
                        <a:cubicBezTo>
                          <a:pt x="48" y="75"/>
                          <a:pt x="48" y="75"/>
                          <a:pt x="48" y="75"/>
                        </a:cubicBezTo>
                        <a:cubicBezTo>
                          <a:pt x="54" y="75"/>
                          <a:pt x="54" y="75"/>
                          <a:pt x="54" y="75"/>
                        </a:cubicBezTo>
                        <a:cubicBezTo>
                          <a:pt x="58" y="75"/>
                          <a:pt x="61" y="72"/>
                          <a:pt x="62" y="68"/>
                        </a:cubicBezTo>
                        <a:cubicBezTo>
                          <a:pt x="65" y="15"/>
                          <a:pt x="65" y="15"/>
                          <a:pt x="65" y="15"/>
                        </a:cubicBezTo>
                        <a:cubicBezTo>
                          <a:pt x="65" y="12"/>
                          <a:pt x="63" y="9"/>
                          <a:pt x="59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0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4779" y="2329"/>
                    <a:ext cx="86" cy="86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1" name="Freeform 35"/>
                  <p:cNvSpPr>
                    <a:spLocks/>
                  </p:cNvSpPr>
                  <p:nvPr/>
                </p:nvSpPr>
                <p:spPr bwMode="auto">
                  <a:xfrm>
                    <a:off x="4739" y="2430"/>
                    <a:ext cx="133" cy="327"/>
                  </a:xfrm>
                  <a:custGeom>
                    <a:avLst/>
                    <a:gdLst>
                      <a:gd name="T0" fmla="*/ 4 w 56"/>
                      <a:gd name="T1" fmla="*/ 7 h 137"/>
                      <a:gd name="T2" fmla="*/ 22 w 56"/>
                      <a:gd name="T3" fmla="*/ 1 h 137"/>
                      <a:gd name="T4" fmla="*/ 27 w 56"/>
                      <a:gd name="T5" fmla="*/ 0 h 137"/>
                      <a:gd name="T6" fmla="*/ 43 w 56"/>
                      <a:gd name="T7" fmla="*/ 0 h 137"/>
                      <a:gd name="T8" fmla="*/ 43 w 56"/>
                      <a:gd name="T9" fmla="*/ 0 h 137"/>
                      <a:gd name="T10" fmla="*/ 43 w 56"/>
                      <a:gd name="T11" fmla="*/ 2 h 137"/>
                      <a:gd name="T12" fmla="*/ 46 w 56"/>
                      <a:gd name="T13" fmla="*/ 54 h 137"/>
                      <a:gd name="T14" fmla="*/ 56 w 56"/>
                      <a:gd name="T15" fmla="*/ 65 h 137"/>
                      <a:gd name="T16" fmla="*/ 56 w 56"/>
                      <a:gd name="T17" fmla="*/ 65 h 137"/>
                      <a:gd name="T18" fmla="*/ 51 w 56"/>
                      <a:gd name="T19" fmla="*/ 132 h 137"/>
                      <a:gd name="T20" fmla="*/ 46 w 56"/>
                      <a:gd name="T21" fmla="*/ 137 h 137"/>
                      <a:gd name="T22" fmla="*/ 35 w 56"/>
                      <a:gd name="T23" fmla="*/ 137 h 137"/>
                      <a:gd name="T24" fmla="*/ 24 w 56"/>
                      <a:gd name="T25" fmla="*/ 137 h 137"/>
                      <a:gd name="T26" fmla="*/ 19 w 56"/>
                      <a:gd name="T27" fmla="*/ 132 h 137"/>
                      <a:gd name="T28" fmla="*/ 14 w 56"/>
                      <a:gd name="T29" fmla="*/ 65 h 137"/>
                      <a:gd name="T30" fmla="*/ 9 w 56"/>
                      <a:gd name="T31" fmla="*/ 65 h 137"/>
                      <a:gd name="T32" fmla="*/ 2 w 56"/>
                      <a:gd name="T33" fmla="*/ 59 h 137"/>
                      <a:gd name="T34" fmla="*/ 0 w 56"/>
                      <a:gd name="T35" fmla="*/ 14 h 137"/>
                      <a:gd name="T36" fmla="*/ 4 w 56"/>
                      <a:gd name="T37" fmla="*/ 7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6" h="137">
                        <a:moveTo>
                          <a:pt x="4" y="7"/>
                        </a:moveTo>
                        <a:cubicBezTo>
                          <a:pt x="22" y="1"/>
                          <a:pt x="22" y="1"/>
                          <a:pt x="22" y="1"/>
                        </a:cubicBezTo>
                        <a:cubicBezTo>
                          <a:pt x="24" y="1"/>
                          <a:pt x="25" y="0"/>
                          <a:pt x="27" y="0"/>
                        </a:cubicBezTo>
                        <a:cubicBezTo>
                          <a:pt x="43" y="0"/>
                          <a:pt x="43" y="0"/>
                          <a:pt x="43" y="0"/>
                        </a:cubicBezTo>
                        <a:cubicBezTo>
                          <a:pt x="43" y="0"/>
                          <a:pt x="43" y="0"/>
                          <a:pt x="43" y="0"/>
                        </a:cubicBezTo>
                        <a:cubicBezTo>
                          <a:pt x="43" y="1"/>
                          <a:pt x="43" y="1"/>
                          <a:pt x="43" y="2"/>
                        </a:cubicBezTo>
                        <a:cubicBezTo>
                          <a:pt x="46" y="54"/>
                          <a:pt x="46" y="54"/>
                          <a:pt x="46" y="54"/>
                        </a:cubicBezTo>
                        <a:cubicBezTo>
                          <a:pt x="47" y="60"/>
                          <a:pt x="51" y="64"/>
                          <a:pt x="56" y="65"/>
                        </a:cubicBezTo>
                        <a:cubicBezTo>
                          <a:pt x="56" y="65"/>
                          <a:pt x="56" y="65"/>
                          <a:pt x="56" y="65"/>
                        </a:cubicBezTo>
                        <a:cubicBezTo>
                          <a:pt x="51" y="132"/>
                          <a:pt x="51" y="132"/>
                          <a:pt x="51" y="132"/>
                        </a:cubicBezTo>
                        <a:cubicBezTo>
                          <a:pt x="51" y="134"/>
                          <a:pt x="49" y="137"/>
                          <a:pt x="46" y="137"/>
                        </a:cubicBezTo>
                        <a:cubicBezTo>
                          <a:pt x="35" y="137"/>
                          <a:pt x="35" y="137"/>
                          <a:pt x="35" y="137"/>
                        </a:cubicBezTo>
                        <a:cubicBezTo>
                          <a:pt x="24" y="137"/>
                          <a:pt x="24" y="137"/>
                          <a:pt x="24" y="137"/>
                        </a:cubicBezTo>
                        <a:cubicBezTo>
                          <a:pt x="21" y="137"/>
                          <a:pt x="19" y="134"/>
                          <a:pt x="19" y="132"/>
                        </a:cubicBezTo>
                        <a:cubicBezTo>
                          <a:pt x="14" y="65"/>
                          <a:pt x="14" y="65"/>
                          <a:pt x="14" y="65"/>
                        </a:cubicBezTo>
                        <a:cubicBezTo>
                          <a:pt x="9" y="65"/>
                          <a:pt x="9" y="65"/>
                          <a:pt x="9" y="65"/>
                        </a:cubicBezTo>
                        <a:cubicBezTo>
                          <a:pt x="5" y="65"/>
                          <a:pt x="3" y="63"/>
                          <a:pt x="2" y="59"/>
                        </a:cubicBezTo>
                        <a:cubicBezTo>
                          <a:pt x="0" y="14"/>
                          <a:pt x="0" y="14"/>
                          <a:pt x="0" y="14"/>
                        </a:cubicBezTo>
                        <a:cubicBezTo>
                          <a:pt x="0" y="11"/>
                          <a:pt x="2" y="8"/>
                          <a:pt x="4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2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4898" y="2279"/>
                    <a:ext cx="98" cy="98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3" name="Freeform 37"/>
                  <p:cNvSpPr>
                    <a:spLocks/>
                  </p:cNvSpPr>
                  <p:nvPr/>
                </p:nvSpPr>
                <p:spPr bwMode="auto">
                  <a:xfrm>
                    <a:off x="4851" y="2396"/>
                    <a:ext cx="155" cy="375"/>
                  </a:xfrm>
                  <a:custGeom>
                    <a:avLst/>
                    <a:gdLst>
                      <a:gd name="T0" fmla="*/ 6 w 65"/>
                      <a:gd name="T1" fmla="*/ 7 h 157"/>
                      <a:gd name="T2" fmla="*/ 26 w 65"/>
                      <a:gd name="T3" fmla="*/ 0 h 157"/>
                      <a:gd name="T4" fmla="*/ 31 w 65"/>
                      <a:gd name="T5" fmla="*/ 0 h 157"/>
                      <a:gd name="T6" fmla="*/ 50 w 65"/>
                      <a:gd name="T7" fmla="*/ 0 h 157"/>
                      <a:gd name="T8" fmla="*/ 54 w 65"/>
                      <a:gd name="T9" fmla="*/ 0 h 157"/>
                      <a:gd name="T10" fmla="*/ 54 w 65"/>
                      <a:gd name="T11" fmla="*/ 1 h 157"/>
                      <a:gd name="T12" fmla="*/ 58 w 65"/>
                      <a:gd name="T13" fmla="*/ 64 h 157"/>
                      <a:gd name="T14" fmla="*/ 65 w 65"/>
                      <a:gd name="T15" fmla="*/ 75 h 157"/>
                      <a:gd name="T16" fmla="*/ 60 w 65"/>
                      <a:gd name="T17" fmla="*/ 152 h 157"/>
                      <a:gd name="T18" fmla="*/ 54 w 65"/>
                      <a:gd name="T19" fmla="*/ 157 h 157"/>
                      <a:gd name="T20" fmla="*/ 41 w 65"/>
                      <a:gd name="T21" fmla="*/ 157 h 157"/>
                      <a:gd name="T22" fmla="*/ 28 w 65"/>
                      <a:gd name="T23" fmla="*/ 157 h 157"/>
                      <a:gd name="T24" fmla="*/ 22 w 65"/>
                      <a:gd name="T25" fmla="*/ 152 h 157"/>
                      <a:gd name="T26" fmla="*/ 17 w 65"/>
                      <a:gd name="T27" fmla="*/ 75 h 157"/>
                      <a:gd name="T28" fmla="*/ 11 w 65"/>
                      <a:gd name="T29" fmla="*/ 75 h 157"/>
                      <a:gd name="T30" fmla="*/ 3 w 65"/>
                      <a:gd name="T31" fmla="*/ 68 h 157"/>
                      <a:gd name="T32" fmla="*/ 0 w 65"/>
                      <a:gd name="T33" fmla="*/ 15 h 157"/>
                      <a:gd name="T34" fmla="*/ 6 w 65"/>
                      <a:gd name="T35" fmla="*/ 7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5" h="157">
                        <a:moveTo>
                          <a:pt x="6" y="7"/>
                        </a:move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8" y="0"/>
                          <a:pt x="30" y="0"/>
                          <a:pt x="31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2" y="0"/>
                          <a:pt x="53" y="0"/>
                          <a:pt x="54" y="0"/>
                        </a:cubicBezTo>
                        <a:cubicBezTo>
                          <a:pt x="54" y="1"/>
                          <a:pt x="54" y="1"/>
                          <a:pt x="54" y="1"/>
                        </a:cubicBezTo>
                        <a:cubicBezTo>
                          <a:pt x="58" y="64"/>
                          <a:pt x="58" y="64"/>
                          <a:pt x="58" y="64"/>
                        </a:cubicBezTo>
                        <a:cubicBezTo>
                          <a:pt x="58" y="69"/>
                          <a:pt x="61" y="73"/>
                          <a:pt x="65" y="75"/>
                        </a:cubicBezTo>
                        <a:cubicBezTo>
                          <a:pt x="60" y="152"/>
                          <a:pt x="60" y="152"/>
                          <a:pt x="60" y="152"/>
                        </a:cubicBezTo>
                        <a:cubicBezTo>
                          <a:pt x="59" y="155"/>
                          <a:pt x="57" y="157"/>
                          <a:pt x="54" y="157"/>
                        </a:cubicBezTo>
                        <a:cubicBezTo>
                          <a:pt x="41" y="157"/>
                          <a:pt x="41" y="157"/>
                          <a:pt x="41" y="157"/>
                        </a:cubicBezTo>
                        <a:cubicBezTo>
                          <a:pt x="28" y="157"/>
                          <a:pt x="28" y="157"/>
                          <a:pt x="28" y="157"/>
                        </a:cubicBezTo>
                        <a:cubicBezTo>
                          <a:pt x="25" y="157"/>
                          <a:pt x="22" y="155"/>
                          <a:pt x="22" y="152"/>
                        </a:cubicBezTo>
                        <a:cubicBezTo>
                          <a:pt x="17" y="75"/>
                          <a:pt x="17" y="75"/>
                          <a:pt x="17" y="75"/>
                        </a:cubicBezTo>
                        <a:cubicBezTo>
                          <a:pt x="11" y="75"/>
                          <a:pt x="11" y="75"/>
                          <a:pt x="11" y="75"/>
                        </a:cubicBezTo>
                        <a:cubicBezTo>
                          <a:pt x="7" y="75"/>
                          <a:pt x="3" y="72"/>
                          <a:pt x="3" y="68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2"/>
                          <a:pt x="2" y="9"/>
                          <a:pt x="6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4" name="Freeform 38"/>
                  <p:cNvSpPr>
                    <a:spLocks/>
                  </p:cNvSpPr>
                  <p:nvPr/>
                </p:nvSpPr>
                <p:spPr bwMode="auto">
                  <a:xfrm>
                    <a:off x="4991" y="2353"/>
                    <a:ext cx="232" cy="449"/>
                  </a:xfrm>
                  <a:custGeom>
                    <a:avLst/>
                    <a:gdLst>
                      <a:gd name="T0" fmla="*/ 60 w 97"/>
                      <a:gd name="T1" fmla="*/ 0 h 188"/>
                      <a:gd name="T2" fmla="*/ 37 w 97"/>
                      <a:gd name="T3" fmla="*/ 0 h 188"/>
                      <a:gd name="T4" fmla="*/ 31 w 97"/>
                      <a:gd name="T5" fmla="*/ 1 h 188"/>
                      <a:gd name="T6" fmla="*/ 7 w 97"/>
                      <a:gd name="T7" fmla="*/ 10 h 188"/>
                      <a:gd name="T8" fmla="*/ 0 w 97"/>
                      <a:gd name="T9" fmla="*/ 19 h 188"/>
                      <a:gd name="T10" fmla="*/ 4 w 97"/>
                      <a:gd name="T11" fmla="*/ 82 h 188"/>
                      <a:gd name="T12" fmla="*/ 13 w 97"/>
                      <a:gd name="T13" fmla="*/ 90 h 188"/>
                      <a:gd name="T14" fmla="*/ 20 w 97"/>
                      <a:gd name="T15" fmla="*/ 90 h 188"/>
                      <a:gd name="T16" fmla="*/ 26 w 97"/>
                      <a:gd name="T17" fmla="*/ 181 h 188"/>
                      <a:gd name="T18" fmla="*/ 33 w 97"/>
                      <a:gd name="T19" fmla="*/ 188 h 188"/>
                      <a:gd name="T20" fmla="*/ 48 w 97"/>
                      <a:gd name="T21" fmla="*/ 188 h 188"/>
                      <a:gd name="T22" fmla="*/ 64 w 97"/>
                      <a:gd name="T23" fmla="*/ 188 h 188"/>
                      <a:gd name="T24" fmla="*/ 71 w 97"/>
                      <a:gd name="T25" fmla="*/ 181 h 188"/>
                      <a:gd name="T26" fmla="*/ 77 w 97"/>
                      <a:gd name="T27" fmla="*/ 90 h 188"/>
                      <a:gd name="T28" fmla="*/ 84 w 97"/>
                      <a:gd name="T29" fmla="*/ 90 h 188"/>
                      <a:gd name="T30" fmla="*/ 93 w 97"/>
                      <a:gd name="T31" fmla="*/ 82 h 188"/>
                      <a:gd name="T32" fmla="*/ 97 w 97"/>
                      <a:gd name="T33" fmla="*/ 19 h 188"/>
                      <a:gd name="T34" fmla="*/ 90 w 97"/>
                      <a:gd name="T35" fmla="*/ 10 h 188"/>
                      <a:gd name="T36" fmla="*/ 66 w 97"/>
                      <a:gd name="T37" fmla="*/ 1 h 188"/>
                      <a:gd name="T38" fmla="*/ 60 w 97"/>
                      <a:gd name="T39" fmla="*/ 0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97" h="188">
                        <a:moveTo>
                          <a:pt x="60" y="0"/>
                        </a:moveTo>
                        <a:cubicBezTo>
                          <a:pt x="37" y="0"/>
                          <a:pt x="37" y="0"/>
                          <a:pt x="37" y="0"/>
                        </a:cubicBezTo>
                        <a:cubicBezTo>
                          <a:pt x="35" y="0"/>
                          <a:pt x="33" y="1"/>
                          <a:pt x="31" y="1"/>
                        </a:cubicBezTo>
                        <a:cubicBezTo>
                          <a:pt x="7" y="10"/>
                          <a:pt x="7" y="10"/>
                          <a:pt x="7" y="10"/>
                        </a:cubicBezTo>
                        <a:cubicBezTo>
                          <a:pt x="3" y="11"/>
                          <a:pt x="0" y="15"/>
                          <a:pt x="0" y="19"/>
                        </a:cubicBezTo>
                        <a:cubicBezTo>
                          <a:pt x="4" y="82"/>
                          <a:pt x="4" y="82"/>
                          <a:pt x="4" y="82"/>
                        </a:cubicBezTo>
                        <a:cubicBezTo>
                          <a:pt x="4" y="86"/>
                          <a:pt x="8" y="90"/>
                          <a:pt x="13" y="90"/>
                        </a:cubicBezTo>
                        <a:cubicBezTo>
                          <a:pt x="20" y="90"/>
                          <a:pt x="20" y="90"/>
                          <a:pt x="20" y="90"/>
                        </a:cubicBezTo>
                        <a:cubicBezTo>
                          <a:pt x="26" y="181"/>
                          <a:pt x="26" y="181"/>
                          <a:pt x="26" y="181"/>
                        </a:cubicBezTo>
                        <a:cubicBezTo>
                          <a:pt x="26" y="185"/>
                          <a:pt x="30" y="188"/>
                          <a:pt x="33" y="188"/>
                        </a:cubicBezTo>
                        <a:cubicBezTo>
                          <a:pt x="48" y="188"/>
                          <a:pt x="48" y="188"/>
                          <a:pt x="48" y="188"/>
                        </a:cubicBezTo>
                        <a:cubicBezTo>
                          <a:pt x="64" y="188"/>
                          <a:pt x="64" y="188"/>
                          <a:pt x="64" y="188"/>
                        </a:cubicBezTo>
                        <a:cubicBezTo>
                          <a:pt x="67" y="188"/>
                          <a:pt x="70" y="185"/>
                          <a:pt x="71" y="181"/>
                        </a:cubicBezTo>
                        <a:cubicBezTo>
                          <a:pt x="77" y="90"/>
                          <a:pt x="77" y="90"/>
                          <a:pt x="77" y="90"/>
                        </a:cubicBezTo>
                        <a:cubicBezTo>
                          <a:pt x="84" y="90"/>
                          <a:pt x="84" y="90"/>
                          <a:pt x="84" y="90"/>
                        </a:cubicBezTo>
                        <a:cubicBezTo>
                          <a:pt x="89" y="90"/>
                          <a:pt x="93" y="86"/>
                          <a:pt x="93" y="82"/>
                        </a:cubicBezTo>
                        <a:cubicBezTo>
                          <a:pt x="97" y="19"/>
                          <a:pt x="97" y="19"/>
                          <a:pt x="97" y="19"/>
                        </a:cubicBezTo>
                        <a:cubicBezTo>
                          <a:pt x="97" y="15"/>
                          <a:pt x="94" y="11"/>
                          <a:pt x="90" y="10"/>
                        </a:cubicBezTo>
                        <a:cubicBezTo>
                          <a:pt x="66" y="1"/>
                          <a:pt x="66" y="1"/>
                          <a:pt x="66" y="1"/>
                        </a:cubicBezTo>
                        <a:cubicBezTo>
                          <a:pt x="64" y="1"/>
                          <a:pt x="62" y="0"/>
                          <a:pt x="6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55" name="Oval 39"/>
                  <p:cNvSpPr>
                    <a:spLocks noChangeArrowheads="1"/>
                  </p:cNvSpPr>
                  <p:nvPr/>
                </p:nvSpPr>
                <p:spPr bwMode="auto">
                  <a:xfrm>
                    <a:off x="5049" y="2214"/>
                    <a:ext cx="117" cy="11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157" name="직사각형 156">
                  <a:extLst>
                    <a:ext uri="{FF2B5EF4-FFF2-40B4-BE49-F238E27FC236}">
                      <a16:creationId xmlns:a16="http://schemas.microsoft.com/office/drawing/2014/main" id="{B0DAF7E9-247F-432F-A9AB-C25E5287696C}"/>
                    </a:ext>
                  </a:extLst>
                </p:cNvPr>
                <p:cNvSpPr/>
                <p:nvPr/>
              </p:nvSpPr>
              <p:spPr>
                <a:xfrm>
                  <a:off x="7934967" y="4519293"/>
                  <a:ext cx="427340" cy="1960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US" altLang="ko-KR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10.2</a:t>
                  </a:r>
                  <a:r>
                    <a:rPr lang="ko-KR" altLang="en-US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명</a:t>
                  </a:r>
                  <a:endParaRPr lang="en-US" altLang="ko-KR" sz="120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  <p:grpSp>
            <p:nvGrpSpPr>
              <p:cNvPr id="11" name="그룹 10"/>
              <p:cNvGrpSpPr/>
              <p:nvPr/>
            </p:nvGrpSpPr>
            <p:grpSpPr>
              <a:xfrm>
                <a:off x="6482246" y="5090452"/>
                <a:ext cx="1883547" cy="842478"/>
                <a:chOff x="6482246" y="5026444"/>
                <a:chExt cx="1883547" cy="842478"/>
              </a:xfrm>
            </p:grpSpPr>
            <p:sp>
              <p:nvSpPr>
                <p:cNvPr id="173" name="직사각형 172">
                  <a:extLst>
                    <a:ext uri="{FF2B5EF4-FFF2-40B4-BE49-F238E27FC236}">
                      <a16:creationId xmlns:a16="http://schemas.microsoft.com/office/drawing/2014/main" id="{B0DAF7E9-247F-432F-A9AB-C25E5287696C}"/>
                    </a:ext>
                  </a:extLst>
                </p:cNvPr>
                <p:cNvSpPr/>
                <p:nvPr/>
              </p:nvSpPr>
              <p:spPr>
                <a:xfrm>
                  <a:off x="6502490" y="5672899"/>
                  <a:ext cx="343622" cy="1960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US" altLang="ko-KR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2.6</a:t>
                  </a:r>
                  <a:r>
                    <a:rPr lang="ko-KR" altLang="en-US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건</a:t>
                  </a:r>
                  <a:endParaRPr lang="en-US" altLang="ko-KR" sz="120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grpSp>
              <p:nvGrpSpPr>
                <p:cNvPr id="178" name="Group 54"/>
                <p:cNvGrpSpPr>
                  <a:grpSpLocks noChangeAspect="1"/>
                </p:cNvGrpSpPr>
                <p:nvPr/>
              </p:nvGrpSpPr>
              <p:grpSpPr bwMode="auto">
                <a:xfrm>
                  <a:off x="6482246" y="5103125"/>
                  <a:ext cx="365822" cy="516384"/>
                  <a:chOff x="1393" y="635"/>
                  <a:chExt cx="2505" cy="3536"/>
                </a:xfrm>
                <a:solidFill>
                  <a:srgbClr val="7F7F7F"/>
                </a:solidFill>
              </p:grpSpPr>
              <p:sp>
                <p:nvSpPr>
                  <p:cNvPr id="204" name="Freeform 56"/>
                  <p:cNvSpPr>
                    <a:spLocks/>
                  </p:cNvSpPr>
                  <p:nvPr/>
                </p:nvSpPr>
                <p:spPr bwMode="auto">
                  <a:xfrm>
                    <a:off x="3503" y="710"/>
                    <a:ext cx="301" cy="280"/>
                  </a:xfrm>
                  <a:custGeom>
                    <a:avLst/>
                    <a:gdLst>
                      <a:gd name="T0" fmla="*/ 301 w 301"/>
                      <a:gd name="T1" fmla="*/ 280 h 280"/>
                      <a:gd name="T2" fmla="*/ 0 w 301"/>
                      <a:gd name="T3" fmla="*/ 280 h 280"/>
                      <a:gd name="T4" fmla="*/ 0 w 301"/>
                      <a:gd name="T5" fmla="*/ 0 h 280"/>
                      <a:gd name="T6" fmla="*/ 301 w 301"/>
                      <a:gd name="T7" fmla="*/ 280 h 2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1" h="280">
                        <a:moveTo>
                          <a:pt x="301" y="280"/>
                        </a:moveTo>
                        <a:lnTo>
                          <a:pt x="0" y="280"/>
                        </a:lnTo>
                        <a:lnTo>
                          <a:pt x="0" y="0"/>
                        </a:lnTo>
                        <a:lnTo>
                          <a:pt x="301" y="28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07" name="Freeform 57"/>
                  <p:cNvSpPr>
                    <a:spLocks noEditPoints="1"/>
                  </p:cNvSpPr>
                  <p:nvPr/>
                </p:nvSpPr>
                <p:spPr bwMode="auto">
                  <a:xfrm>
                    <a:off x="1393" y="635"/>
                    <a:ext cx="2505" cy="3536"/>
                  </a:xfrm>
                  <a:custGeom>
                    <a:avLst/>
                    <a:gdLst>
                      <a:gd name="T0" fmla="*/ 866 w 1058"/>
                      <a:gd name="T1" fmla="*/ 201 h 1494"/>
                      <a:gd name="T2" fmla="*/ 840 w 1058"/>
                      <a:gd name="T3" fmla="*/ 175 h 1494"/>
                      <a:gd name="T4" fmla="*/ 840 w 1058"/>
                      <a:gd name="T5" fmla="*/ 0 h 1494"/>
                      <a:gd name="T6" fmla="*/ 64 w 1058"/>
                      <a:gd name="T7" fmla="*/ 0 h 1494"/>
                      <a:gd name="T8" fmla="*/ 0 w 1058"/>
                      <a:gd name="T9" fmla="*/ 64 h 1494"/>
                      <a:gd name="T10" fmla="*/ 0 w 1058"/>
                      <a:gd name="T11" fmla="*/ 1430 h 1494"/>
                      <a:gd name="T12" fmla="*/ 64 w 1058"/>
                      <a:gd name="T13" fmla="*/ 1494 h 1494"/>
                      <a:gd name="T14" fmla="*/ 994 w 1058"/>
                      <a:gd name="T15" fmla="*/ 1494 h 1494"/>
                      <a:gd name="T16" fmla="*/ 1058 w 1058"/>
                      <a:gd name="T17" fmla="*/ 1430 h 1494"/>
                      <a:gd name="T18" fmla="*/ 1058 w 1058"/>
                      <a:gd name="T19" fmla="*/ 201 h 1494"/>
                      <a:gd name="T20" fmla="*/ 866 w 1058"/>
                      <a:gd name="T21" fmla="*/ 201 h 1494"/>
                      <a:gd name="T22" fmla="*/ 138 w 1058"/>
                      <a:gd name="T23" fmla="*/ 335 h 1494"/>
                      <a:gd name="T24" fmla="*/ 637 w 1058"/>
                      <a:gd name="T25" fmla="*/ 335 h 1494"/>
                      <a:gd name="T26" fmla="*/ 663 w 1058"/>
                      <a:gd name="T27" fmla="*/ 361 h 1494"/>
                      <a:gd name="T28" fmla="*/ 637 w 1058"/>
                      <a:gd name="T29" fmla="*/ 386 h 1494"/>
                      <a:gd name="T30" fmla="*/ 138 w 1058"/>
                      <a:gd name="T31" fmla="*/ 386 h 1494"/>
                      <a:gd name="T32" fmla="*/ 113 w 1058"/>
                      <a:gd name="T33" fmla="*/ 361 h 1494"/>
                      <a:gd name="T34" fmla="*/ 138 w 1058"/>
                      <a:gd name="T35" fmla="*/ 335 h 1494"/>
                      <a:gd name="T36" fmla="*/ 917 w 1058"/>
                      <a:gd name="T37" fmla="*/ 1130 h 1494"/>
                      <a:gd name="T38" fmla="*/ 138 w 1058"/>
                      <a:gd name="T39" fmla="*/ 1130 h 1494"/>
                      <a:gd name="T40" fmla="*/ 113 w 1058"/>
                      <a:gd name="T41" fmla="*/ 1104 h 1494"/>
                      <a:gd name="T42" fmla="*/ 138 w 1058"/>
                      <a:gd name="T43" fmla="*/ 1079 h 1494"/>
                      <a:gd name="T44" fmla="*/ 917 w 1058"/>
                      <a:gd name="T45" fmla="*/ 1079 h 1494"/>
                      <a:gd name="T46" fmla="*/ 942 w 1058"/>
                      <a:gd name="T47" fmla="*/ 1104 h 1494"/>
                      <a:gd name="T48" fmla="*/ 917 w 1058"/>
                      <a:gd name="T49" fmla="*/ 1130 h 1494"/>
                      <a:gd name="T50" fmla="*/ 917 w 1058"/>
                      <a:gd name="T51" fmla="*/ 885 h 1494"/>
                      <a:gd name="T52" fmla="*/ 138 w 1058"/>
                      <a:gd name="T53" fmla="*/ 885 h 1494"/>
                      <a:gd name="T54" fmla="*/ 113 w 1058"/>
                      <a:gd name="T55" fmla="*/ 859 h 1494"/>
                      <a:gd name="T56" fmla="*/ 138 w 1058"/>
                      <a:gd name="T57" fmla="*/ 834 h 1494"/>
                      <a:gd name="T58" fmla="*/ 917 w 1058"/>
                      <a:gd name="T59" fmla="*/ 834 h 1494"/>
                      <a:gd name="T60" fmla="*/ 942 w 1058"/>
                      <a:gd name="T61" fmla="*/ 859 h 1494"/>
                      <a:gd name="T62" fmla="*/ 917 w 1058"/>
                      <a:gd name="T63" fmla="*/ 885 h 1494"/>
                      <a:gd name="T64" fmla="*/ 917 w 1058"/>
                      <a:gd name="T65" fmla="*/ 622 h 1494"/>
                      <a:gd name="T66" fmla="*/ 138 w 1058"/>
                      <a:gd name="T67" fmla="*/ 622 h 1494"/>
                      <a:gd name="T68" fmla="*/ 113 w 1058"/>
                      <a:gd name="T69" fmla="*/ 597 h 1494"/>
                      <a:gd name="T70" fmla="*/ 138 w 1058"/>
                      <a:gd name="T71" fmla="*/ 571 h 1494"/>
                      <a:gd name="T72" fmla="*/ 917 w 1058"/>
                      <a:gd name="T73" fmla="*/ 571 h 1494"/>
                      <a:gd name="T74" fmla="*/ 942 w 1058"/>
                      <a:gd name="T75" fmla="*/ 597 h 1494"/>
                      <a:gd name="T76" fmla="*/ 917 w 1058"/>
                      <a:gd name="T77" fmla="*/ 622 h 14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058" h="1494">
                        <a:moveTo>
                          <a:pt x="866" y="201"/>
                        </a:moveTo>
                        <a:cubicBezTo>
                          <a:pt x="851" y="201"/>
                          <a:pt x="840" y="189"/>
                          <a:pt x="840" y="175"/>
                        </a:cubicBezTo>
                        <a:cubicBezTo>
                          <a:pt x="840" y="0"/>
                          <a:pt x="840" y="0"/>
                          <a:pt x="840" y="0"/>
                        </a:cubicBezTo>
                        <a:cubicBezTo>
                          <a:pt x="64" y="0"/>
                          <a:pt x="64" y="0"/>
                          <a:pt x="64" y="0"/>
                        </a:cubicBezTo>
                        <a:cubicBezTo>
                          <a:pt x="28" y="0"/>
                          <a:pt x="0" y="28"/>
                          <a:pt x="0" y="64"/>
                        </a:cubicBezTo>
                        <a:cubicBezTo>
                          <a:pt x="0" y="1430"/>
                          <a:pt x="0" y="1430"/>
                          <a:pt x="0" y="1430"/>
                        </a:cubicBezTo>
                        <a:cubicBezTo>
                          <a:pt x="0" y="1465"/>
                          <a:pt x="28" y="1494"/>
                          <a:pt x="64" y="1494"/>
                        </a:cubicBezTo>
                        <a:cubicBezTo>
                          <a:pt x="994" y="1494"/>
                          <a:pt x="994" y="1494"/>
                          <a:pt x="994" y="1494"/>
                        </a:cubicBezTo>
                        <a:cubicBezTo>
                          <a:pt x="1029" y="1494"/>
                          <a:pt x="1058" y="1465"/>
                          <a:pt x="1058" y="1430"/>
                        </a:cubicBezTo>
                        <a:cubicBezTo>
                          <a:pt x="1058" y="201"/>
                          <a:pt x="1058" y="201"/>
                          <a:pt x="1058" y="201"/>
                        </a:cubicBezTo>
                        <a:lnTo>
                          <a:pt x="866" y="201"/>
                        </a:lnTo>
                        <a:close/>
                        <a:moveTo>
                          <a:pt x="138" y="335"/>
                        </a:moveTo>
                        <a:cubicBezTo>
                          <a:pt x="637" y="335"/>
                          <a:pt x="637" y="335"/>
                          <a:pt x="637" y="335"/>
                        </a:cubicBezTo>
                        <a:cubicBezTo>
                          <a:pt x="651" y="335"/>
                          <a:pt x="663" y="346"/>
                          <a:pt x="663" y="361"/>
                        </a:cubicBezTo>
                        <a:cubicBezTo>
                          <a:pt x="663" y="375"/>
                          <a:pt x="651" y="386"/>
                          <a:pt x="637" y="386"/>
                        </a:cubicBezTo>
                        <a:cubicBezTo>
                          <a:pt x="138" y="386"/>
                          <a:pt x="138" y="386"/>
                          <a:pt x="138" y="386"/>
                        </a:cubicBezTo>
                        <a:cubicBezTo>
                          <a:pt x="124" y="386"/>
                          <a:pt x="113" y="375"/>
                          <a:pt x="113" y="361"/>
                        </a:cubicBezTo>
                        <a:cubicBezTo>
                          <a:pt x="113" y="346"/>
                          <a:pt x="124" y="335"/>
                          <a:pt x="138" y="335"/>
                        </a:cubicBezTo>
                        <a:close/>
                        <a:moveTo>
                          <a:pt x="917" y="1130"/>
                        </a:moveTo>
                        <a:cubicBezTo>
                          <a:pt x="138" y="1130"/>
                          <a:pt x="138" y="1130"/>
                          <a:pt x="138" y="1130"/>
                        </a:cubicBezTo>
                        <a:cubicBezTo>
                          <a:pt x="124" y="1130"/>
                          <a:pt x="113" y="1118"/>
                          <a:pt x="113" y="1104"/>
                        </a:cubicBezTo>
                        <a:cubicBezTo>
                          <a:pt x="113" y="1090"/>
                          <a:pt x="124" y="1079"/>
                          <a:pt x="138" y="1079"/>
                        </a:cubicBezTo>
                        <a:cubicBezTo>
                          <a:pt x="917" y="1079"/>
                          <a:pt x="917" y="1079"/>
                          <a:pt x="917" y="1079"/>
                        </a:cubicBezTo>
                        <a:cubicBezTo>
                          <a:pt x="931" y="1079"/>
                          <a:pt x="942" y="1090"/>
                          <a:pt x="942" y="1104"/>
                        </a:cubicBezTo>
                        <a:cubicBezTo>
                          <a:pt x="942" y="1118"/>
                          <a:pt x="931" y="1130"/>
                          <a:pt x="917" y="1130"/>
                        </a:cubicBezTo>
                        <a:close/>
                        <a:moveTo>
                          <a:pt x="917" y="885"/>
                        </a:moveTo>
                        <a:cubicBezTo>
                          <a:pt x="138" y="885"/>
                          <a:pt x="138" y="885"/>
                          <a:pt x="138" y="885"/>
                        </a:cubicBezTo>
                        <a:cubicBezTo>
                          <a:pt x="124" y="885"/>
                          <a:pt x="113" y="873"/>
                          <a:pt x="113" y="859"/>
                        </a:cubicBezTo>
                        <a:cubicBezTo>
                          <a:pt x="113" y="845"/>
                          <a:pt x="124" y="834"/>
                          <a:pt x="138" y="834"/>
                        </a:cubicBezTo>
                        <a:cubicBezTo>
                          <a:pt x="917" y="834"/>
                          <a:pt x="917" y="834"/>
                          <a:pt x="917" y="834"/>
                        </a:cubicBezTo>
                        <a:cubicBezTo>
                          <a:pt x="931" y="834"/>
                          <a:pt x="942" y="845"/>
                          <a:pt x="942" y="859"/>
                        </a:cubicBezTo>
                        <a:cubicBezTo>
                          <a:pt x="942" y="873"/>
                          <a:pt x="931" y="885"/>
                          <a:pt x="917" y="885"/>
                        </a:cubicBezTo>
                        <a:close/>
                        <a:moveTo>
                          <a:pt x="917" y="622"/>
                        </a:moveTo>
                        <a:cubicBezTo>
                          <a:pt x="138" y="622"/>
                          <a:pt x="138" y="622"/>
                          <a:pt x="138" y="622"/>
                        </a:cubicBezTo>
                        <a:cubicBezTo>
                          <a:pt x="124" y="622"/>
                          <a:pt x="113" y="611"/>
                          <a:pt x="113" y="597"/>
                        </a:cubicBezTo>
                        <a:cubicBezTo>
                          <a:pt x="113" y="583"/>
                          <a:pt x="124" y="571"/>
                          <a:pt x="138" y="571"/>
                        </a:cubicBezTo>
                        <a:cubicBezTo>
                          <a:pt x="917" y="571"/>
                          <a:pt x="917" y="571"/>
                          <a:pt x="917" y="571"/>
                        </a:cubicBezTo>
                        <a:cubicBezTo>
                          <a:pt x="931" y="571"/>
                          <a:pt x="942" y="583"/>
                          <a:pt x="942" y="597"/>
                        </a:cubicBezTo>
                        <a:cubicBezTo>
                          <a:pt x="942" y="611"/>
                          <a:pt x="931" y="622"/>
                          <a:pt x="917" y="6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174" name="직사각형 173">
                  <a:extLst>
                    <a:ext uri="{FF2B5EF4-FFF2-40B4-BE49-F238E27FC236}">
                      <a16:creationId xmlns:a16="http://schemas.microsoft.com/office/drawing/2014/main" id="{B0DAF7E9-247F-432F-A9AB-C25E5287696C}"/>
                    </a:ext>
                  </a:extLst>
                </p:cNvPr>
                <p:cNvSpPr/>
                <p:nvPr/>
              </p:nvSpPr>
              <p:spPr>
                <a:xfrm>
                  <a:off x="7985970" y="5672899"/>
                  <a:ext cx="343622" cy="1960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US" altLang="ko-KR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2.8</a:t>
                  </a:r>
                  <a:r>
                    <a:rPr lang="ko-KR" altLang="en-US" sz="1400" spc="-70" smtClean="0">
                      <a:gradFill>
                        <a:gsLst>
                          <a:gs pos="10000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건</a:t>
                  </a:r>
                  <a:endParaRPr lang="en-US" altLang="ko-KR" sz="120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grpSp>
              <p:nvGrpSpPr>
                <p:cNvPr id="69" name="Group 54"/>
                <p:cNvGrpSpPr>
                  <a:grpSpLocks noChangeAspect="1"/>
                </p:cNvGrpSpPr>
                <p:nvPr/>
              </p:nvGrpSpPr>
              <p:grpSpPr bwMode="auto">
                <a:xfrm>
                  <a:off x="7931481" y="5026444"/>
                  <a:ext cx="434312" cy="587942"/>
                  <a:chOff x="1393" y="145"/>
                  <a:chExt cx="2974" cy="4026"/>
                </a:xfrm>
                <a:solidFill>
                  <a:srgbClr val="416A95"/>
                </a:solidFill>
              </p:grpSpPr>
              <p:sp>
                <p:nvSpPr>
                  <p:cNvPr id="71" name="Freeform 55"/>
                  <p:cNvSpPr>
                    <a:spLocks/>
                  </p:cNvSpPr>
                  <p:nvPr/>
                </p:nvSpPr>
                <p:spPr bwMode="auto">
                  <a:xfrm>
                    <a:off x="1859" y="145"/>
                    <a:ext cx="2508" cy="3538"/>
                  </a:xfrm>
                  <a:custGeom>
                    <a:avLst/>
                    <a:gdLst>
                      <a:gd name="T0" fmla="*/ 1059 w 1059"/>
                      <a:gd name="T1" fmla="*/ 64 h 1495"/>
                      <a:gd name="T2" fmla="*/ 1059 w 1059"/>
                      <a:gd name="T3" fmla="*/ 1430 h 1495"/>
                      <a:gd name="T4" fmla="*/ 995 w 1059"/>
                      <a:gd name="T5" fmla="*/ 1495 h 1495"/>
                      <a:gd name="T6" fmla="*/ 912 w 1059"/>
                      <a:gd name="T7" fmla="*/ 1495 h 1495"/>
                      <a:gd name="T8" fmla="*/ 912 w 1059"/>
                      <a:gd name="T9" fmla="*/ 382 h 1495"/>
                      <a:gd name="T10" fmla="*/ 912 w 1059"/>
                      <a:gd name="T11" fmla="*/ 381 h 1495"/>
                      <a:gd name="T12" fmla="*/ 912 w 1059"/>
                      <a:gd name="T13" fmla="*/ 380 h 1495"/>
                      <a:gd name="T14" fmla="*/ 912 w 1059"/>
                      <a:gd name="T15" fmla="*/ 379 h 1495"/>
                      <a:gd name="T16" fmla="*/ 912 w 1059"/>
                      <a:gd name="T17" fmla="*/ 379 h 1495"/>
                      <a:gd name="T18" fmla="*/ 912 w 1059"/>
                      <a:gd name="T19" fmla="*/ 377 h 1495"/>
                      <a:gd name="T20" fmla="*/ 911 w 1059"/>
                      <a:gd name="T21" fmla="*/ 374 h 1495"/>
                      <a:gd name="T22" fmla="*/ 910 w 1059"/>
                      <a:gd name="T23" fmla="*/ 372 h 1495"/>
                      <a:gd name="T24" fmla="*/ 910 w 1059"/>
                      <a:gd name="T25" fmla="*/ 372 h 1495"/>
                      <a:gd name="T26" fmla="*/ 910 w 1059"/>
                      <a:gd name="T27" fmla="*/ 371 h 1495"/>
                      <a:gd name="T28" fmla="*/ 909 w 1059"/>
                      <a:gd name="T29" fmla="*/ 369 h 1495"/>
                      <a:gd name="T30" fmla="*/ 908 w 1059"/>
                      <a:gd name="T31" fmla="*/ 368 h 1495"/>
                      <a:gd name="T32" fmla="*/ 908 w 1059"/>
                      <a:gd name="T33" fmla="*/ 368 h 1495"/>
                      <a:gd name="T34" fmla="*/ 907 w 1059"/>
                      <a:gd name="T35" fmla="*/ 367 h 1495"/>
                      <a:gd name="T36" fmla="*/ 906 w 1059"/>
                      <a:gd name="T37" fmla="*/ 366 h 1495"/>
                      <a:gd name="T38" fmla="*/ 906 w 1059"/>
                      <a:gd name="T39" fmla="*/ 365 h 1495"/>
                      <a:gd name="T40" fmla="*/ 905 w 1059"/>
                      <a:gd name="T41" fmla="*/ 364 h 1495"/>
                      <a:gd name="T42" fmla="*/ 905 w 1059"/>
                      <a:gd name="T43" fmla="*/ 364 h 1495"/>
                      <a:gd name="T44" fmla="*/ 905 w 1059"/>
                      <a:gd name="T45" fmla="*/ 364 h 1495"/>
                      <a:gd name="T46" fmla="*/ 905 w 1059"/>
                      <a:gd name="T47" fmla="*/ 364 h 1495"/>
                      <a:gd name="T48" fmla="*/ 904 w 1059"/>
                      <a:gd name="T49" fmla="*/ 363 h 1495"/>
                      <a:gd name="T50" fmla="*/ 686 w 1059"/>
                      <a:gd name="T51" fmla="*/ 162 h 1495"/>
                      <a:gd name="T52" fmla="*/ 685 w 1059"/>
                      <a:gd name="T53" fmla="*/ 161 h 1495"/>
                      <a:gd name="T54" fmla="*/ 683 w 1059"/>
                      <a:gd name="T55" fmla="*/ 160 h 1495"/>
                      <a:gd name="T56" fmla="*/ 683 w 1059"/>
                      <a:gd name="T57" fmla="*/ 160 h 1495"/>
                      <a:gd name="T58" fmla="*/ 681 w 1059"/>
                      <a:gd name="T59" fmla="*/ 159 h 1495"/>
                      <a:gd name="T60" fmla="*/ 681 w 1059"/>
                      <a:gd name="T61" fmla="*/ 159 h 1495"/>
                      <a:gd name="T62" fmla="*/ 679 w 1059"/>
                      <a:gd name="T63" fmla="*/ 158 h 1495"/>
                      <a:gd name="T64" fmla="*/ 677 w 1059"/>
                      <a:gd name="T65" fmla="*/ 157 h 1495"/>
                      <a:gd name="T66" fmla="*/ 674 w 1059"/>
                      <a:gd name="T67" fmla="*/ 156 h 1495"/>
                      <a:gd name="T68" fmla="*/ 669 w 1059"/>
                      <a:gd name="T69" fmla="*/ 156 h 1495"/>
                      <a:gd name="T70" fmla="*/ 668 w 1059"/>
                      <a:gd name="T71" fmla="*/ 156 h 1495"/>
                      <a:gd name="T72" fmla="*/ 0 w 1059"/>
                      <a:gd name="T73" fmla="*/ 156 h 1495"/>
                      <a:gd name="T74" fmla="*/ 0 w 1059"/>
                      <a:gd name="T75" fmla="*/ 64 h 1495"/>
                      <a:gd name="T76" fmla="*/ 64 w 1059"/>
                      <a:gd name="T77" fmla="*/ 0 h 1495"/>
                      <a:gd name="T78" fmla="*/ 995 w 1059"/>
                      <a:gd name="T79" fmla="*/ 0 h 1495"/>
                      <a:gd name="T80" fmla="*/ 1059 w 1059"/>
                      <a:gd name="T81" fmla="*/ 64 h 14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059" h="1495">
                        <a:moveTo>
                          <a:pt x="1059" y="64"/>
                        </a:moveTo>
                        <a:cubicBezTo>
                          <a:pt x="1059" y="1430"/>
                          <a:pt x="1059" y="1430"/>
                          <a:pt x="1059" y="1430"/>
                        </a:cubicBezTo>
                        <a:cubicBezTo>
                          <a:pt x="1059" y="1466"/>
                          <a:pt x="1030" y="1495"/>
                          <a:pt x="995" y="1495"/>
                        </a:cubicBezTo>
                        <a:cubicBezTo>
                          <a:pt x="912" y="1495"/>
                          <a:pt x="912" y="1495"/>
                          <a:pt x="912" y="1495"/>
                        </a:cubicBezTo>
                        <a:cubicBezTo>
                          <a:pt x="912" y="382"/>
                          <a:pt x="912" y="382"/>
                          <a:pt x="912" y="382"/>
                        </a:cubicBezTo>
                        <a:cubicBezTo>
                          <a:pt x="912" y="382"/>
                          <a:pt x="912" y="382"/>
                          <a:pt x="912" y="381"/>
                        </a:cubicBezTo>
                        <a:cubicBezTo>
                          <a:pt x="912" y="381"/>
                          <a:pt x="912" y="380"/>
                          <a:pt x="912" y="380"/>
                        </a:cubicBezTo>
                        <a:cubicBezTo>
                          <a:pt x="912" y="380"/>
                          <a:pt x="912" y="380"/>
                          <a:pt x="912" y="379"/>
                        </a:cubicBezTo>
                        <a:cubicBezTo>
                          <a:pt x="912" y="379"/>
                          <a:pt x="912" y="379"/>
                          <a:pt x="912" y="379"/>
                        </a:cubicBezTo>
                        <a:cubicBezTo>
                          <a:pt x="912" y="379"/>
                          <a:pt x="912" y="378"/>
                          <a:pt x="912" y="377"/>
                        </a:cubicBezTo>
                        <a:cubicBezTo>
                          <a:pt x="912" y="376"/>
                          <a:pt x="911" y="375"/>
                          <a:pt x="911" y="374"/>
                        </a:cubicBezTo>
                        <a:cubicBezTo>
                          <a:pt x="911" y="374"/>
                          <a:pt x="911" y="373"/>
                          <a:pt x="910" y="372"/>
                        </a:cubicBezTo>
                        <a:cubicBezTo>
                          <a:pt x="910" y="372"/>
                          <a:pt x="910" y="372"/>
                          <a:pt x="910" y="372"/>
                        </a:cubicBezTo>
                        <a:cubicBezTo>
                          <a:pt x="910" y="372"/>
                          <a:pt x="910" y="371"/>
                          <a:pt x="910" y="371"/>
                        </a:cubicBezTo>
                        <a:cubicBezTo>
                          <a:pt x="910" y="371"/>
                          <a:pt x="909" y="370"/>
                          <a:pt x="909" y="369"/>
                        </a:cubicBezTo>
                        <a:cubicBezTo>
                          <a:pt x="909" y="369"/>
                          <a:pt x="908" y="368"/>
                          <a:pt x="908" y="368"/>
                        </a:cubicBezTo>
                        <a:cubicBezTo>
                          <a:pt x="908" y="368"/>
                          <a:pt x="908" y="368"/>
                          <a:pt x="908" y="368"/>
                        </a:cubicBezTo>
                        <a:cubicBezTo>
                          <a:pt x="908" y="367"/>
                          <a:pt x="907" y="367"/>
                          <a:pt x="907" y="367"/>
                        </a:cubicBezTo>
                        <a:cubicBezTo>
                          <a:pt x="907" y="366"/>
                          <a:pt x="907" y="366"/>
                          <a:pt x="906" y="366"/>
                        </a:cubicBezTo>
                        <a:cubicBezTo>
                          <a:pt x="906" y="366"/>
                          <a:pt x="906" y="365"/>
                          <a:pt x="906" y="365"/>
                        </a:cubicBezTo>
                        <a:cubicBezTo>
                          <a:pt x="905" y="365"/>
                          <a:pt x="905" y="364"/>
                          <a:pt x="905" y="364"/>
                        </a:cubicBezTo>
                        <a:cubicBezTo>
                          <a:pt x="905" y="364"/>
                          <a:pt x="905" y="364"/>
                          <a:pt x="905" y="364"/>
                        </a:cubicBezTo>
                        <a:cubicBezTo>
                          <a:pt x="905" y="364"/>
                          <a:pt x="905" y="364"/>
                          <a:pt x="905" y="364"/>
                        </a:cubicBezTo>
                        <a:cubicBezTo>
                          <a:pt x="905" y="364"/>
                          <a:pt x="905" y="364"/>
                          <a:pt x="905" y="364"/>
                        </a:cubicBezTo>
                        <a:cubicBezTo>
                          <a:pt x="904" y="364"/>
                          <a:pt x="904" y="363"/>
                          <a:pt x="904" y="363"/>
                        </a:cubicBezTo>
                        <a:cubicBezTo>
                          <a:pt x="686" y="162"/>
                          <a:pt x="686" y="162"/>
                          <a:pt x="686" y="162"/>
                        </a:cubicBezTo>
                        <a:cubicBezTo>
                          <a:pt x="686" y="162"/>
                          <a:pt x="685" y="162"/>
                          <a:pt x="685" y="161"/>
                        </a:cubicBezTo>
                        <a:cubicBezTo>
                          <a:pt x="684" y="161"/>
                          <a:pt x="684" y="161"/>
                          <a:pt x="683" y="160"/>
                        </a:cubicBezTo>
                        <a:cubicBezTo>
                          <a:pt x="683" y="160"/>
                          <a:pt x="683" y="160"/>
                          <a:pt x="683" y="160"/>
                        </a:cubicBezTo>
                        <a:cubicBezTo>
                          <a:pt x="682" y="160"/>
                          <a:pt x="682" y="159"/>
                          <a:pt x="681" y="159"/>
                        </a:cubicBezTo>
                        <a:cubicBezTo>
                          <a:pt x="681" y="159"/>
                          <a:pt x="681" y="159"/>
                          <a:pt x="681" y="159"/>
                        </a:cubicBezTo>
                        <a:cubicBezTo>
                          <a:pt x="680" y="158"/>
                          <a:pt x="679" y="158"/>
                          <a:pt x="679" y="158"/>
                        </a:cubicBezTo>
                        <a:cubicBezTo>
                          <a:pt x="678" y="157"/>
                          <a:pt x="677" y="157"/>
                          <a:pt x="677" y="157"/>
                        </a:cubicBezTo>
                        <a:cubicBezTo>
                          <a:pt x="676" y="157"/>
                          <a:pt x="675" y="156"/>
                          <a:pt x="674" y="156"/>
                        </a:cubicBezTo>
                        <a:cubicBezTo>
                          <a:pt x="672" y="156"/>
                          <a:pt x="671" y="156"/>
                          <a:pt x="669" y="156"/>
                        </a:cubicBezTo>
                        <a:cubicBezTo>
                          <a:pt x="669" y="156"/>
                          <a:pt x="668" y="156"/>
                          <a:pt x="668" y="156"/>
                        </a:cubicBezTo>
                        <a:cubicBezTo>
                          <a:pt x="0" y="156"/>
                          <a:pt x="0" y="156"/>
                          <a:pt x="0" y="156"/>
                        </a:cubicBezTo>
                        <a:cubicBezTo>
                          <a:pt x="0" y="64"/>
                          <a:pt x="0" y="64"/>
                          <a:pt x="0" y="64"/>
                        </a:cubicBezTo>
                        <a:cubicBezTo>
                          <a:pt x="0" y="29"/>
                          <a:pt x="29" y="0"/>
                          <a:pt x="64" y="0"/>
                        </a:cubicBezTo>
                        <a:cubicBezTo>
                          <a:pt x="995" y="0"/>
                          <a:pt x="995" y="0"/>
                          <a:pt x="995" y="0"/>
                        </a:cubicBezTo>
                        <a:cubicBezTo>
                          <a:pt x="1030" y="0"/>
                          <a:pt x="1059" y="29"/>
                          <a:pt x="1059" y="6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Freeform 56"/>
                  <p:cNvSpPr>
                    <a:spLocks/>
                  </p:cNvSpPr>
                  <p:nvPr/>
                </p:nvSpPr>
                <p:spPr bwMode="auto">
                  <a:xfrm>
                    <a:off x="3503" y="710"/>
                    <a:ext cx="301" cy="280"/>
                  </a:xfrm>
                  <a:custGeom>
                    <a:avLst/>
                    <a:gdLst>
                      <a:gd name="T0" fmla="*/ 301 w 301"/>
                      <a:gd name="T1" fmla="*/ 280 h 280"/>
                      <a:gd name="T2" fmla="*/ 0 w 301"/>
                      <a:gd name="T3" fmla="*/ 280 h 280"/>
                      <a:gd name="T4" fmla="*/ 0 w 301"/>
                      <a:gd name="T5" fmla="*/ 0 h 280"/>
                      <a:gd name="T6" fmla="*/ 301 w 301"/>
                      <a:gd name="T7" fmla="*/ 280 h 2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1" h="280">
                        <a:moveTo>
                          <a:pt x="301" y="280"/>
                        </a:moveTo>
                        <a:lnTo>
                          <a:pt x="0" y="280"/>
                        </a:lnTo>
                        <a:lnTo>
                          <a:pt x="0" y="0"/>
                        </a:lnTo>
                        <a:lnTo>
                          <a:pt x="301" y="28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73" name="Freeform 57"/>
                  <p:cNvSpPr>
                    <a:spLocks noEditPoints="1"/>
                  </p:cNvSpPr>
                  <p:nvPr/>
                </p:nvSpPr>
                <p:spPr bwMode="auto">
                  <a:xfrm>
                    <a:off x="1393" y="635"/>
                    <a:ext cx="2505" cy="3536"/>
                  </a:xfrm>
                  <a:custGeom>
                    <a:avLst/>
                    <a:gdLst>
                      <a:gd name="T0" fmla="*/ 866 w 1058"/>
                      <a:gd name="T1" fmla="*/ 201 h 1494"/>
                      <a:gd name="T2" fmla="*/ 840 w 1058"/>
                      <a:gd name="T3" fmla="*/ 175 h 1494"/>
                      <a:gd name="T4" fmla="*/ 840 w 1058"/>
                      <a:gd name="T5" fmla="*/ 0 h 1494"/>
                      <a:gd name="T6" fmla="*/ 64 w 1058"/>
                      <a:gd name="T7" fmla="*/ 0 h 1494"/>
                      <a:gd name="T8" fmla="*/ 0 w 1058"/>
                      <a:gd name="T9" fmla="*/ 64 h 1494"/>
                      <a:gd name="T10" fmla="*/ 0 w 1058"/>
                      <a:gd name="T11" fmla="*/ 1430 h 1494"/>
                      <a:gd name="T12" fmla="*/ 64 w 1058"/>
                      <a:gd name="T13" fmla="*/ 1494 h 1494"/>
                      <a:gd name="T14" fmla="*/ 994 w 1058"/>
                      <a:gd name="T15" fmla="*/ 1494 h 1494"/>
                      <a:gd name="T16" fmla="*/ 1058 w 1058"/>
                      <a:gd name="T17" fmla="*/ 1430 h 1494"/>
                      <a:gd name="T18" fmla="*/ 1058 w 1058"/>
                      <a:gd name="T19" fmla="*/ 201 h 1494"/>
                      <a:gd name="T20" fmla="*/ 866 w 1058"/>
                      <a:gd name="T21" fmla="*/ 201 h 1494"/>
                      <a:gd name="T22" fmla="*/ 138 w 1058"/>
                      <a:gd name="T23" fmla="*/ 335 h 1494"/>
                      <a:gd name="T24" fmla="*/ 637 w 1058"/>
                      <a:gd name="T25" fmla="*/ 335 h 1494"/>
                      <a:gd name="T26" fmla="*/ 663 w 1058"/>
                      <a:gd name="T27" fmla="*/ 361 h 1494"/>
                      <a:gd name="T28" fmla="*/ 637 w 1058"/>
                      <a:gd name="T29" fmla="*/ 386 h 1494"/>
                      <a:gd name="T30" fmla="*/ 138 w 1058"/>
                      <a:gd name="T31" fmla="*/ 386 h 1494"/>
                      <a:gd name="T32" fmla="*/ 113 w 1058"/>
                      <a:gd name="T33" fmla="*/ 361 h 1494"/>
                      <a:gd name="T34" fmla="*/ 138 w 1058"/>
                      <a:gd name="T35" fmla="*/ 335 h 1494"/>
                      <a:gd name="T36" fmla="*/ 917 w 1058"/>
                      <a:gd name="T37" fmla="*/ 1130 h 1494"/>
                      <a:gd name="T38" fmla="*/ 138 w 1058"/>
                      <a:gd name="T39" fmla="*/ 1130 h 1494"/>
                      <a:gd name="T40" fmla="*/ 113 w 1058"/>
                      <a:gd name="T41" fmla="*/ 1104 h 1494"/>
                      <a:gd name="T42" fmla="*/ 138 w 1058"/>
                      <a:gd name="T43" fmla="*/ 1079 h 1494"/>
                      <a:gd name="T44" fmla="*/ 917 w 1058"/>
                      <a:gd name="T45" fmla="*/ 1079 h 1494"/>
                      <a:gd name="T46" fmla="*/ 942 w 1058"/>
                      <a:gd name="T47" fmla="*/ 1104 h 1494"/>
                      <a:gd name="T48" fmla="*/ 917 w 1058"/>
                      <a:gd name="T49" fmla="*/ 1130 h 1494"/>
                      <a:gd name="T50" fmla="*/ 917 w 1058"/>
                      <a:gd name="T51" fmla="*/ 885 h 1494"/>
                      <a:gd name="T52" fmla="*/ 138 w 1058"/>
                      <a:gd name="T53" fmla="*/ 885 h 1494"/>
                      <a:gd name="T54" fmla="*/ 113 w 1058"/>
                      <a:gd name="T55" fmla="*/ 859 h 1494"/>
                      <a:gd name="T56" fmla="*/ 138 w 1058"/>
                      <a:gd name="T57" fmla="*/ 834 h 1494"/>
                      <a:gd name="T58" fmla="*/ 917 w 1058"/>
                      <a:gd name="T59" fmla="*/ 834 h 1494"/>
                      <a:gd name="T60" fmla="*/ 942 w 1058"/>
                      <a:gd name="T61" fmla="*/ 859 h 1494"/>
                      <a:gd name="T62" fmla="*/ 917 w 1058"/>
                      <a:gd name="T63" fmla="*/ 885 h 1494"/>
                      <a:gd name="T64" fmla="*/ 917 w 1058"/>
                      <a:gd name="T65" fmla="*/ 622 h 1494"/>
                      <a:gd name="T66" fmla="*/ 138 w 1058"/>
                      <a:gd name="T67" fmla="*/ 622 h 1494"/>
                      <a:gd name="T68" fmla="*/ 113 w 1058"/>
                      <a:gd name="T69" fmla="*/ 597 h 1494"/>
                      <a:gd name="T70" fmla="*/ 138 w 1058"/>
                      <a:gd name="T71" fmla="*/ 571 h 1494"/>
                      <a:gd name="T72" fmla="*/ 917 w 1058"/>
                      <a:gd name="T73" fmla="*/ 571 h 1494"/>
                      <a:gd name="T74" fmla="*/ 942 w 1058"/>
                      <a:gd name="T75" fmla="*/ 597 h 1494"/>
                      <a:gd name="T76" fmla="*/ 917 w 1058"/>
                      <a:gd name="T77" fmla="*/ 622 h 14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058" h="1494">
                        <a:moveTo>
                          <a:pt x="866" y="201"/>
                        </a:moveTo>
                        <a:cubicBezTo>
                          <a:pt x="851" y="201"/>
                          <a:pt x="840" y="189"/>
                          <a:pt x="840" y="175"/>
                        </a:cubicBezTo>
                        <a:cubicBezTo>
                          <a:pt x="840" y="0"/>
                          <a:pt x="840" y="0"/>
                          <a:pt x="840" y="0"/>
                        </a:cubicBezTo>
                        <a:cubicBezTo>
                          <a:pt x="64" y="0"/>
                          <a:pt x="64" y="0"/>
                          <a:pt x="64" y="0"/>
                        </a:cubicBezTo>
                        <a:cubicBezTo>
                          <a:pt x="28" y="0"/>
                          <a:pt x="0" y="28"/>
                          <a:pt x="0" y="64"/>
                        </a:cubicBezTo>
                        <a:cubicBezTo>
                          <a:pt x="0" y="1430"/>
                          <a:pt x="0" y="1430"/>
                          <a:pt x="0" y="1430"/>
                        </a:cubicBezTo>
                        <a:cubicBezTo>
                          <a:pt x="0" y="1465"/>
                          <a:pt x="28" y="1494"/>
                          <a:pt x="64" y="1494"/>
                        </a:cubicBezTo>
                        <a:cubicBezTo>
                          <a:pt x="994" y="1494"/>
                          <a:pt x="994" y="1494"/>
                          <a:pt x="994" y="1494"/>
                        </a:cubicBezTo>
                        <a:cubicBezTo>
                          <a:pt x="1029" y="1494"/>
                          <a:pt x="1058" y="1465"/>
                          <a:pt x="1058" y="1430"/>
                        </a:cubicBezTo>
                        <a:cubicBezTo>
                          <a:pt x="1058" y="201"/>
                          <a:pt x="1058" y="201"/>
                          <a:pt x="1058" y="201"/>
                        </a:cubicBezTo>
                        <a:lnTo>
                          <a:pt x="866" y="201"/>
                        </a:lnTo>
                        <a:close/>
                        <a:moveTo>
                          <a:pt x="138" y="335"/>
                        </a:moveTo>
                        <a:cubicBezTo>
                          <a:pt x="637" y="335"/>
                          <a:pt x="637" y="335"/>
                          <a:pt x="637" y="335"/>
                        </a:cubicBezTo>
                        <a:cubicBezTo>
                          <a:pt x="651" y="335"/>
                          <a:pt x="663" y="346"/>
                          <a:pt x="663" y="361"/>
                        </a:cubicBezTo>
                        <a:cubicBezTo>
                          <a:pt x="663" y="375"/>
                          <a:pt x="651" y="386"/>
                          <a:pt x="637" y="386"/>
                        </a:cubicBezTo>
                        <a:cubicBezTo>
                          <a:pt x="138" y="386"/>
                          <a:pt x="138" y="386"/>
                          <a:pt x="138" y="386"/>
                        </a:cubicBezTo>
                        <a:cubicBezTo>
                          <a:pt x="124" y="386"/>
                          <a:pt x="113" y="375"/>
                          <a:pt x="113" y="361"/>
                        </a:cubicBezTo>
                        <a:cubicBezTo>
                          <a:pt x="113" y="346"/>
                          <a:pt x="124" y="335"/>
                          <a:pt x="138" y="335"/>
                        </a:cubicBezTo>
                        <a:close/>
                        <a:moveTo>
                          <a:pt x="917" y="1130"/>
                        </a:moveTo>
                        <a:cubicBezTo>
                          <a:pt x="138" y="1130"/>
                          <a:pt x="138" y="1130"/>
                          <a:pt x="138" y="1130"/>
                        </a:cubicBezTo>
                        <a:cubicBezTo>
                          <a:pt x="124" y="1130"/>
                          <a:pt x="113" y="1118"/>
                          <a:pt x="113" y="1104"/>
                        </a:cubicBezTo>
                        <a:cubicBezTo>
                          <a:pt x="113" y="1090"/>
                          <a:pt x="124" y="1079"/>
                          <a:pt x="138" y="1079"/>
                        </a:cubicBezTo>
                        <a:cubicBezTo>
                          <a:pt x="917" y="1079"/>
                          <a:pt x="917" y="1079"/>
                          <a:pt x="917" y="1079"/>
                        </a:cubicBezTo>
                        <a:cubicBezTo>
                          <a:pt x="931" y="1079"/>
                          <a:pt x="942" y="1090"/>
                          <a:pt x="942" y="1104"/>
                        </a:cubicBezTo>
                        <a:cubicBezTo>
                          <a:pt x="942" y="1118"/>
                          <a:pt x="931" y="1130"/>
                          <a:pt x="917" y="1130"/>
                        </a:cubicBezTo>
                        <a:close/>
                        <a:moveTo>
                          <a:pt x="917" y="885"/>
                        </a:moveTo>
                        <a:cubicBezTo>
                          <a:pt x="138" y="885"/>
                          <a:pt x="138" y="885"/>
                          <a:pt x="138" y="885"/>
                        </a:cubicBezTo>
                        <a:cubicBezTo>
                          <a:pt x="124" y="885"/>
                          <a:pt x="113" y="873"/>
                          <a:pt x="113" y="859"/>
                        </a:cubicBezTo>
                        <a:cubicBezTo>
                          <a:pt x="113" y="845"/>
                          <a:pt x="124" y="834"/>
                          <a:pt x="138" y="834"/>
                        </a:cubicBezTo>
                        <a:cubicBezTo>
                          <a:pt x="917" y="834"/>
                          <a:pt x="917" y="834"/>
                          <a:pt x="917" y="834"/>
                        </a:cubicBezTo>
                        <a:cubicBezTo>
                          <a:pt x="931" y="834"/>
                          <a:pt x="942" y="845"/>
                          <a:pt x="942" y="859"/>
                        </a:cubicBezTo>
                        <a:cubicBezTo>
                          <a:pt x="942" y="873"/>
                          <a:pt x="931" y="885"/>
                          <a:pt x="917" y="885"/>
                        </a:cubicBezTo>
                        <a:close/>
                        <a:moveTo>
                          <a:pt x="917" y="622"/>
                        </a:moveTo>
                        <a:cubicBezTo>
                          <a:pt x="138" y="622"/>
                          <a:pt x="138" y="622"/>
                          <a:pt x="138" y="622"/>
                        </a:cubicBezTo>
                        <a:cubicBezTo>
                          <a:pt x="124" y="622"/>
                          <a:pt x="113" y="611"/>
                          <a:pt x="113" y="597"/>
                        </a:cubicBezTo>
                        <a:cubicBezTo>
                          <a:pt x="113" y="583"/>
                          <a:pt x="124" y="571"/>
                          <a:pt x="138" y="571"/>
                        </a:cubicBezTo>
                        <a:cubicBezTo>
                          <a:pt x="917" y="571"/>
                          <a:pt x="917" y="571"/>
                          <a:pt x="917" y="571"/>
                        </a:cubicBezTo>
                        <a:cubicBezTo>
                          <a:pt x="931" y="571"/>
                          <a:pt x="942" y="583"/>
                          <a:pt x="942" y="597"/>
                        </a:cubicBezTo>
                        <a:cubicBezTo>
                          <a:pt x="942" y="611"/>
                          <a:pt x="931" y="622"/>
                          <a:pt x="917" y="6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  <p:sp>
            <p:nvSpPr>
              <p:cNvPr id="228" name="직사각형 227">
                <a:extLst>
                  <a:ext uri="{FF2B5EF4-FFF2-40B4-BE49-F238E27FC236}">
                    <a16:creationId xmlns:a16="http://schemas.microsoft.com/office/drawing/2014/main" id="{B0DAF7E9-247F-432F-A9AB-C25E5287696C}"/>
                  </a:ext>
                </a:extLst>
              </p:cNvPr>
              <p:cNvSpPr/>
              <p:nvPr/>
            </p:nvSpPr>
            <p:spPr>
              <a:xfrm>
                <a:off x="7994588" y="2358068"/>
                <a:ext cx="308098" cy="200055"/>
              </a:xfrm>
              <a:prstGeom prst="rect">
                <a:avLst/>
              </a:prstGeom>
            </p:spPr>
            <p:txBody>
              <a:bodyPr wrap="none" lIns="0" tIns="0" rIns="0" bIns="0" anchor="t">
                <a:spAutoFit/>
              </a:bodyPr>
              <a:lstStyle/>
              <a:p>
                <a:pPr lvl="0">
                  <a:defRPr/>
                </a:pPr>
                <a:r>
                  <a:rPr lang="en-US" altLang="ko-KR" sz="1300" spc="-7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18</a:t>
                </a:r>
                <a:r>
                  <a:rPr lang="ko-KR" altLang="en-US" sz="1300" spc="-70" smtClean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162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endParaRPr lang="en-US" altLang="ko-KR" sz="1300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114" name="그룹 113"/>
              <p:cNvGrpSpPr/>
              <p:nvPr/>
            </p:nvGrpSpPr>
            <p:grpSpPr>
              <a:xfrm>
                <a:off x="7295275" y="3052802"/>
                <a:ext cx="223245" cy="2552490"/>
                <a:chOff x="7080355" y="2970506"/>
                <a:chExt cx="223245" cy="2552490"/>
              </a:xfrm>
            </p:grpSpPr>
            <p:grpSp>
              <p:nvGrpSpPr>
                <p:cNvPr id="211" name="그룹 210"/>
                <p:cNvGrpSpPr/>
                <p:nvPr/>
              </p:nvGrpSpPr>
              <p:grpSpPr>
                <a:xfrm rot="5400000" flipH="1">
                  <a:off x="7100137" y="2950724"/>
                  <a:ext cx="183681" cy="223245"/>
                  <a:chOff x="4603563" y="2591739"/>
                  <a:chExt cx="237473" cy="288624"/>
                </a:xfrm>
              </p:grpSpPr>
              <p:sp>
                <p:nvSpPr>
                  <p:cNvPr id="212" name="갈매기형 수장 211"/>
                  <p:cNvSpPr/>
                  <p:nvPr/>
                </p:nvSpPr>
                <p:spPr>
                  <a:xfrm rot="16200000" flipV="1">
                    <a:off x="4633091" y="2672418"/>
                    <a:ext cx="178417" cy="237473"/>
                  </a:xfrm>
                  <a:prstGeom prst="chevron">
                    <a:avLst>
                      <a:gd name="adj" fmla="val 59724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13" name="갈매기형 수장 212"/>
                  <p:cNvSpPr/>
                  <p:nvPr/>
                </p:nvSpPr>
                <p:spPr>
                  <a:xfrm rot="16200000" flipV="1">
                    <a:off x="4633091" y="2562211"/>
                    <a:ext cx="178417" cy="237473"/>
                  </a:xfrm>
                  <a:prstGeom prst="chevron">
                    <a:avLst>
                      <a:gd name="adj" fmla="val 59724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214" name="그룹 213"/>
                <p:cNvGrpSpPr/>
                <p:nvPr/>
              </p:nvGrpSpPr>
              <p:grpSpPr>
                <a:xfrm rot="5400000" flipH="1">
                  <a:off x="7100137" y="4129351"/>
                  <a:ext cx="183681" cy="223245"/>
                  <a:chOff x="4603563" y="2591739"/>
                  <a:chExt cx="237473" cy="288624"/>
                </a:xfrm>
              </p:grpSpPr>
              <p:sp>
                <p:nvSpPr>
                  <p:cNvPr id="215" name="갈매기형 수장 214"/>
                  <p:cNvSpPr/>
                  <p:nvPr/>
                </p:nvSpPr>
                <p:spPr>
                  <a:xfrm rot="16200000" flipV="1">
                    <a:off x="4633091" y="2672418"/>
                    <a:ext cx="178417" cy="237473"/>
                  </a:xfrm>
                  <a:prstGeom prst="chevron">
                    <a:avLst>
                      <a:gd name="adj" fmla="val 59724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16" name="갈매기형 수장 215"/>
                  <p:cNvSpPr/>
                  <p:nvPr/>
                </p:nvSpPr>
                <p:spPr>
                  <a:xfrm rot="16200000" flipV="1">
                    <a:off x="4633091" y="2562211"/>
                    <a:ext cx="178417" cy="237473"/>
                  </a:xfrm>
                  <a:prstGeom prst="chevron">
                    <a:avLst>
                      <a:gd name="adj" fmla="val 59724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223" name="그룹 222"/>
                <p:cNvGrpSpPr/>
                <p:nvPr/>
              </p:nvGrpSpPr>
              <p:grpSpPr>
                <a:xfrm rot="5400000" flipH="1">
                  <a:off x="7100137" y="5319533"/>
                  <a:ext cx="183681" cy="223245"/>
                  <a:chOff x="4603563" y="2591739"/>
                  <a:chExt cx="237473" cy="288624"/>
                </a:xfrm>
              </p:grpSpPr>
              <p:sp>
                <p:nvSpPr>
                  <p:cNvPr id="224" name="갈매기형 수장 223"/>
                  <p:cNvSpPr/>
                  <p:nvPr/>
                </p:nvSpPr>
                <p:spPr>
                  <a:xfrm rot="16200000" flipV="1">
                    <a:off x="4633091" y="2672418"/>
                    <a:ext cx="178417" cy="237473"/>
                  </a:xfrm>
                  <a:prstGeom prst="chevron">
                    <a:avLst>
                      <a:gd name="adj" fmla="val 59724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25" name="갈매기형 수장 224"/>
                  <p:cNvSpPr/>
                  <p:nvPr/>
                </p:nvSpPr>
                <p:spPr>
                  <a:xfrm rot="16200000" flipV="1">
                    <a:off x="4633091" y="2562211"/>
                    <a:ext cx="178417" cy="237473"/>
                  </a:xfrm>
                  <a:prstGeom prst="chevron">
                    <a:avLst>
                      <a:gd name="adj" fmla="val 59724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108" name="모서리가 둥근 직사각형 107"/>
            <p:cNvSpPr/>
            <p:nvPr/>
          </p:nvSpPr>
          <p:spPr>
            <a:xfrm>
              <a:off x="4767771" y="2711267"/>
              <a:ext cx="1184973" cy="1020092"/>
            </a:xfrm>
            <a:prstGeom prst="roundRect">
              <a:avLst>
                <a:gd name="adj" fmla="val 565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50" kern="0" spc="-50" dirty="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매출액</a:t>
              </a:r>
              <a:endParaRPr lang="en-US" altLang="ko-KR" sz="1550" kern="0" spc="-5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4767771" y="3858499"/>
              <a:ext cx="1184973" cy="1020092"/>
            </a:xfrm>
            <a:prstGeom prst="roundRect">
              <a:avLst>
                <a:gd name="adj" fmla="val 565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50" kern="0" spc="-5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고용인원</a:t>
              </a:r>
              <a:endParaRPr lang="ko-KR" altLang="en-US" sz="1550" kern="0" spc="-5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4767771" y="5005732"/>
              <a:ext cx="1184973" cy="1020092"/>
            </a:xfrm>
            <a:prstGeom prst="roundRect">
              <a:avLst>
                <a:gd name="adj" fmla="val 565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50" kern="0" spc="-5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특허출원</a:t>
              </a:r>
              <a:r>
                <a:rPr lang="en-US" altLang="ko-KR" sz="1550" kern="0" spc="-5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 </a:t>
              </a:r>
              <a:r>
                <a:rPr lang="ko-KR" altLang="en-US" sz="1550" kern="0" spc="-5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및</a:t>
              </a:r>
              <a:endParaRPr lang="en-US" altLang="ko-KR" sz="1550" kern="0" spc="-5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  <a:p>
              <a:pPr algn="ctr"/>
              <a:r>
                <a:rPr lang="ko-KR" altLang="en-US" sz="1550" kern="0" spc="-5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등록</a:t>
              </a:r>
              <a:endParaRPr lang="ko-KR" altLang="en-US" sz="1550" kern="0" spc="-5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4767770" y="2647696"/>
              <a:ext cx="3899979" cy="2294466"/>
              <a:chOff x="4724400" y="2565400"/>
              <a:chExt cx="4064000" cy="2294466"/>
            </a:xfrm>
          </p:grpSpPr>
          <p:cxnSp>
            <p:nvCxnSpPr>
              <p:cNvPr id="105" name="직선 연결선 104"/>
              <p:cNvCxnSpPr/>
              <p:nvPr/>
            </p:nvCxnSpPr>
            <p:spPr>
              <a:xfrm>
                <a:off x="4724400" y="4859866"/>
                <a:ext cx="40640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직선 연결선 105"/>
              <p:cNvCxnSpPr/>
              <p:nvPr/>
            </p:nvCxnSpPr>
            <p:spPr>
              <a:xfrm>
                <a:off x="4724400" y="3712633"/>
                <a:ext cx="40640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직선 연결선 225"/>
              <p:cNvCxnSpPr/>
              <p:nvPr/>
            </p:nvCxnSpPr>
            <p:spPr>
              <a:xfrm>
                <a:off x="4724400" y="2565400"/>
                <a:ext cx="40640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9" name="직선 연결선 98"/>
          <p:cNvCxnSpPr/>
          <p:nvPr/>
        </p:nvCxnSpPr>
        <p:spPr>
          <a:xfrm>
            <a:off x="435109" y="3887074"/>
            <a:ext cx="389997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35109" y="5402026"/>
            <a:ext cx="389997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22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652608" y="1701038"/>
            <a:ext cx="4189766" cy="4763262"/>
            <a:chOff x="4092439" y="1701038"/>
            <a:chExt cx="4749936" cy="4763262"/>
          </a:xfrm>
        </p:grpSpPr>
        <p:sp>
          <p:nvSpPr>
            <p:cNvPr id="93" name="모서리가 둥근 직사각형 92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" name="양쪽 모서리가 둥근 사각형 93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38A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지원전후 총수출액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(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) 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추이</a:t>
              </a:r>
            </a:p>
          </p:txBody>
        </p:sp>
      </p:grpSp>
      <p:sp>
        <p:nvSpPr>
          <p:cNvPr id="161" name="직사각형 160"/>
          <p:cNvSpPr/>
          <p:nvPr/>
        </p:nvSpPr>
        <p:spPr>
          <a:xfrm>
            <a:off x="5741068" y="2161413"/>
            <a:ext cx="1358232" cy="3629787"/>
          </a:xfrm>
          <a:prstGeom prst="rect">
            <a:avLst/>
          </a:prstGeom>
          <a:solidFill>
            <a:srgbClr val="DFF7E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95" name="그룹 94"/>
          <p:cNvGrpSpPr/>
          <p:nvPr/>
        </p:nvGrpSpPr>
        <p:grpSpPr>
          <a:xfrm>
            <a:off x="309273" y="1701038"/>
            <a:ext cx="4189766" cy="4763262"/>
            <a:chOff x="4092439" y="1701038"/>
            <a:chExt cx="4749936" cy="4763262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16A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지원전후 총매출액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(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) 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추이</a:t>
              </a:r>
            </a:p>
          </p:txBody>
        </p:sp>
      </p:grpSp>
      <p:sp>
        <p:nvSpPr>
          <p:cNvPr id="67" name="직사각형 66"/>
          <p:cNvSpPr/>
          <p:nvPr/>
        </p:nvSpPr>
        <p:spPr>
          <a:xfrm>
            <a:off x="1410368" y="2161413"/>
            <a:ext cx="1358232" cy="3629787"/>
          </a:xfrm>
          <a:prstGeom prst="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7" name="텍스트 개체 틀 12"/>
          <p:cNvSpPr txBox="1">
            <a:spLocks/>
          </p:cNvSpPr>
          <p:nvPr/>
        </p:nvSpPr>
        <p:spPr>
          <a:xfrm>
            <a:off x="594386" y="289784"/>
            <a:ext cx="3249287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중소기업 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 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지원 성과</a:t>
            </a:r>
          </a:p>
        </p:txBody>
      </p:sp>
      <p:sp>
        <p:nvSpPr>
          <p:cNvPr id="78" name="텍스트 개체 틀 12"/>
          <p:cNvSpPr txBox="1">
            <a:spLocks/>
          </p:cNvSpPr>
          <p:nvPr/>
        </p:nvSpPr>
        <p:spPr>
          <a:xfrm>
            <a:off x="309273" y="289784"/>
            <a:ext cx="251672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73100" y="914400"/>
            <a:ext cx="7708900" cy="550037"/>
            <a:chOff x="673100" y="914400"/>
            <a:chExt cx="7708900" cy="550037"/>
          </a:xfrm>
        </p:grpSpPr>
        <p:sp>
          <p:nvSpPr>
            <p:cNvPr id="79" name="TextBox 78"/>
            <p:cNvSpPr txBox="1"/>
            <p:nvPr/>
          </p:nvSpPr>
          <p:spPr>
            <a:xfrm>
              <a:off x="2028474" y="1047573"/>
              <a:ext cx="4998163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중소기업 </a:t>
              </a:r>
              <a:r>
                <a:rPr lang="ko-KR" altLang="en-US" sz="2100" b="1" spc="-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지원 이후 매출액 및 수출액 증가</a:t>
              </a:r>
              <a:endParaRPr lang="ko-KR" altLang="en-US" sz="2100" b="1" spc="-5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1C74B1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673100" y="914400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/>
            <p:cNvCxnSpPr/>
            <p:nvPr/>
          </p:nvCxnSpPr>
          <p:spPr>
            <a:xfrm>
              <a:off x="673100" y="1464437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타원 116"/>
          <p:cNvSpPr/>
          <p:nvPr/>
        </p:nvSpPr>
        <p:spPr>
          <a:xfrm>
            <a:off x="2715747" y="4215933"/>
            <a:ext cx="112058" cy="1120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45" name="그룹 44"/>
          <p:cNvGrpSpPr/>
          <p:nvPr/>
        </p:nvGrpSpPr>
        <p:grpSpPr>
          <a:xfrm>
            <a:off x="388620" y="5791200"/>
            <a:ext cx="4030980" cy="514380"/>
            <a:chOff x="388620" y="5715000"/>
            <a:chExt cx="4030980" cy="514380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88620" y="5715000"/>
              <a:ext cx="403098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120"/>
            <p:cNvSpPr txBox="1"/>
            <p:nvPr/>
          </p:nvSpPr>
          <p:spPr>
            <a:xfrm>
              <a:off x="544559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지원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2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221215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dirty="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지원</a:t>
              </a:r>
              <a:endParaRPr lang="en-US" altLang="ko-KR" sz="13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dirty="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1</a:t>
              </a:r>
              <a:r>
                <a:rPr lang="ko-KR" altLang="en-US" sz="1300" b="1" dirty="0" err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년전</a:t>
              </a:r>
              <a:endParaRPr lang="ko-KR" altLang="en-US" sz="1300" b="1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2583670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종료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1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3237276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종료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2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3890881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종료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3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</p:grpSp>
      <p:sp>
        <p:nvSpPr>
          <p:cNvPr id="23" name="자유형 22"/>
          <p:cNvSpPr/>
          <p:nvPr/>
        </p:nvSpPr>
        <p:spPr>
          <a:xfrm>
            <a:off x="739140" y="4251960"/>
            <a:ext cx="678180" cy="152400"/>
          </a:xfrm>
          <a:custGeom>
            <a:avLst/>
            <a:gdLst>
              <a:gd name="connsiteX0" fmla="*/ 0 w 678180"/>
              <a:gd name="connsiteY0" fmla="*/ 152400 h 152400"/>
              <a:gd name="connsiteX1" fmla="*/ 678180 w 678180"/>
              <a:gd name="connsiteY1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8180" h="152400">
                <a:moveTo>
                  <a:pt x="0" y="152400"/>
                </a:moveTo>
                <a:lnTo>
                  <a:pt x="678180" y="0"/>
                </a:lnTo>
              </a:path>
            </a:pathLst>
          </a:custGeom>
          <a:noFill/>
          <a:ln w="12065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8" name="자유형 27"/>
          <p:cNvSpPr/>
          <p:nvPr/>
        </p:nvSpPr>
        <p:spPr>
          <a:xfrm>
            <a:off x="2766060" y="3451860"/>
            <a:ext cx="1348740" cy="289560"/>
          </a:xfrm>
          <a:custGeom>
            <a:avLst/>
            <a:gdLst>
              <a:gd name="connsiteX0" fmla="*/ 0 w 1348740"/>
              <a:gd name="connsiteY0" fmla="*/ 289560 h 289560"/>
              <a:gd name="connsiteX1" fmla="*/ 685800 w 1348740"/>
              <a:gd name="connsiteY1" fmla="*/ 144780 h 289560"/>
              <a:gd name="connsiteX2" fmla="*/ 1348740 w 1348740"/>
              <a:gd name="connsiteY2" fmla="*/ 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8740" h="289560">
                <a:moveTo>
                  <a:pt x="0" y="289560"/>
                </a:moveTo>
                <a:lnTo>
                  <a:pt x="685800" y="144780"/>
                </a:lnTo>
                <a:lnTo>
                  <a:pt x="1348740" y="0"/>
                </a:lnTo>
              </a:path>
            </a:pathLst>
          </a:custGeom>
          <a:noFill/>
          <a:ln w="12065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9" name="자유형 28"/>
          <p:cNvSpPr/>
          <p:nvPr/>
        </p:nvSpPr>
        <p:spPr>
          <a:xfrm>
            <a:off x="2773680" y="4061460"/>
            <a:ext cx="1356360" cy="205740"/>
          </a:xfrm>
          <a:custGeom>
            <a:avLst/>
            <a:gdLst>
              <a:gd name="connsiteX0" fmla="*/ 0 w 1356360"/>
              <a:gd name="connsiteY0" fmla="*/ 30480 h 38100"/>
              <a:gd name="connsiteX1" fmla="*/ 662940 w 1356360"/>
              <a:gd name="connsiteY1" fmla="*/ 38100 h 38100"/>
              <a:gd name="connsiteX2" fmla="*/ 1356360 w 1356360"/>
              <a:gd name="connsiteY2" fmla="*/ 0 h 38100"/>
              <a:gd name="connsiteX0" fmla="*/ 0 w 1356360"/>
              <a:gd name="connsiteY0" fmla="*/ 91440 h 91440"/>
              <a:gd name="connsiteX1" fmla="*/ 655320 w 1356360"/>
              <a:gd name="connsiteY1" fmla="*/ 0 h 91440"/>
              <a:gd name="connsiteX2" fmla="*/ 1356360 w 1356360"/>
              <a:gd name="connsiteY2" fmla="*/ 60960 h 91440"/>
              <a:gd name="connsiteX0" fmla="*/ 0 w 1356360"/>
              <a:gd name="connsiteY0" fmla="*/ 205740 h 205740"/>
              <a:gd name="connsiteX1" fmla="*/ 655320 w 1356360"/>
              <a:gd name="connsiteY1" fmla="*/ 114300 h 205740"/>
              <a:gd name="connsiteX2" fmla="*/ 1356360 w 1356360"/>
              <a:gd name="connsiteY2" fmla="*/ 0 h 2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6360" h="205740">
                <a:moveTo>
                  <a:pt x="0" y="205740"/>
                </a:moveTo>
                <a:lnTo>
                  <a:pt x="655320" y="114300"/>
                </a:lnTo>
                <a:lnTo>
                  <a:pt x="1356360" y="0"/>
                </a:lnTo>
              </a:path>
            </a:pathLst>
          </a:custGeom>
          <a:noFill/>
          <a:ln w="12065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7" name="타원 16"/>
          <p:cNvSpPr/>
          <p:nvPr/>
        </p:nvSpPr>
        <p:spPr>
          <a:xfrm>
            <a:off x="688976" y="4341814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sp>
        <p:nvSpPr>
          <p:cNvPr id="115" name="타원 114"/>
          <p:cNvSpPr/>
          <p:nvPr/>
        </p:nvSpPr>
        <p:spPr>
          <a:xfrm>
            <a:off x="3384552" y="3527426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sp>
        <p:nvSpPr>
          <p:cNvPr id="116" name="타원 115"/>
          <p:cNvSpPr/>
          <p:nvPr/>
        </p:nvSpPr>
        <p:spPr>
          <a:xfrm>
            <a:off x="4046539" y="3384550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sp>
        <p:nvSpPr>
          <p:cNvPr id="118" name="타원 117"/>
          <p:cNvSpPr/>
          <p:nvPr/>
        </p:nvSpPr>
        <p:spPr>
          <a:xfrm>
            <a:off x="3370265" y="4105593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sp>
        <p:nvSpPr>
          <p:cNvPr id="119" name="타원 118"/>
          <p:cNvSpPr/>
          <p:nvPr/>
        </p:nvSpPr>
        <p:spPr>
          <a:xfrm>
            <a:off x="4051302" y="4002723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cxnSp>
        <p:nvCxnSpPr>
          <p:cNvPr id="34" name="직선 연결선 33"/>
          <p:cNvCxnSpPr/>
          <p:nvPr/>
        </p:nvCxnSpPr>
        <p:spPr>
          <a:xfrm>
            <a:off x="1419544" y="4249422"/>
            <a:ext cx="1369376" cy="17778"/>
          </a:xfrm>
          <a:prstGeom prst="line">
            <a:avLst/>
          </a:prstGeom>
          <a:noFill/>
          <a:ln w="120650" cap="rnd">
            <a:solidFill>
              <a:srgbClr val="D86937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6" name="직선 연결선 135"/>
          <p:cNvCxnSpPr/>
          <p:nvPr/>
        </p:nvCxnSpPr>
        <p:spPr>
          <a:xfrm flipV="1">
            <a:off x="1417320" y="3746500"/>
            <a:ext cx="1338580" cy="497840"/>
          </a:xfrm>
          <a:prstGeom prst="line">
            <a:avLst/>
          </a:prstGeom>
          <a:noFill/>
          <a:ln w="120650" cap="rnd">
            <a:solidFill>
              <a:srgbClr val="416A95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7" name="타원 106"/>
          <p:cNvSpPr/>
          <p:nvPr/>
        </p:nvSpPr>
        <p:spPr>
          <a:xfrm>
            <a:off x="1350964" y="4189413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sp>
        <p:nvSpPr>
          <p:cNvPr id="111" name="타원 110"/>
          <p:cNvSpPr/>
          <p:nvPr/>
        </p:nvSpPr>
        <p:spPr>
          <a:xfrm>
            <a:off x="2708277" y="3670301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sp>
        <p:nvSpPr>
          <p:cNvPr id="120" name="타원 119"/>
          <p:cNvSpPr/>
          <p:nvPr/>
        </p:nvSpPr>
        <p:spPr>
          <a:xfrm>
            <a:off x="2713039" y="4208463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137" name="그룹 136"/>
          <p:cNvGrpSpPr/>
          <p:nvPr/>
        </p:nvGrpSpPr>
        <p:grpSpPr>
          <a:xfrm>
            <a:off x="4747260" y="5791200"/>
            <a:ext cx="4030980" cy="514380"/>
            <a:chOff x="388620" y="5715000"/>
            <a:chExt cx="4030980" cy="514380"/>
          </a:xfrm>
        </p:grpSpPr>
        <p:cxnSp>
          <p:nvCxnSpPr>
            <p:cNvPr id="138" name="직선 연결선 137"/>
            <p:cNvCxnSpPr/>
            <p:nvPr/>
          </p:nvCxnSpPr>
          <p:spPr>
            <a:xfrm>
              <a:off x="388620" y="5715000"/>
              <a:ext cx="403098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544559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지원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2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221215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지원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1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83670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종료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1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237276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종료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2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3890881" y="5829270"/>
              <a:ext cx="37830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 algn="ctr">
                <a:defRPr/>
              </a:pPr>
              <a:r>
                <a:rPr lang="ko-KR" altLang="en-US" sz="130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종료</a:t>
              </a:r>
              <a:endPara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US" altLang="ko-KR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3</a:t>
              </a:r>
              <a:r>
                <a:rPr lang="ko-KR" altLang="en-US" sz="1300" b="1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년후</a:t>
              </a:r>
              <a:endParaRPr lang="ko-KR" altLang="en-US" sz="13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</p:grpSp>
      <p:cxnSp>
        <p:nvCxnSpPr>
          <p:cNvPr id="153" name="직선 연결선 152"/>
          <p:cNvCxnSpPr/>
          <p:nvPr/>
        </p:nvCxnSpPr>
        <p:spPr>
          <a:xfrm flipV="1">
            <a:off x="5760720" y="3582952"/>
            <a:ext cx="1338580" cy="1623060"/>
          </a:xfrm>
          <a:prstGeom prst="line">
            <a:avLst/>
          </a:prstGeom>
          <a:noFill/>
          <a:ln w="120650" cap="rnd">
            <a:solidFill>
              <a:srgbClr val="416A95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5762944" y="5325394"/>
            <a:ext cx="1346983" cy="216987"/>
          </a:xfrm>
          <a:prstGeom prst="line">
            <a:avLst/>
          </a:prstGeom>
          <a:noFill/>
          <a:ln w="120650" cap="rnd">
            <a:solidFill>
              <a:srgbClr val="D86937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5080000" y="5198392"/>
            <a:ext cx="680720" cy="140335"/>
          </a:xfrm>
          <a:prstGeom prst="line">
            <a:avLst/>
          </a:prstGeom>
          <a:noFill/>
          <a:ln w="12065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8" name="직선 연결선 157"/>
          <p:cNvCxnSpPr/>
          <p:nvPr/>
        </p:nvCxnSpPr>
        <p:spPr>
          <a:xfrm flipV="1">
            <a:off x="5086350" y="5325393"/>
            <a:ext cx="674370" cy="10159"/>
          </a:xfrm>
          <a:prstGeom prst="line">
            <a:avLst/>
          </a:prstGeom>
          <a:noFill/>
          <a:ln w="12065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4" name="타원 143"/>
          <p:cNvSpPr/>
          <p:nvPr/>
        </p:nvSpPr>
        <p:spPr>
          <a:xfrm>
            <a:off x="5032376" y="5273006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5" name="타원 144"/>
          <p:cNvSpPr/>
          <p:nvPr/>
        </p:nvSpPr>
        <p:spPr>
          <a:xfrm>
            <a:off x="5695316" y="5265386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2" name="타원 151"/>
          <p:cNvSpPr/>
          <p:nvPr/>
        </p:nvSpPr>
        <p:spPr>
          <a:xfrm>
            <a:off x="5695316" y="5144736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5" name="자유형 64"/>
          <p:cNvSpPr/>
          <p:nvPr/>
        </p:nvSpPr>
        <p:spPr>
          <a:xfrm>
            <a:off x="7112000" y="3227352"/>
            <a:ext cx="1346200" cy="368300"/>
          </a:xfrm>
          <a:custGeom>
            <a:avLst/>
            <a:gdLst>
              <a:gd name="connsiteX0" fmla="*/ 0 w 1346200"/>
              <a:gd name="connsiteY0" fmla="*/ 368300 h 368300"/>
              <a:gd name="connsiteX1" fmla="*/ 673100 w 1346200"/>
              <a:gd name="connsiteY1" fmla="*/ 196850 h 368300"/>
              <a:gd name="connsiteX2" fmla="*/ 1346200 w 1346200"/>
              <a:gd name="connsiteY2" fmla="*/ 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6200" h="368300">
                <a:moveTo>
                  <a:pt x="0" y="368300"/>
                </a:moveTo>
                <a:lnTo>
                  <a:pt x="673100" y="196850"/>
                </a:lnTo>
                <a:lnTo>
                  <a:pt x="1346200" y="0"/>
                </a:lnTo>
              </a:path>
            </a:pathLst>
          </a:custGeom>
          <a:noFill/>
          <a:ln w="12065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타원 149"/>
          <p:cNvSpPr/>
          <p:nvPr/>
        </p:nvSpPr>
        <p:spPr>
          <a:xfrm>
            <a:off x="7724141" y="3358799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1" name="타원 150"/>
          <p:cNvSpPr/>
          <p:nvPr/>
        </p:nvSpPr>
        <p:spPr>
          <a:xfrm>
            <a:off x="8395654" y="3171474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9" name="타원 148"/>
          <p:cNvSpPr/>
          <p:nvPr/>
        </p:nvSpPr>
        <p:spPr>
          <a:xfrm>
            <a:off x="7047866" y="3535011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416A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자유형 65"/>
          <p:cNvSpPr/>
          <p:nvPr/>
        </p:nvSpPr>
        <p:spPr>
          <a:xfrm>
            <a:off x="7112000" y="5427044"/>
            <a:ext cx="1352550" cy="118706"/>
          </a:xfrm>
          <a:custGeom>
            <a:avLst/>
            <a:gdLst>
              <a:gd name="connsiteX0" fmla="*/ 0 w 1352550"/>
              <a:gd name="connsiteY0" fmla="*/ 25400 h 25400"/>
              <a:gd name="connsiteX1" fmla="*/ 673100 w 1352550"/>
              <a:gd name="connsiteY1" fmla="*/ 12700 h 25400"/>
              <a:gd name="connsiteX2" fmla="*/ 1352550 w 1352550"/>
              <a:gd name="connsiteY2" fmla="*/ 0 h 25400"/>
              <a:gd name="connsiteX0" fmla="*/ 0 w 1352550"/>
              <a:gd name="connsiteY0" fmla="*/ 147975 h 147975"/>
              <a:gd name="connsiteX1" fmla="*/ 673100 w 1352550"/>
              <a:gd name="connsiteY1" fmla="*/ 13977 h 147975"/>
              <a:gd name="connsiteX2" fmla="*/ 1352550 w 1352550"/>
              <a:gd name="connsiteY2" fmla="*/ 1277 h 147975"/>
              <a:gd name="connsiteX0" fmla="*/ 0 w 1352550"/>
              <a:gd name="connsiteY0" fmla="*/ 146698 h 146698"/>
              <a:gd name="connsiteX1" fmla="*/ 673100 w 1352550"/>
              <a:gd name="connsiteY1" fmla="*/ 59353 h 146698"/>
              <a:gd name="connsiteX2" fmla="*/ 1352550 w 1352550"/>
              <a:gd name="connsiteY2" fmla="*/ 0 h 146698"/>
              <a:gd name="connsiteX0" fmla="*/ 0 w 1352550"/>
              <a:gd name="connsiteY0" fmla="*/ 118706 h 118706"/>
              <a:gd name="connsiteX1" fmla="*/ 673100 w 1352550"/>
              <a:gd name="connsiteY1" fmla="*/ 31361 h 118706"/>
              <a:gd name="connsiteX2" fmla="*/ 1352550 w 1352550"/>
              <a:gd name="connsiteY2" fmla="*/ 0 h 11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2550" h="118706">
                <a:moveTo>
                  <a:pt x="0" y="118706"/>
                </a:moveTo>
                <a:cubicBezTo>
                  <a:pt x="224367" y="74040"/>
                  <a:pt x="447675" y="51145"/>
                  <a:pt x="673100" y="31361"/>
                </a:cubicBezTo>
                <a:cubicBezTo>
                  <a:pt x="898525" y="11577"/>
                  <a:pt x="1126067" y="4233"/>
                  <a:pt x="1352550" y="0"/>
                </a:cubicBezTo>
              </a:path>
            </a:pathLst>
          </a:custGeom>
          <a:noFill/>
          <a:ln w="12065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타원 146"/>
          <p:cNvSpPr/>
          <p:nvPr/>
        </p:nvSpPr>
        <p:spPr>
          <a:xfrm>
            <a:off x="7724141" y="5393003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8" name="타원 147"/>
          <p:cNvSpPr/>
          <p:nvPr/>
        </p:nvSpPr>
        <p:spPr>
          <a:xfrm>
            <a:off x="8395654" y="5364817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6" name="타원 145"/>
          <p:cNvSpPr/>
          <p:nvPr/>
        </p:nvSpPr>
        <p:spPr>
          <a:xfrm>
            <a:off x="7047866" y="5472798"/>
            <a:ext cx="126998" cy="126998"/>
          </a:xfrm>
          <a:prstGeom prst="ellipse">
            <a:avLst/>
          </a:prstGeom>
          <a:solidFill>
            <a:schemeClr val="bg1"/>
          </a:solidFill>
          <a:ln w="25400">
            <a:solidFill>
              <a:srgbClr val="D86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3" name="TextBox 162"/>
          <p:cNvSpPr txBox="1"/>
          <p:nvPr/>
        </p:nvSpPr>
        <p:spPr>
          <a:xfrm>
            <a:off x="1618201" y="2514570"/>
            <a:ext cx="942566" cy="4637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ko-KR" altLang="en-US" sz="14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기술개발기간</a:t>
            </a:r>
            <a:endParaRPr lang="en-US" altLang="ko-KR" sz="1400" smtClean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altLang="ko-KR" sz="14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1~3</a:t>
            </a:r>
            <a:r>
              <a:rPr lang="ko-KR" altLang="en-US" sz="14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년</a:t>
            </a:r>
            <a:endParaRPr lang="ko-KR" altLang="en-US" sz="140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958426" y="2514570"/>
            <a:ext cx="942566" cy="4637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ko-KR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기술개발기간</a:t>
            </a:r>
            <a:endParaRPr lang="en-US" altLang="ko-KR" sz="1400" dirty="0" smtClean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altLang="ko-KR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1~3</a:t>
            </a:r>
            <a:r>
              <a:rPr lang="ko-KR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년</a:t>
            </a:r>
            <a:endParaRPr lang="ko-KR" altLang="en-US" sz="14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81" name="그룹 80"/>
          <p:cNvGrpSpPr/>
          <p:nvPr/>
        </p:nvGrpSpPr>
        <p:grpSpPr>
          <a:xfrm>
            <a:off x="3280060" y="2305020"/>
            <a:ext cx="1050676" cy="430972"/>
            <a:chOff x="3203860" y="2305020"/>
            <a:chExt cx="1050676" cy="430972"/>
          </a:xfrm>
        </p:grpSpPr>
        <p:grpSp>
          <p:nvGrpSpPr>
            <p:cNvPr id="76" name="그룹 75"/>
            <p:cNvGrpSpPr/>
            <p:nvPr/>
          </p:nvGrpSpPr>
          <p:grpSpPr>
            <a:xfrm>
              <a:off x="3203860" y="2335684"/>
              <a:ext cx="331820" cy="126998"/>
              <a:chOff x="3125755" y="2321737"/>
              <a:chExt cx="331820" cy="126998"/>
            </a:xfrm>
          </p:grpSpPr>
          <p:cxnSp>
            <p:nvCxnSpPr>
              <p:cNvPr id="70" name="직선 연결선 69"/>
              <p:cNvCxnSpPr/>
              <p:nvPr/>
            </p:nvCxnSpPr>
            <p:spPr>
              <a:xfrm>
                <a:off x="3125755" y="2385236"/>
                <a:ext cx="331820" cy="0"/>
              </a:xfrm>
              <a:prstGeom prst="line">
                <a:avLst/>
              </a:prstGeom>
              <a:noFill/>
              <a:ln w="41275" cap="rnd">
                <a:solidFill>
                  <a:srgbClr val="416A95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6" name="타원 165"/>
              <p:cNvSpPr/>
              <p:nvPr/>
            </p:nvSpPr>
            <p:spPr>
              <a:xfrm>
                <a:off x="3228166" y="2321737"/>
                <a:ext cx="126998" cy="12699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416A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150"/>
              </a:p>
            </p:txBody>
          </p:sp>
        </p:grpSp>
        <p:sp>
          <p:nvSpPr>
            <p:cNvPr id="172" name="TextBox 171"/>
            <p:cNvSpPr txBox="1"/>
            <p:nvPr/>
          </p:nvSpPr>
          <p:spPr>
            <a:xfrm>
              <a:off x="3613335" y="2305020"/>
              <a:ext cx="512961" cy="1769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>
                <a:defRPr/>
              </a:pPr>
              <a:r>
                <a:rPr lang="ko-KR" altLang="en-US" sz="115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지원기업</a:t>
              </a:r>
              <a:endParaRPr lang="en-US" altLang="ko-KR" sz="115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grpSp>
          <p:nvGrpSpPr>
            <p:cNvPr id="175" name="그룹 174"/>
            <p:cNvGrpSpPr/>
            <p:nvPr/>
          </p:nvGrpSpPr>
          <p:grpSpPr>
            <a:xfrm>
              <a:off x="3203860" y="2589684"/>
              <a:ext cx="331820" cy="126998"/>
              <a:chOff x="3125755" y="2321737"/>
              <a:chExt cx="331820" cy="126998"/>
            </a:xfrm>
          </p:grpSpPr>
          <p:cxnSp>
            <p:nvCxnSpPr>
              <p:cNvPr id="176" name="직선 연결선 175"/>
              <p:cNvCxnSpPr/>
              <p:nvPr/>
            </p:nvCxnSpPr>
            <p:spPr>
              <a:xfrm>
                <a:off x="3125755" y="2385236"/>
                <a:ext cx="331820" cy="0"/>
              </a:xfrm>
              <a:prstGeom prst="line">
                <a:avLst/>
              </a:prstGeom>
              <a:noFill/>
              <a:ln w="41275" cap="rnd">
                <a:solidFill>
                  <a:srgbClr val="D86937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7" name="타원 176"/>
              <p:cNvSpPr/>
              <p:nvPr/>
            </p:nvSpPr>
            <p:spPr>
              <a:xfrm>
                <a:off x="3228166" y="2321737"/>
                <a:ext cx="126998" cy="12699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D869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150"/>
              </a:p>
            </p:txBody>
          </p:sp>
        </p:grpSp>
        <p:sp>
          <p:nvSpPr>
            <p:cNvPr id="179" name="TextBox 178"/>
            <p:cNvSpPr txBox="1"/>
            <p:nvPr/>
          </p:nvSpPr>
          <p:spPr>
            <a:xfrm>
              <a:off x="3613335" y="2559020"/>
              <a:ext cx="641201" cy="1769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>
                <a:defRPr/>
              </a:pPr>
              <a:r>
                <a:rPr lang="ko-KR" altLang="en-US" sz="115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비지원기업</a:t>
              </a:r>
              <a:endParaRPr lang="en-US" altLang="ko-KR" sz="115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그룹 179"/>
          <p:cNvGrpSpPr/>
          <p:nvPr/>
        </p:nvGrpSpPr>
        <p:grpSpPr>
          <a:xfrm>
            <a:off x="7623460" y="2305020"/>
            <a:ext cx="1050676" cy="430972"/>
            <a:chOff x="3203860" y="2305020"/>
            <a:chExt cx="1050676" cy="430972"/>
          </a:xfrm>
        </p:grpSpPr>
        <p:grpSp>
          <p:nvGrpSpPr>
            <p:cNvPr id="181" name="그룹 180"/>
            <p:cNvGrpSpPr/>
            <p:nvPr/>
          </p:nvGrpSpPr>
          <p:grpSpPr>
            <a:xfrm>
              <a:off x="3203860" y="2335684"/>
              <a:ext cx="331820" cy="126998"/>
              <a:chOff x="3125755" y="2321737"/>
              <a:chExt cx="331820" cy="126998"/>
            </a:xfrm>
          </p:grpSpPr>
          <p:cxnSp>
            <p:nvCxnSpPr>
              <p:cNvPr id="187" name="직선 연결선 186"/>
              <p:cNvCxnSpPr/>
              <p:nvPr/>
            </p:nvCxnSpPr>
            <p:spPr>
              <a:xfrm>
                <a:off x="3125755" y="2385236"/>
                <a:ext cx="331820" cy="0"/>
              </a:xfrm>
              <a:prstGeom prst="line">
                <a:avLst/>
              </a:prstGeom>
              <a:noFill/>
              <a:ln w="41275" cap="rnd">
                <a:solidFill>
                  <a:srgbClr val="416A95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8" name="타원 187"/>
              <p:cNvSpPr/>
              <p:nvPr/>
            </p:nvSpPr>
            <p:spPr>
              <a:xfrm>
                <a:off x="3228166" y="2321737"/>
                <a:ext cx="126998" cy="12699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416A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150"/>
              </a:p>
            </p:txBody>
          </p:sp>
        </p:grpSp>
        <p:sp>
          <p:nvSpPr>
            <p:cNvPr id="182" name="TextBox 181"/>
            <p:cNvSpPr txBox="1"/>
            <p:nvPr/>
          </p:nvSpPr>
          <p:spPr>
            <a:xfrm>
              <a:off x="3613335" y="2305020"/>
              <a:ext cx="512961" cy="1769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>
                <a:defRPr/>
              </a:pPr>
              <a:r>
                <a:rPr lang="ko-KR" altLang="en-US" sz="115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지원기업</a:t>
              </a:r>
              <a:endParaRPr lang="en-US" altLang="ko-KR" sz="115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grpSp>
          <p:nvGrpSpPr>
            <p:cNvPr id="183" name="그룹 182"/>
            <p:cNvGrpSpPr/>
            <p:nvPr/>
          </p:nvGrpSpPr>
          <p:grpSpPr>
            <a:xfrm>
              <a:off x="3203860" y="2589684"/>
              <a:ext cx="331820" cy="126998"/>
              <a:chOff x="3125755" y="2321737"/>
              <a:chExt cx="331820" cy="126998"/>
            </a:xfrm>
          </p:grpSpPr>
          <p:cxnSp>
            <p:nvCxnSpPr>
              <p:cNvPr id="185" name="직선 연결선 184"/>
              <p:cNvCxnSpPr/>
              <p:nvPr/>
            </p:nvCxnSpPr>
            <p:spPr>
              <a:xfrm>
                <a:off x="3125755" y="2385236"/>
                <a:ext cx="331820" cy="0"/>
              </a:xfrm>
              <a:prstGeom prst="line">
                <a:avLst/>
              </a:prstGeom>
              <a:noFill/>
              <a:ln w="41275" cap="rnd">
                <a:solidFill>
                  <a:srgbClr val="D86937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6" name="타원 185"/>
              <p:cNvSpPr/>
              <p:nvPr/>
            </p:nvSpPr>
            <p:spPr>
              <a:xfrm>
                <a:off x="3228166" y="2321737"/>
                <a:ext cx="126998" cy="12699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D869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150"/>
              </a:p>
            </p:txBody>
          </p:sp>
        </p:grpSp>
        <p:sp>
          <p:nvSpPr>
            <p:cNvPr id="184" name="TextBox 183"/>
            <p:cNvSpPr txBox="1"/>
            <p:nvPr/>
          </p:nvSpPr>
          <p:spPr>
            <a:xfrm>
              <a:off x="3613335" y="2559020"/>
              <a:ext cx="641201" cy="1769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>
                <a:defRPr/>
              </a:pPr>
              <a:r>
                <a:rPr lang="ko-KR" altLang="en-US" sz="115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비지원기업</a:t>
              </a:r>
              <a:endParaRPr lang="en-US" altLang="ko-KR" sz="115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552993" y="4511010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70.0</a:t>
            </a:r>
            <a:endParaRPr lang="ko-KR" altLang="en-US" sz="1600" b="1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1208313" y="4381470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77.4</a:t>
            </a:r>
            <a:endParaRPr lang="ko-KR" altLang="en-US" sz="1600" b="1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572293" y="4404330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77.2</a:t>
            </a:r>
            <a:endParaRPr lang="ko-KR" altLang="en-US" sz="1600" b="1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3227613" y="4301460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77.7</a:t>
            </a:r>
            <a:endParaRPr lang="ko-KR" altLang="en-US" sz="1600" b="1" dirty="0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913414" y="4202400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78.4</a:t>
            </a:r>
            <a:endParaRPr lang="ko-KR" altLang="en-US" sz="1600" b="1" dirty="0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1208313" y="3909030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77.7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545374" y="4072860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69.9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2572293" y="3419445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96.2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185145" y="3259425"/>
            <a:ext cx="52258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102.0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855705" y="3114645"/>
            <a:ext cx="52258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108.4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4949435" y="5434738"/>
            <a:ext cx="2917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3.3</a:t>
            </a:r>
            <a:endParaRPr lang="ko-KR" altLang="en-US" sz="1600" b="1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5621239" y="5444069"/>
            <a:ext cx="2917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3.2</a:t>
            </a:r>
            <a:endParaRPr lang="ko-KR" altLang="en-US" sz="1600" b="1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964847" y="5219163"/>
            <a:ext cx="2917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2.4</a:t>
            </a:r>
            <a:endParaRPr lang="ko-KR" altLang="en-US" sz="1600" b="1" dirty="0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7655312" y="5125663"/>
            <a:ext cx="2917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2.7</a:t>
            </a:r>
            <a:endParaRPr lang="ko-KR" altLang="en-US" sz="1600" b="1" dirty="0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8317785" y="5088340"/>
            <a:ext cx="2917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D8693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2.8</a:t>
            </a:r>
            <a:endParaRPr lang="ko-KR" altLang="en-US" sz="1600" b="1" dirty="0">
              <a:gradFill>
                <a:gsLst>
                  <a:gs pos="100000">
                    <a:srgbClr val="D8693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4949435" y="5005141"/>
            <a:ext cx="2917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3.0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74586" y="4893174"/>
            <a:ext cx="2917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4.0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963123" y="3736567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dirty="0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21.0</a:t>
            </a:r>
            <a:endParaRPr lang="ko-KR" altLang="en-US" sz="1600" b="1" dirty="0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7569614" y="3540624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22.5</a:t>
            </a:r>
            <a:endParaRPr lang="ko-KR" altLang="en-US" sz="1600" b="1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8241419" y="3344681"/>
            <a:ext cx="4071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600" b="1" smtClean="0">
                <a:gradFill>
                  <a:gsLst>
                    <a:gs pos="100000">
                      <a:srgbClr val="416A95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24.3</a:t>
            </a:r>
            <a:endParaRPr lang="ko-KR" altLang="en-US" sz="1600" b="1">
              <a:gradFill>
                <a:gsLst>
                  <a:gs pos="100000">
                    <a:srgbClr val="416A95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cxnSp>
        <p:nvCxnSpPr>
          <p:cNvPr id="3" name="직선 화살표 연결선 2"/>
          <p:cNvCxnSpPr/>
          <p:nvPr/>
        </p:nvCxnSpPr>
        <p:spPr>
          <a:xfrm>
            <a:off x="1409700" y="2420937"/>
            <a:ext cx="1346200" cy="0"/>
          </a:xfrm>
          <a:prstGeom prst="straightConnector1">
            <a:avLst/>
          </a:prstGeom>
          <a:ln w="158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/>
          <p:nvPr/>
        </p:nvCxnSpPr>
        <p:spPr>
          <a:xfrm>
            <a:off x="5753100" y="2420937"/>
            <a:ext cx="1346200" cy="0"/>
          </a:xfrm>
          <a:prstGeom prst="straightConnector1">
            <a:avLst/>
          </a:prstGeom>
          <a:ln w="158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61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텍스트 개체 틀 12"/>
          <p:cNvSpPr txBox="1">
            <a:spLocks/>
          </p:cNvSpPr>
          <p:nvPr/>
        </p:nvSpPr>
        <p:spPr>
          <a:xfrm>
            <a:off x="594386" y="289784"/>
            <a:ext cx="3249287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중소기업 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 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지원 성과</a:t>
            </a:r>
          </a:p>
        </p:txBody>
      </p:sp>
      <p:sp>
        <p:nvSpPr>
          <p:cNvPr id="69" name="텍스트 개체 틀 12"/>
          <p:cNvSpPr txBox="1">
            <a:spLocks/>
          </p:cNvSpPr>
          <p:nvPr/>
        </p:nvSpPr>
        <p:spPr>
          <a:xfrm>
            <a:off x="309273" y="289784"/>
            <a:ext cx="251672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673100" y="914400"/>
            <a:ext cx="7708900" cy="550037"/>
            <a:chOff x="673100" y="914400"/>
            <a:chExt cx="7708900" cy="550037"/>
          </a:xfrm>
        </p:grpSpPr>
        <p:sp>
          <p:nvSpPr>
            <p:cNvPr id="72" name="TextBox 71"/>
            <p:cNvSpPr txBox="1"/>
            <p:nvPr/>
          </p:nvSpPr>
          <p:spPr>
            <a:xfrm>
              <a:off x="1897021" y="1047573"/>
              <a:ext cx="5261057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중소기업의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경쟁력 강화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및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사업화 기반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마련</a:t>
              </a:r>
            </a:p>
          </p:txBody>
        </p:sp>
        <p:cxnSp>
          <p:nvCxnSpPr>
            <p:cNvPr id="73" name="직선 연결선 72"/>
            <p:cNvCxnSpPr/>
            <p:nvPr/>
          </p:nvCxnSpPr>
          <p:spPr>
            <a:xfrm>
              <a:off x="673100" y="914400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73100" y="1464437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그룹 74"/>
          <p:cNvGrpSpPr/>
          <p:nvPr/>
        </p:nvGrpSpPr>
        <p:grpSpPr>
          <a:xfrm>
            <a:off x="309273" y="1701038"/>
            <a:ext cx="4189766" cy="4763262"/>
            <a:chOff x="4092439" y="1701038"/>
            <a:chExt cx="4749936" cy="4763262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양쪽 모서리가 둥근 사각형 76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16A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타운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OOO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리소스 </a:t>
              </a:r>
              <a:r>
                <a:rPr lang="en-US" altLang="ko-KR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(</a:t>
              </a:r>
              <a:r>
                <a:rPr lang="en-US" altLang="ko-KR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배달의민족 주아" panose="02020603020101020101" pitchFamily="18" charset="-127"/>
                  <a:cs typeface="Arial" panose="020B0604020202020204" pitchFamily="34" charset="0"/>
                </a:rPr>
                <a:t>’</a:t>
              </a:r>
              <a:r>
                <a:rPr lang="en-US" altLang="ko-KR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14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, </a:t>
              </a:r>
              <a:r>
                <a:rPr lang="en-US" altLang="ko-KR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배달의민족 주아" panose="02020603020101020101" pitchFamily="18" charset="-127"/>
                  <a:cs typeface="Arial" panose="020B0604020202020204" pitchFamily="34" charset="0"/>
                </a:rPr>
                <a:t>’</a:t>
              </a:r>
              <a:r>
                <a:rPr lang="en-US" altLang="ko-KR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17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 지원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)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4652608" y="1701038"/>
            <a:ext cx="4189766" cy="4763262"/>
            <a:chOff x="4092439" y="1701038"/>
            <a:chExt cx="4749936" cy="4763262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양쪽 모서리가 둥근 사각형 79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38A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㈜젠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OO </a:t>
              </a:r>
              <a:r>
                <a:rPr lang="en-US" altLang="ko-KR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(</a:t>
              </a:r>
              <a:r>
                <a:rPr lang="en-US" altLang="ko-KR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배달의민족 주아" panose="02020603020101020101" pitchFamily="18" charset="-127"/>
                  <a:cs typeface="Arial" panose="020B0604020202020204" pitchFamily="34" charset="0"/>
                </a:rPr>
                <a:t>’</a:t>
              </a:r>
              <a:r>
                <a:rPr lang="en-US" altLang="ko-KR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14</a:t>
              </a:r>
              <a:r>
                <a:rPr lang="ko-KR" altLang="en-US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 지원</a:t>
              </a:r>
              <a:r>
                <a:rPr lang="en-US" altLang="ko-KR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)</a:t>
              </a: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078237" y="2393376"/>
            <a:ext cx="2636940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7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국내 </a:t>
            </a:r>
            <a:r>
              <a:rPr lang="ko-KR" altLang="en-US" sz="17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최초 </a:t>
            </a:r>
            <a:r>
              <a:rPr lang="ko-KR" altLang="en-US" sz="17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리튬 </a:t>
            </a:r>
            <a:r>
              <a:rPr lang="en-US" altLang="ko-KR" sz="17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7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차 </a:t>
            </a:r>
            <a:r>
              <a:rPr lang="ko-KR" altLang="en-US" sz="1700" spc="-50" dirty="0" err="1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전지원료의</a:t>
            </a:r>
            <a:endParaRPr lang="en-US" altLang="ko-KR" sz="1700" spc="-50" dirty="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10000"/>
              </a:lnSpc>
              <a:defRPr/>
            </a:pPr>
            <a:r>
              <a:rPr lang="ko-KR" altLang="en-US" sz="1700" spc="-50" dirty="0">
                <a:gradFill>
                  <a:gsLst>
                    <a:gs pos="100000">
                      <a:srgbClr val="D8693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독창적인 양산화 </a:t>
            </a:r>
            <a:r>
              <a:rPr lang="ko-KR" altLang="en-US" sz="1700" spc="-50">
                <a:gradFill>
                  <a:gsLst>
                    <a:gs pos="100000">
                      <a:srgbClr val="D8693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공정 구축</a:t>
            </a:r>
            <a:endParaRPr lang="en-US" altLang="ko-KR" sz="1700" spc="-50" dirty="0">
              <a:gradFill>
                <a:gsLst>
                  <a:gs pos="100000">
                    <a:srgbClr val="D86937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606435" y="2393376"/>
            <a:ext cx="2268250" cy="5232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defRPr/>
            </a:pPr>
            <a:r>
              <a:rPr lang="ko-KR" altLang="en-US" sz="1700" spc="-50" dirty="0" err="1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지카바이러스</a:t>
            </a:r>
            <a:r>
              <a:rPr lang="ko-KR" altLang="en-US" sz="17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7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신속진단키트</a:t>
            </a:r>
            <a:endParaRPr lang="en-US" altLang="ko-KR" sz="1700" spc="-5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defRPr/>
            </a:pPr>
            <a:r>
              <a:rPr lang="ko-KR" altLang="en-US" sz="1700" spc="-50" dirty="0" smtClean="0">
                <a:gradFill>
                  <a:gsLst>
                    <a:gs pos="100000">
                      <a:srgbClr val="D8693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세계최초 개발</a:t>
            </a:r>
            <a:endParaRPr lang="en-US" altLang="ko-KR" sz="1700" spc="-50" dirty="0">
              <a:gradFill>
                <a:gsLst>
                  <a:gs pos="100000">
                    <a:srgbClr val="D86937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475868" y="3213970"/>
            <a:ext cx="2488505" cy="533765"/>
            <a:chOff x="526923" y="3423266"/>
            <a:chExt cx="2488505" cy="533765"/>
          </a:xfrm>
        </p:grpSpPr>
        <p:sp>
          <p:nvSpPr>
            <p:cNvPr id="85" name="TextBox 84"/>
            <p:cNvSpPr txBox="1"/>
            <p:nvPr/>
          </p:nvSpPr>
          <p:spPr>
            <a:xfrm>
              <a:off x="1189607" y="3423266"/>
              <a:ext cx="1776127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ko-KR" altLang="en-US" sz="15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50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과제매출</a:t>
              </a:r>
              <a:r>
                <a:rPr lang="ko-KR" altLang="en-US" sz="15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상위</a:t>
              </a:r>
              <a:r>
                <a:rPr lang="en-US" altLang="ko-KR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1% </a:t>
              </a:r>
              <a:r>
                <a:rPr lang="ko-KR" altLang="en-US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189607" y="3726199"/>
              <a:ext cx="1825821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ko-KR" altLang="en-US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수출 </a:t>
              </a:r>
              <a:r>
                <a:rPr lang="en-US" altLang="ko-KR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  <a:r>
                <a:rPr lang="ko-KR" altLang="en-US" sz="150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백만불탑상</a:t>
              </a:r>
              <a:r>
                <a:rPr lang="ko-KR" altLang="en-US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수상</a:t>
              </a: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526923" y="3441239"/>
              <a:ext cx="546245" cy="22937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300" spc="-5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</a:t>
              </a:r>
              <a:r>
                <a:rPr lang="en-US" altLang="ko-KR" sz="1300" spc="-5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17</a:t>
              </a:r>
              <a:r>
                <a:rPr lang="ko-KR" altLang="en-US" sz="1300" spc="-50" dirty="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endParaRPr lang="ko-KR" altLang="en-US" sz="1300" spc="-5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92" name="그룹 91"/>
          <p:cNvGrpSpPr/>
          <p:nvPr/>
        </p:nvGrpSpPr>
        <p:grpSpPr>
          <a:xfrm>
            <a:off x="4830608" y="3195308"/>
            <a:ext cx="3842026" cy="598870"/>
            <a:chOff x="4884529" y="3404604"/>
            <a:chExt cx="3842026" cy="598870"/>
          </a:xfrm>
        </p:grpSpPr>
        <p:sp>
          <p:nvSpPr>
            <p:cNvPr id="93" name="모서리가 둥근 직사각형 92"/>
            <p:cNvSpPr/>
            <p:nvPr/>
          </p:nvSpPr>
          <p:spPr>
            <a:xfrm>
              <a:off x="4884529" y="3416300"/>
              <a:ext cx="546245" cy="22937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300" spc="-5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</a:t>
              </a:r>
              <a:r>
                <a:rPr lang="en-US" altLang="ko-KR" sz="1300" spc="-5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17</a:t>
              </a:r>
              <a:r>
                <a:rPr lang="ko-KR" altLang="en-US" sz="1300" spc="-5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4884529" y="3774096"/>
              <a:ext cx="546245" cy="22937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300" spc="-5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</a:t>
              </a:r>
              <a:r>
                <a:rPr lang="en-US" altLang="ko-KR" sz="1300" spc="-5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18</a:t>
              </a:r>
              <a:r>
                <a:rPr lang="ko-KR" altLang="en-US" sz="1300" spc="-5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496504" y="3404604"/>
              <a:ext cx="3230051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ko-KR" altLang="en-US" sz="15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브라질 </a:t>
              </a:r>
              <a:r>
                <a:rPr lang="ko-KR" altLang="en-US" sz="14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국영 </a:t>
              </a:r>
              <a:r>
                <a:rPr lang="ko-KR" altLang="en-US" sz="140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제약사와 </a:t>
              </a:r>
              <a:r>
                <a:rPr lang="en-US" altLang="ko-KR" sz="15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5,700</a:t>
              </a:r>
              <a:r>
                <a:rPr lang="ko-KR" altLang="en-US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만달러 수출계약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496504" y="3762401"/>
              <a:ext cx="1755289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50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5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</a:t>
              </a:r>
              <a:r>
                <a:rPr lang="ko-KR" altLang="en-US" sz="150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천만불</a:t>
              </a:r>
              <a:r>
                <a:rPr lang="ko-KR" altLang="en-US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50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수출</a:t>
              </a:r>
              <a:r>
                <a:rPr lang="ko-KR" altLang="en-US" sz="150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의 탑 </a:t>
              </a:r>
              <a:r>
                <a:rPr lang="ko-KR" altLang="en-US" sz="15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수상</a:t>
              </a:r>
            </a:p>
          </p:txBody>
        </p:sp>
      </p:grpSp>
      <p:sp>
        <p:nvSpPr>
          <p:cNvPr id="97" name="모서리가 둥근 직사각형 96"/>
          <p:cNvSpPr/>
          <p:nvPr/>
        </p:nvSpPr>
        <p:spPr>
          <a:xfrm>
            <a:off x="437768" y="4245429"/>
            <a:ext cx="3896107" cy="2104571"/>
          </a:xfrm>
          <a:prstGeom prst="roundRect">
            <a:avLst>
              <a:gd name="adj" fmla="val 3189"/>
            </a:avLst>
          </a:prstGeom>
          <a:solidFill>
            <a:schemeClr val="bg1">
              <a:lumMod val="9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모서리가 둥근 직사각형 97"/>
          <p:cNvSpPr/>
          <p:nvPr/>
        </p:nvSpPr>
        <p:spPr>
          <a:xfrm>
            <a:off x="1355362" y="4105469"/>
            <a:ext cx="2082690" cy="326572"/>
          </a:xfrm>
          <a:prstGeom prst="roundRect">
            <a:avLst>
              <a:gd name="adj" fmla="val 50000"/>
            </a:avLst>
          </a:prstGeom>
          <a:solidFill>
            <a:srgbClr val="30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ko-KR" altLang="en-US" sz="1400" b="1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총 매출액</a:t>
            </a:r>
          </a:p>
        </p:txBody>
      </p: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3314C513-15EF-40BD-88A5-8D59581F446A}"/>
              </a:ext>
            </a:extLst>
          </p:cNvPr>
          <p:cNvCxnSpPr>
            <a:cxnSpLocks/>
          </p:cNvCxnSpPr>
          <p:nvPr/>
        </p:nvCxnSpPr>
        <p:spPr>
          <a:xfrm>
            <a:off x="1039596" y="4919472"/>
            <a:ext cx="0" cy="128016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그룹 107"/>
          <p:cNvGrpSpPr/>
          <p:nvPr/>
        </p:nvGrpSpPr>
        <p:grpSpPr>
          <a:xfrm>
            <a:off x="613114" y="5029230"/>
            <a:ext cx="3570362" cy="1083250"/>
            <a:chOff x="613114" y="5034310"/>
            <a:chExt cx="3570362" cy="1083250"/>
          </a:xfrm>
        </p:grpSpPr>
        <p:grpSp>
          <p:nvGrpSpPr>
            <p:cNvPr id="109" name="그룹 108"/>
            <p:cNvGrpSpPr/>
            <p:nvPr/>
          </p:nvGrpSpPr>
          <p:grpSpPr>
            <a:xfrm>
              <a:off x="613114" y="5034310"/>
              <a:ext cx="996667" cy="219552"/>
              <a:chOff x="613114" y="4812841"/>
              <a:chExt cx="996667" cy="219552"/>
            </a:xfrm>
          </p:grpSpPr>
          <p:sp>
            <p:nvSpPr>
              <p:cNvPr id="130" name="TextBox 129"/>
              <p:cNvSpPr txBox="1"/>
              <p:nvPr/>
            </p:nvSpPr>
            <p:spPr>
              <a:xfrm>
                <a:off x="613114" y="4834131"/>
                <a:ext cx="331821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vl="0" algn="r">
                  <a:defRPr/>
                </a:pPr>
                <a:r>
                  <a:rPr lang="en-US" altLang="ko-KR" sz="115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’14</a:t>
                </a:r>
                <a:r>
                  <a:rPr lang="ko-KR" altLang="en-US" sz="1100" spc="-5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년</a:t>
                </a:r>
                <a:endParaRPr lang="ko-KR" altLang="en-US" sz="1100" spc="-5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35" name="모서리가 둥근 직사각형 134"/>
              <p:cNvSpPr/>
              <p:nvPr/>
            </p:nvSpPr>
            <p:spPr>
              <a:xfrm>
                <a:off x="1040989" y="4812841"/>
                <a:ext cx="133910" cy="219552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rIns="0" rtlCol="0" anchor="ctr"/>
              <a:lstStyle/>
              <a:p>
                <a:endParaRPr lang="ko-KR" altLang="en-US" sz="1400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1253913" y="4830284"/>
                <a:ext cx="35586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vl="0">
                  <a:defRPr/>
                </a:pPr>
                <a:r>
                  <a:rPr lang="en-US" altLang="ko-KR" sz="1200" b="1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anose="020B0604020202020204" pitchFamily="34" charset="0"/>
                  </a:rPr>
                  <a:t>3</a:t>
                </a:r>
                <a:r>
                  <a:rPr lang="ko-KR" altLang="en-US" sz="120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억원</a:t>
                </a:r>
                <a:endParaRPr lang="ko-KR" altLang="en-US" sz="1200" spc="-5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4" name="그룹 113"/>
            <p:cNvGrpSpPr/>
            <p:nvPr/>
          </p:nvGrpSpPr>
          <p:grpSpPr>
            <a:xfrm>
              <a:off x="613114" y="5458011"/>
              <a:ext cx="2034892" cy="227700"/>
              <a:chOff x="613114" y="5219347"/>
              <a:chExt cx="2034892" cy="227700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613114" y="5244711"/>
                <a:ext cx="331821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defRPr/>
                </a:pPr>
                <a:r>
                  <a:rPr lang="en-US" altLang="ko-KR" sz="115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’16</a:t>
                </a:r>
                <a:r>
                  <a:rPr lang="ko-KR" altLang="en-US" sz="1100" spc="-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년</a:t>
                </a:r>
              </a:p>
            </p:txBody>
          </p:sp>
          <p:sp>
            <p:nvSpPr>
              <p:cNvPr id="127" name="모서리가 둥근 직사각형 126"/>
              <p:cNvSpPr/>
              <p:nvPr/>
            </p:nvSpPr>
            <p:spPr>
              <a:xfrm>
                <a:off x="1040989" y="5223421"/>
                <a:ext cx="1097840" cy="219552"/>
              </a:xfrm>
              <a:prstGeom prst="roundRect">
                <a:avLst>
                  <a:gd name="adj" fmla="val 0"/>
                </a:avLst>
              </a:prstGeom>
              <a:solidFill>
                <a:srgbClr val="416A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400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2205576" y="5240864"/>
                <a:ext cx="44243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vl="0">
                  <a:defRPr/>
                </a:pPr>
                <a:r>
                  <a:rPr lang="en-US" altLang="ko-KR" sz="1200" b="1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anose="020B0604020202020204" pitchFamily="34" charset="0"/>
                  </a:rPr>
                  <a:t>62</a:t>
                </a:r>
                <a:r>
                  <a:rPr lang="ko-KR" altLang="en-US" sz="120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억원</a:t>
                </a:r>
                <a:endParaRPr lang="ko-KR" altLang="en-US" sz="1200" spc="-5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29" name="평행 사변형 128"/>
              <p:cNvSpPr/>
              <p:nvPr/>
            </p:nvSpPr>
            <p:spPr>
              <a:xfrm>
                <a:off x="1718787" y="5219347"/>
                <a:ext cx="108098" cy="227700"/>
              </a:xfrm>
              <a:prstGeom prst="parallelogram">
                <a:avLst>
                  <a:gd name="adj" fmla="val 7895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9" name="그룹 118"/>
            <p:cNvGrpSpPr/>
            <p:nvPr/>
          </p:nvGrpSpPr>
          <p:grpSpPr>
            <a:xfrm>
              <a:off x="613114" y="5889860"/>
              <a:ext cx="3570362" cy="227700"/>
              <a:chOff x="613114" y="5630291"/>
              <a:chExt cx="3570362" cy="227700"/>
            </a:xfrm>
          </p:grpSpPr>
          <p:sp>
            <p:nvSpPr>
              <p:cNvPr id="120" name="TextBox 119"/>
              <p:cNvSpPr txBox="1"/>
              <p:nvPr/>
            </p:nvSpPr>
            <p:spPr>
              <a:xfrm>
                <a:off x="613114" y="5655655"/>
                <a:ext cx="331821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defRPr/>
                </a:pPr>
                <a:r>
                  <a:rPr lang="en-US" altLang="ko-KR" sz="115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’18</a:t>
                </a:r>
                <a:r>
                  <a:rPr lang="ko-KR" altLang="en-US" sz="1100" spc="-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년</a:t>
                </a:r>
              </a:p>
            </p:txBody>
          </p:sp>
          <p:sp>
            <p:nvSpPr>
              <p:cNvPr id="121" name="모서리가 둥근 직사각형 120"/>
              <p:cNvSpPr/>
              <p:nvPr/>
            </p:nvSpPr>
            <p:spPr>
              <a:xfrm>
                <a:off x="1040987" y="5634365"/>
                <a:ext cx="2496112" cy="219552"/>
              </a:xfrm>
              <a:prstGeom prst="roundRect">
                <a:avLst>
                  <a:gd name="adj" fmla="val 0"/>
                </a:avLst>
              </a:prstGeom>
              <a:solidFill>
                <a:srgbClr val="D869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400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617615" y="5636419"/>
                <a:ext cx="5658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vl="0">
                  <a:defRPr/>
                </a:pPr>
                <a:r>
                  <a:rPr lang="en-US" altLang="ko-KR" sz="1400" b="1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anose="020B0604020202020204" pitchFamily="34" charset="0"/>
                  </a:rPr>
                  <a:t>444</a:t>
                </a:r>
                <a:r>
                  <a:rPr lang="ko-KR" altLang="en-US" sz="1200" b="1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white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Arial" panose="020B0604020202020204" pitchFamily="34" charset="0"/>
                  </a:rPr>
                  <a:t>억원</a:t>
                </a:r>
                <a:endParaRPr lang="ko-KR" altLang="en-US" sz="1200" b="1" spc="-5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25" name="평행 사변형 124"/>
              <p:cNvSpPr/>
              <p:nvPr/>
            </p:nvSpPr>
            <p:spPr>
              <a:xfrm>
                <a:off x="3117057" y="5630291"/>
                <a:ext cx="108098" cy="227700"/>
              </a:xfrm>
              <a:prstGeom prst="parallelogram">
                <a:avLst>
                  <a:gd name="adj" fmla="val 7895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40" name="모서리가 둥근 직사각형 139"/>
          <p:cNvSpPr/>
          <p:nvPr/>
        </p:nvSpPr>
        <p:spPr>
          <a:xfrm>
            <a:off x="4792508" y="4245429"/>
            <a:ext cx="3896107" cy="2104571"/>
          </a:xfrm>
          <a:prstGeom prst="roundRect">
            <a:avLst>
              <a:gd name="adj" fmla="val 3189"/>
            </a:avLst>
          </a:prstGeom>
          <a:solidFill>
            <a:schemeClr val="bg1">
              <a:lumMod val="9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1" name="그룹 140"/>
          <p:cNvGrpSpPr/>
          <p:nvPr/>
        </p:nvGrpSpPr>
        <p:grpSpPr>
          <a:xfrm>
            <a:off x="5005090" y="4625689"/>
            <a:ext cx="3470942" cy="1467777"/>
            <a:chOff x="4995565" y="4729829"/>
            <a:chExt cx="3470942" cy="1467777"/>
          </a:xfrm>
        </p:grpSpPr>
        <p:pic>
          <p:nvPicPr>
            <p:cNvPr id="142" name="Picture 2" descr="c94f61ddaae85d63ed2e6d60a75749ec_1509330127_7784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3" t="14851" r="9513" b="14851"/>
            <a:stretch/>
          </p:blipFill>
          <p:spPr bwMode="auto">
            <a:xfrm>
              <a:off x="4995565" y="5063204"/>
              <a:ext cx="2412299" cy="1134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5" name="그림 1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2843" y="4729829"/>
              <a:ext cx="903664" cy="781650"/>
            </a:xfrm>
            <a:prstGeom prst="rect">
              <a:avLst/>
            </a:prstGeom>
          </p:spPr>
        </p:pic>
      </p:grpSp>
      <p:sp>
        <p:nvSpPr>
          <p:cNvPr id="146" name="모서리가 둥근 직사각형 145"/>
          <p:cNvSpPr/>
          <p:nvPr/>
        </p:nvSpPr>
        <p:spPr>
          <a:xfrm>
            <a:off x="5699391" y="4105469"/>
            <a:ext cx="2082340" cy="326572"/>
          </a:xfrm>
          <a:prstGeom prst="roundRect">
            <a:avLst>
              <a:gd name="adj" fmla="val 50000"/>
            </a:avLst>
          </a:prstGeom>
          <a:solidFill>
            <a:srgbClr val="30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ko-KR" altLang="en-US" sz="1400" b="1" spc="-3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지카바이러스</a:t>
            </a:r>
            <a:r>
              <a:rPr lang="ko-KR" altLang="en-US" sz="1400" b="1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진단키트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2809569" y="5240638"/>
            <a:ext cx="852361" cy="327954"/>
          </a:xfrm>
          <a:prstGeom prst="roundRect">
            <a:avLst>
              <a:gd name="adj" fmla="val 3986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ko-KR" altLang="en-US" sz="1400" b="1" spc="-3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C0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888820" y="5271065"/>
            <a:ext cx="67807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약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15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배</a:t>
            </a:r>
            <a:endParaRPr lang="ko-KR" altLang="en-US" sz="1400" b="1" spc="-5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644059" y="5029230"/>
            <a:ext cx="460906" cy="53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1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722665" y="2716306"/>
            <a:ext cx="1640193" cy="1477328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90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03</a:t>
            </a:r>
            <a:endParaRPr lang="ko-KR" altLang="en-US" sz="9000" b="1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3463034" y="2987103"/>
            <a:ext cx="4880865" cy="132343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'</a:t>
            </a:r>
            <a:r>
              <a:rPr lang="en-US" altLang="ko-KR" sz="4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20</a:t>
            </a:r>
            <a:r>
              <a:rPr lang="ko-KR" altLang="en-US" sz="4000" spc="-12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년 중소기업 </a:t>
            </a:r>
            <a:r>
              <a:rPr lang="en-US" altLang="ko-KR" sz="4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R&amp;D</a:t>
            </a:r>
            <a:r>
              <a:rPr lang="ko-KR" altLang="en-US" sz="4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의</a:t>
            </a:r>
            <a:r>
              <a:rPr lang="en-US" altLang="ko-KR" sz="4000" spc="-12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 </a:t>
            </a:r>
            <a:endParaRPr lang="en-US" altLang="ko-KR" sz="4000" spc="-12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  <a:p>
            <a:r>
              <a:rPr lang="en-US" altLang="ko-KR" sz="4000" spc="-12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 </a:t>
            </a:r>
            <a:r>
              <a:rPr lang="ko-KR" altLang="en-US" sz="4000" spc="-12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달라지는 점</a:t>
            </a:r>
            <a:endParaRPr lang="ko-KR" altLang="en-US" sz="4000" spc="-12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613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텍스트 개체 틀 12"/>
          <p:cNvSpPr txBox="1">
            <a:spLocks/>
          </p:cNvSpPr>
          <p:nvPr/>
        </p:nvSpPr>
        <p:spPr>
          <a:xfrm>
            <a:off x="594386" y="289784"/>
            <a:ext cx="467275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중소기업 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의 달라지는 점</a:t>
            </a:r>
          </a:p>
        </p:txBody>
      </p:sp>
      <p:sp>
        <p:nvSpPr>
          <p:cNvPr id="69" name="텍스트 개체 틀 12"/>
          <p:cNvSpPr txBox="1">
            <a:spLocks/>
          </p:cNvSpPr>
          <p:nvPr/>
        </p:nvSpPr>
        <p:spPr>
          <a:xfrm>
            <a:off x="309273" y="289784"/>
            <a:ext cx="25808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309273" y="913638"/>
            <a:ext cx="4189766" cy="5550662"/>
            <a:chOff x="4092439" y="1701038"/>
            <a:chExt cx="4749936" cy="5550662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4092439" y="1701038"/>
              <a:ext cx="4749936" cy="55506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양쪽 모서리가 둥근 사각형 57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16A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현행 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 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사업구조 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(</a:t>
              </a:r>
              <a:r>
                <a:rPr lang="en-US" altLang="ko-KR" sz="1900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배달의민족 주아" panose="02020603020101020101" pitchFamily="18" charset="-127"/>
                  <a:cs typeface="Arial" panose="020B0604020202020204" pitchFamily="34" charset="0"/>
                </a:rPr>
                <a:t>’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18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</a:t>
              </a:r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)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652608" y="913638"/>
            <a:ext cx="4189766" cy="5550662"/>
            <a:chOff x="4092439" y="1701038"/>
            <a:chExt cx="4749936" cy="5550662"/>
          </a:xfrm>
        </p:grpSpPr>
        <p:sp>
          <p:nvSpPr>
            <p:cNvPr id="60" name="모서리가 둥근 직사각형 59"/>
            <p:cNvSpPr/>
            <p:nvPr/>
          </p:nvSpPr>
          <p:spPr>
            <a:xfrm>
              <a:off x="4092439" y="1701038"/>
              <a:ext cx="4749936" cy="55506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양쪽 모서리가 둥근 사각형 60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38A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 </a:t>
              </a:r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사업구조 개편방향</a:t>
              </a:r>
            </a:p>
          </p:txBody>
        </p:sp>
      </p:grpSp>
      <p:sp>
        <p:nvSpPr>
          <p:cNvPr id="48" name="양쪽 모서리가 둥근 사각형 47"/>
          <p:cNvSpPr/>
          <p:nvPr/>
        </p:nvSpPr>
        <p:spPr>
          <a:xfrm>
            <a:off x="7002794" y="1508808"/>
            <a:ext cx="1732214" cy="350164"/>
          </a:xfrm>
          <a:prstGeom prst="round2SameRect">
            <a:avLst>
              <a:gd name="adj1" fmla="val 11092"/>
              <a:gd name="adj2" fmla="val 0"/>
            </a:avLst>
          </a:prstGeom>
          <a:solidFill>
            <a:srgbClr val="7C91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-10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014309" y="1530002"/>
            <a:ext cx="1720699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1400" spc="-10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개방형 혁신 </a:t>
            </a:r>
            <a:r>
              <a:rPr lang="en-US" altLang="ko-KR" sz="1300" spc="-10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300" spc="-100" dirty="0" err="1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협력형</a:t>
            </a:r>
            <a:r>
              <a:rPr lang="en-US" altLang="ko-KR" sz="1300" spc="-10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81" name="양쪽 모서리가 둥근 사각형 80"/>
          <p:cNvSpPr/>
          <p:nvPr/>
        </p:nvSpPr>
        <p:spPr>
          <a:xfrm>
            <a:off x="4759976" y="1509401"/>
            <a:ext cx="1732213" cy="348978"/>
          </a:xfrm>
          <a:prstGeom prst="round2SameRect">
            <a:avLst>
              <a:gd name="adj1" fmla="val 11092"/>
              <a:gd name="adj2" fmla="val 0"/>
            </a:avLst>
          </a:prstGeom>
          <a:solidFill>
            <a:srgbClr val="438A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-10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4968690" y="1530002"/>
            <a:ext cx="1314784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ko-KR" altLang="en-US" sz="1400" spc="-10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 혁신 </a:t>
            </a:r>
            <a:r>
              <a:rPr lang="en-US" altLang="ko-KR" sz="1300" spc="-10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300" spc="-100" dirty="0" err="1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단독형</a:t>
            </a:r>
            <a:r>
              <a:rPr lang="en-US" altLang="ko-KR" sz="1300" spc="-10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4759975" y="1853091"/>
            <a:ext cx="3975033" cy="2795109"/>
            <a:chOff x="4759975" y="1853091"/>
            <a:chExt cx="3975033" cy="2606603"/>
          </a:xfrm>
        </p:grpSpPr>
        <p:sp>
          <p:nvSpPr>
            <p:cNvPr id="50" name="직사각형 49"/>
            <p:cNvSpPr/>
            <p:nvPr/>
          </p:nvSpPr>
          <p:spPr>
            <a:xfrm>
              <a:off x="7002794" y="1853388"/>
              <a:ext cx="1732214" cy="259821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/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02794" y="2731962"/>
              <a:ext cx="1732214" cy="5495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7002794" y="3591783"/>
              <a:ext cx="1732214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7063123" y="3299248"/>
              <a:ext cx="508382" cy="1067647"/>
            </a:xfrm>
            <a:prstGeom prst="roundRect">
              <a:avLst>
                <a:gd name="adj" fmla="val 9481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050" b="1" spc="-5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공정</a:t>
              </a:r>
              <a:endParaRPr lang="en-US" altLang="ko-KR" sz="1050" b="1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050" b="1" spc="-5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품질</a:t>
              </a:r>
              <a:endParaRPr lang="ko-KR" altLang="en-US" sz="10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7631836" y="4028963"/>
              <a:ext cx="1038403" cy="337931"/>
            </a:xfrm>
            <a:prstGeom prst="roundRect">
              <a:avLst>
                <a:gd name="adj" fmla="val 5311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산학협력 </a:t>
              </a:r>
              <a:r>
                <a:rPr lang="ko-KR" altLang="en-US" sz="1050" b="1" spc="-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거점형</a:t>
              </a:r>
              <a:endParaRPr lang="ko-KR" altLang="en-US" sz="10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7063123" y="2816670"/>
              <a:ext cx="508382" cy="435121"/>
            </a:xfrm>
            <a:prstGeom prst="roundRect">
              <a:avLst>
                <a:gd name="adj" fmla="val 8990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상용화</a:t>
              </a:r>
              <a:endParaRPr lang="ko-KR" altLang="en-US" sz="10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4" name="모서리가 둥근 직사각형 63"/>
            <p:cNvSpPr/>
            <p:nvPr/>
          </p:nvSpPr>
          <p:spPr>
            <a:xfrm>
              <a:off x="7063123" y="1950380"/>
              <a:ext cx="1607114" cy="677764"/>
            </a:xfrm>
            <a:prstGeom prst="roundRect">
              <a:avLst>
                <a:gd name="adj" fmla="val 558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향후 신설 예정</a:t>
              </a: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759975" y="1853387"/>
              <a:ext cx="1732213" cy="26063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4759976" y="2731962"/>
              <a:ext cx="1732213" cy="0"/>
            </a:xfrm>
            <a:prstGeom prst="line">
              <a:avLst/>
            </a:prstGeom>
            <a:grp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4759976" y="3591783"/>
              <a:ext cx="1732213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6" name="모서리가 둥근 직사각형 85"/>
            <p:cNvSpPr/>
            <p:nvPr/>
          </p:nvSpPr>
          <p:spPr>
            <a:xfrm>
              <a:off x="4823842" y="3676492"/>
              <a:ext cx="772900" cy="690403"/>
            </a:xfrm>
            <a:prstGeom prst="roundRect">
              <a:avLst>
                <a:gd name="adj" fmla="val 5190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0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기술혁신</a:t>
              </a:r>
              <a:endPara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[</a:t>
              </a:r>
              <a:r>
                <a:rPr lang="ko-KR" altLang="en-US" sz="1000" spc="-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시장대응</a:t>
              </a:r>
              <a:r>
                <a:rPr lang="en-US" altLang="ko-KR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]</a:t>
              </a:r>
              <a:endParaRPr lang="ko-KR" altLang="en-US" sz="1000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00206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7" name="모서리가 둥근 직사각형 86"/>
            <p:cNvSpPr/>
            <p:nvPr/>
          </p:nvSpPr>
          <p:spPr>
            <a:xfrm>
              <a:off x="5657251" y="3676492"/>
              <a:ext cx="772900" cy="690403"/>
            </a:xfrm>
            <a:prstGeom prst="roundRect">
              <a:avLst>
                <a:gd name="adj" fmla="val 6047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050" b="1" spc="-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창업성장</a:t>
              </a:r>
              <a:endPara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[</a:t>
              </a:r>
              <a:r>
                <a:rPr lang="ko-KR" altLang="en-US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디딤돌</a:t>
              </a:r>
              <a:r>
                <a:rPr lang="en-US" altLang="ko-KR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]</a:t>
              </a:r>
              <a:endParaRPr lang="ko-KR" altLang="en-US" sz="1000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00206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4823842" y="2816671"/>
              <a:ext cx="772900" cy="690403"/>
            </a:xfrm>
            <a:prstGeom prst="roundRect">
              <a:avLst>
                <a:gd name="adj" fmla="val 6476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0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기술혁신</a:t>
              </a:r>
              <a:endPara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[</a:t>
              </a:r>
              <a:r>
                <a:rPr lang="ko-KR" altLang="en-US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시장확대</a:t>
              </a:r>
              <a:r>
                <a:rPr lang="en-US" altLang="ko-KR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]</a:t>
              </a:r>
              <a:endParaRPr lang="ko-KR" altLang="en-US" sz="1000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00206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5657251" y="2816671"/>
              <a:ext cx="772900" cy="690403"/>
            </a:xfrm>
            <a:prstGeom prst="roundRect">
              <a:avLst>
                <a:gd name="adj" fmla="val 5189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050" b="1" spc="-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창업성장</a:t>
              </a:r>
              <a:endPara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[</a:t>
              </a:r>
              <a:r>
                <a:rPr lang="ko-KR" altLang="en-US" sz="1000" spc="-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전략형</a:t>
              </a:r>
              <a:r>
                <a:rPr lang="en-US" altLang="ko-KR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]</a:t>
              </a:r>
              <a:endParaRPr lang="ko-KR" altLang="en-US" sz="1000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00206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4823842" y="1950380"/>
              <a:ext cx="774523" cy="688940"/>
            </a:xfrm>
            <a:prstGeom prst="roundRect">
              <a:avLst>
                <a:gd name="adj" fmla="val 5615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110000"/>
                </a:lnSpc>
              </a:pPr>
              <a:r>
                <a:rPr lang="ko-KR" altLang="en-US" sz="10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기술혁신</a:t>
              </a:r>
              <a:endParaRPr lang="en-US" altLang="ko-KR" sz="10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[</a:t>
              </a:r>
              <a:r>
                <a:rPr lang="ko-KR" altLang="en-US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수출지향</a:t>
              </a:r>
              <a:r>
                <a:rPr lang="en-US" altLang="ko-KR" sz="1000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]</a:t>
              </a:r>
              <a:endParaRPr lang="ko-KR" altLang="en-US" sz="1000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00206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5657251" y="1950380"/>
              <a:ext cx="774523" cy="68894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050" b="1" spc="-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창업성장</a:t>
              </a:r>
              <a:endPara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rgbClr val="002060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[TIPS]</a:t>
              </a:r>
              <a:endParaRPr lang="ko-KR" altLang="en-US" sz="100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00206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4759976" y="4451604"/>
              <a:ext cx="1732213" cy="0"/>
            </a:xfrm>
            <a:prstGeom prst="lin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029261CA-E957-42F8-9A0D-5529BB5AF843}"/>
                </a:ext>
              </a:extLst>
            </p:cNvPr>
            <p:cNvSpPr/>
            <p:nvPr/>
          </p:nvSpPr>
          <p:spPr>
            <a:xfrm>
              <a:off x="6623492" y="2206757"/>
              <a:ext cx="250068" cy="17221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ko-KR" altLang="en-US" sz="120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성숙</a:t>
              </a:r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029261CA-E957-42F8-9A0D-5529BB5AF843}"/>
                </a:ext>
              </a:extLst>
            </p:cNvPr>
            <p:cNvSpPr/>
            <p:nvPr/>
          </p:nvSpPr>
          <p:spPr>
            <a:xfrm>
              <a:off x="6623491" y="3095943"/>
              <a:ext cx="250068" cy="17221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ko-KR" altLang="en-US" sz="120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도약</a:t>
              </a: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029261CA-E957-42F8-9A0D-5529BB5AF843}"/>
                </a:ext>
              </a:extLst>
            </p:cNvPr>
            <p:cNvSpPr/>
            <p:nvPr/>
          </p:nvSpPr>
          <p:spPr>
            <a:xfrm>
              <a:off x="6623491" y="3979481"/>
              <a:ext cx="250068" cy="17221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ko-KR" altLang="en-US" sz="120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초기</a:t>
              </a:r>
              <a:endParaRPr lang="ko-KR" altLang="en-US" sz="120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6521148" y="2731962"/>
              <a:ext cx="4547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6521148" y="3591783"/>
              <a:ext cx="4547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6521148" y="1853091"/>
              <a:ext cx="4547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6521148" y="4451603"/>
              <a:ext cx="4547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F045316-C353-4CFC-B88D-F8874A7A151B}"/>
                </a:ext>
              </a:extLst>
            </p:cNvPr>
            <p:cNvCxnSpPr>
              <a:cxnSpLocks/>
            </p:cNvCxnSpPr>
            <p:nvPr/>
          </p:nvCxnSpPr>
          <p:spPr>
            <a:xfrm>
              <a:off x="6998064" y="4446445"/>
              <a:ext cx="1732213" cy="0"/>
            </a:xfrm>
            <a:prstGeom prst="lin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2" name="모서리가 둥근 직사각형 61"/>
            <p:cNvSpPr/>
            <p:nvPr/>
          </p:nvSpPr>
          <p:spPr>
            <a:xfrm>
              <a:off x="7631838" y="3057959"/>
              <a:ext cx="1038401" cy="201837"/>
            </a:xfrm>
            <a:prstGeom prst="roundRect">
              <a:avLst>
                <a:gd name="adj" fmla="val 19132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산학연</a:t>
              </a:r>
              <a:r>
                <a:rPr lang="en-US" altLang="ko-KR" sz="100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000" b="1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Collabo</a:t>
              </a:r>
              <a:endParaRPr lang="ko-KR" altLang="en-US" sz="1000" b="1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7631836" y="2816670"/>
              <a:ext cx="1038403" cy="201837"/>
            </a:xfrm>
            <a:prstGeom prst="roundRect">
              <a:avLst>
                <a:gd name="adj" fmla="val 167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00" b="1" spc="-3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Tech-Bridge</a:t>
              </a:r>
              <a:r>
                <a:rPr lang="en-US" altLang="ko-KR" sz="1000" b="1" spc="-3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00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활용</a:t>
              </a:r>
              <a:endParaRPr lang="ko-KR" altLang="en-US" sz="100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70" name="모서리가 둥근 직사각형 69"/>
            <p:cNvSpPr/>
            <p:nvPr/>
          </p:nvSpPr>
          <p:spPr>
            <a:xfrm>
              <a:off x="7631836" y="3299248"/>
              <a:ext cx="1038403" cy="201837"/>
            </a:xfrm>
            <a:prstGeom prst="roundRect">
              <a:avLst>
                <a:gd name="adj" fmla="val 167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b="1" spc="-3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기술지주</a:t>
              </a:r>
              <a:r>
                <a:rPr lang="ko-KR" altLang="en-US" sz="1000" b="1" spc="-3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자회사</a:t>
              </a:r>
              <a:endParaRPr lang="ko-KR" altLang="en-US" sz="100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165" name="양쪽 모서리가 둥근 사각형 164"/>
          <p:cNvSpPr/>
          <p:nvPr/>
        </p:nvSpPr>
        <p:spPr>
          <a:xfrm>
            <a:off x="4759976" y="4809623"/>
            <a:ext cx="3970302" cy="348978"/>
          </a:xfrm>
          <a:prstGeom prst="round2SameRect">
            <a:avLst>
              <a:gd name="adj1" fmla="val 11092"/>
              <a:gd name="adj2" fmla="val 0"/>
            </a:avLst>
          </a:prstGeom>
          <a:solidFill>
            <a:srgbClr val="3036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3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정책목적형</a:t>
            </a:r>
          </a:p>
        </p:txBody>
      </p:sp>
      <p:sp>
        <p:nvSpPr>
          <p:cNvPr id="166" name="직사각형 165"/>
          <p:cNvSpPr/>
          <p:nvPr/>
        </p:nvSpPr>
        <p:spPr>
          <a:xfrm>
            <a:off x="4759975" y="5158600"/>
            <a:ext cx="3970302" cy="11755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96" name="TextBox 95"/>
          <p:cNvSpPr txBox="1"/>
          <p:nvPr/>
        </p:nvSpPr>
        <p:spPr>
          <a:xfrm>
            <a:off x="474210" y="2759099"/>
            <a:ext cx="32701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r">
              <a:defRPr/>
            </a:pPr>
            <a:r>
              <a:rPr lang="en-US" altLang="ko-KR" sz="11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5</a:t>
            </a:r>
            <a:r>
              <a:rPr lang="ko-KR" altLang="en-US" sz="11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억원</a:t>
            </a:r>
            <a:endParaRPr lang="ko-KR" altLang="en-US" sz="1100" spc="-5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74210" y="3900892"/>
            <a:ext cx="32701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r">
              <a:defRPr/>
            </a:pPr>
            <a:r>
              <a:rPr lang="en-US" altLang="ko-KR" sz="11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2</a:t>
            </a:r>
            <a:r>
              <a:rPr lang="ko-KR" altLang="en-US" sz="11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억원</a:t>
            </a:r>
            <a:endParaRPr lang="ko-KR" altLang="en-US" sz="1100" spc="-5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74210" y="5258864"/>
            <a:ext cx="32701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r">
              <a:defRPr/>
            </a:pPr>
            <a:r>
              <a:rPr lang="en-US" altLang="ko-KR" sz="11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1</a:t>
            </a:r>
            <a:r>
              <a:rPr lang="ko-KR" altLang="en-US" sz="11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억원</a:t>
            </a:r>
            <a:endParaRPr lang="ko-KR" altLang="en-US" sz="1100" spc="-5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cxnSp>
        <p:nvCxnSpPr>
          <p:cNvPr id="99" name="직선 화살표 연결선 98"/>
          <p:cNvCxnSpPr/>
          <p:nvPr/>
        </p:nvCxnSpPr>
        <p:spPr>
          <a:xfrm flipV="1">
            <a:off x="864883" y="1701587"/>
            <a:ext cx="0" cy="438015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864883" y="6081741"/>
            <a:ext cx="3463276" cy="1024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146512" y="6151727"/>
            <a:ext cx="4937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창업기업</a:t>
            </a:r>
            <a:endParaRPr lang="ko-KR" altLang="en-US" sz="11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492065" y="6168353"/>
            <a:ext cx="4937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중소기업</a:t>
            </a:r>
            <a:endParaRPr lang="ko-KR" altLang="en-US" sz="11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663054" y="6148074"/>
            <a:ext cx="4937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중견기업</a:t>
            </a:r>
            <a:endParaRPr lang="ko-KR" altLang="en-US" sz="11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104" name="그룹 103"/>
          <p:cNvGrpSpPr/>
          <p:nvPr/>
        </p:nvGrpSpPr>
        <p:grpSpPr>
          <a:xfrm>
            <a:off x="864883" y="2817885"/>
            <a:ext cx="3384000" cy="2541596"/>
            <a:chOff x="844645" y="2990516"/>
            <a:chExt cx="3097364" cy="2504352"/>
          </a:xfrm>
        </p:grpSpPr>
        <p:cxnSp>
          <p:nvCxnSpPr>
            <p:cNvPr id="126" name="직선 연결선 125"/>
            <p:cNvCxnSpPr/>
            <p:nvPr/>
          </p:nvCxnSpPr>
          <p:spPr>
            <a:xfrm>
              <a:off x="844645" y="2990516"/>
              <a:ext cx="3097364" cy="156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연결선 126"/>
            <p:cNvCxnSpPr/>
            <p:nvPr/>
          </p:nvCxnSpPr>
          <p:spPr>
            <a:xfrm>
              <a:off x="844645" y="4133516"/>
              <a:ext cx="3097364" cy="3547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>
              <a:off x="844645" y="5459396"/>
              <a:ext cx="3097364" cy="3547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직선 연결선 104"/>
          <p:cNvCxnSpPr/>
          <p:nvPr/>
        </p:nvCxnSpPr>
        <p:spPr>
          <a:xfrm flipV="1">
            <a:off x="3889527" y="1917446"/>
            <a:ext cx="0" cy="417525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모서리가 둥근 직사각형 107"/>
          <p:cNvSpPr/>
          <p:nvPr/>
        </p:nvSpPr>
        <p:spPr>
          <a:xfrm>
            <a:off x="1465557" y="5362668"/>
            <a:ext cx="489494" cy="655215"/>
          </a:xfrm>
          <a:prstGeom prst="roundRect">
            <a:avLst>
              <a:gd name="adj" fmla="val 8313"/>
            </a:avLst>
          </a:prstGeom>
          <a:solidFill>
            <a:schemeClr val="accent2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937826" y="2057445"/>
            <a:ext cx="492633" cy="3960438"/>
          </a:xfrm>
          <a:prstGeom prst="roundRect">
            <a:avLst>
              <a:gd name="adj" fmla="val 6849"/>
            </a:avLst>
          </a:prstGeom>
          <a:solidFill>
            <a:schemeClr val="accent1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1987009" y="2853603"/>
            <a:ext cx="492633" cy="3160811"/>
          </a:xfrm>
          <a:prstGeom prst="roundRect">
            <a:avLst>
              <a:gd name="adj" fmla="val 6849"/>
            </a:avLst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1462418" y="4194936"/>
            <a:ext cx="492633" cy="951198"/>
          </a:xfrm>
          <a:prstGeom prst="roundRect">
            <a:avLst>
              <a:gd name="adj" fmla="val 7508"/>
            </a:avLst>
          </a:prstGeom>
          <a:solidFill>
            <a:schemeClr val="accent4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2536308" y="1807422"/>
            <a:ext cx="1009324" cy="3861192"/>
            <a:chOff x="2554970" y="1807422"/>
            <a:chExt cx="973607" cy="3861192"/>
          </a:xfrm>
        </p:grpSpPr>
        <p:sp>
          <p:nvSpPr>
            <p:cNvPr id="110" name="모서리가 둥근 직사각형 109"/>
            <p:cNvSpPr/>
            <p:nvPr/>
          </p:nvSpPr>
          <p:spPr>
            <a:xfrm>
              <a:off x="2554970" y="1813736"/>
              <a:ext cx="475200" cy="3854878"/>
            </a:xfrm>
            <a:prstGeom prst="roundRect">
              <a:avLst>
                <a:gd name="adj" fmla="val 5814"/>
              </a:avLst>
            </a:prstGeom>
            <a:solidFill>
              <a:schemeClr val="bg1">
                <a:lumMod val="85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모서리가 둥근 직사각형 110"/>
            <p:cNvSpPr/>
            <p:nvPr/>
          </p:nvSpPr>
          <p:spPr>
            <a:xfrm>
              <a:off x="3053377" y="1807422"/>
              <a:ext cx="475200" cy="2111197"/>
            </a:xfrm>
            <a:prstGeom prst="roundRect">
              <a:avLst>
                <a:gd name="adj" fmla="val 5296"/>
              </a:avLst>
            </a:prstGeom>
            <a:solidFill>
              <a:schemeClr val="accent1">
                <a:lumMod val="40000"/>
                <a:lumOff val="6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3639824" y="1563328"/>
            <a:ext cx="512962" cy="1769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50" dirty="0" err="1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중견지원</a:t>
            </a:r>
            <a:endParaRPr lang="ko-KR" altLang="en-US" sz="11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586249" y="2609105"/>
            <a:ext cx="411972" cy="5078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상용화 </a:t>
            </a:r>
            <a:endParaRPr lang="en-US" altLang="ko-KR" sz="1100" dirty="0" smtClean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</a:t>
            </a:r>
            <a:endParaRPr lang="en-US" altLang="ko-KR" sz="1100" dirty="0" smtClean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개발</a:t>
            </a:r>
            <a:endParaRPr lang="ko-KR" altLang="en-US" sz="1100" spc="-50" dirty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130914" y="2693743"/>
            <a:ext cx="28280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</a:t>
            </a:r>
            <a:endParaRPr lang="en-US" altLang="ko-KR" sz="1100" dirty="0" smtClean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혁신</a:t>
            </a:r>
            <a:endParaRPr lang="ko-KR" altLang="en-US" sz="1100" spc="-50" dirty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48179" y="4264731"/>
            <a:ext cx="370293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산학연</a:t>
            </a:r>
            <a:endParaRPr lang="en-US" altLang="ko-KR" sz="1100" dirty="0" smtClean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협력</a:t>
            </a:r>
            <a:endParaRPr lang="ko-KR" altLang="en-US" sz="1100" spc="-50" dirty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492008" y="4462786"/>
            <a:ext cx="433453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000" spc="-3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제품</a:t>
            </a:r>
            <a:endParaRPr lang="en-US" altLang="ko-KR" sz="1000" spc="-30" dirty="0" smtClean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000" spc="-3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서비스</a:t>
            </a:r>
            <a:endParaRPr lang="en-US" altLang="ko-KR" sz="1000" spc="-3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000" spc="-3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기술개발</a:t>
            </a:r>
            <a:endParaRPr lang="ko-KR" altLang="en-US" sz="1000" spc="-3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484313" y="5551776"/>
            <a:ext cx="4488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000" spc="-3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공정품질</a:t>
            </a:r>
            <a:endParaRPr lang="en-US" altLang="ko-KR" sz="1000" spc="-30" dirty="0" smtClean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000" spc="-3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기술개발</a:t>
            </a:r>
            <a:endParaRPr lang="ko-KR" altLang="en-US" sz="1000" spc="-3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937826" y="2061037"/>
            <a:ext cx="492633" cy="700756"/>
          </a:xfrm>
          <a:prstGeom prst="roundRect">
            <a:avLst>
              <a:gd name="adj" fmla="val 921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민간투자</a:t>
            </a:r>
            <a:endParaRPr lang="en-US" altLang="ko-KR" sz="1000" kern="0" spc="-50" dirty="0" smtClean="0">
              <a:gradFill>
                <a:gsLst>
                  <a:gs pos="100000">
                    <a:prstClr val="white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/>
              <a:ea typeface="KoPub돋움체 Bold"/>
            </a:endParaRPr>
          </a:p>
          <a:p>
            <a:pPr algn="ctr"/>
            <a:r>
              <a:rPr lang="ko-KR" altLang="en-US" sz="10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주도형</a:t>
            </a:r>
            <a:endParaRPr lang="en-US" altLang="ko-KR" sz="1000" kern="0" spc="-50" dirty="0" smtClean="0">
              <a:gradFill>
                <a:gsLst>
                  <a:gs pos="100000">
                    <a:prstClr val="white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/>
              <a:ea typeface="KoPub돋움체 Bold"/>
            </a:endParaRPr>
          </a:p>
          <a:p>
            <a:pPr algn="ctr"/>
            <a:r>
              <a:rPr lang="en-US" altLang="ko-KR" sz="9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(TIPS)</a:t>
            </a:r>
            <a:endParaRPr lang="ko-KR" altLang="en-US" sz="900" kern="0" spc="-50" dirty="0">
              <a:gradFill>
                <a:gsLst>
                  <a:gs pos="100000">
                    <a:prstClr val="white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/>
              <a:ea typeface="KoPub돋움체 Bold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60711" y="4264731"/>
            <a:ext cx="24686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창업</a:t>
            </a:r>
            <a:endParaRPr lang="en-US" altLang="ko-KR" sz="1100" dirty="0" smtClean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100" dirty="0" smtClean="0">
                <a:gradFill>
                  <a:gsLst>
                    <a:gs pos="100000">
                      <a:srgbClr val="003187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성장</a:t>
            </a:r>
            <a:endParaRPr lang="en-US" altLang="ko-KR" sz="1100" dirty="0" smtClean="0">
              <a:gradFill>
                <a:gsLst>
                  <a:gs pos="100000">
                    <a:srgbClr val="003187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443746" y="2614596"/>
            <a:ext cx="78547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defRPr/>
            </a:pPr>
            <a:r>
              <a:rPr lang="ko-KR" altLang="en-US" sz="1400" dirty="0" err="1" smtClean="0">
                <a:gradFill>
                  <a:gsLst>
                    <a:gs pos="100000">
                      <a:srgbClr val="CD0505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저변확대형</a:t>
            </a:r>
            <a:endParaRPr lang="ko-KR" altLang="en-US" sz="1400" dirty="0">
              <a:gradFill>
                <a:gsLst>
                  <a:gs pos="100000">
                    <a:srgbClr val="CD0505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928751" y="2064224"/>
            <a:ext cx="501708" cy="695999"/>
          </a:xfrm>
          <a:prstGeom prst="roundRect">
            <a:avLst>
              <a:gd name="adj" fmla="val 7671"/>
            </a:avLst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928751" y="2869778"/>
            <a:ext cx="1541838" cy="3148105"/>
          </a:xfrm>
          <a:prstGeom prst="roundRect">
            <a:avLst>
              <a:gd name="adj" fmla="val 2311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2533505" y="1813736"/>
            <a:ext cx="1003348" cy="2104883"/>
          </a:xfrm>
          <a:prstGeom prst="roundRect">
            <a:avLst>
              <a:gd name="adj" fmla="val 3299"/>
            </a:avLst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610927" y="1810864"/>
            <a:ext cx="570547" cy="567298"/>
            <a:chOff x="3610928" y="1870296"/>
            <a:chExt cx="510774" cy="507865"/>
          </a:xfrm>
        </p:grpSpPr>
        <p:sp>
          <p:nvSpPr>
            <p:cNvPr id="112" name="타원 111"/>
            <p:cNvSpPr/>
            <p:nvPr/>
          </p:nvSpPr>
          <p:spPr>
            <a:xfrm>
              <a:off x="3616730" y="1872228"/>
              <a:ext cx="499171" cy="504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ko-KR" sz="1100" b="1" dirty="0" smtClean="0">
                  <a:gradFill>
                    <a:gsLst>
                      <a:gs pos="100000">
                        <a:sysClr val="window" lastClr="FFFFFF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WC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ko-KR" sz="1100" b="1" dirty="0" smtClean="0">
                  <a:gradFill>
                    <a:gsLst>
                      <a:gs pos="100000">
                        <a:sysClr val="window" lastClr="FFFFFF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endParaRPr lang="ko-KR" altLang="en-US" sz="1100" b="1" dirty="0">
                <a:gradFill>
                  <a:gsLst>
                    <a:gs pos="100000">
                      <a:sysClr val="window" lastClr="FFFFFF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타원 124"/>
            <p:cNvSpPr/>
            <p:nvPr/>
          </p:nvSpPr>
          <p:spPr>
            <a:xfrm>
              <a:off x="3610928" y="1870296"/>
              <a:ext cx="510774" cy="507865"/>
            </a:xfrm>
            <a:prstGeom prst="ellipse">
              <a:avLst/>
            </a:prstGeom>
            <a:noFill/>
            <a:ln w="19050">
              <a:solidFill>
                <a:schemeClr val="accent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2624123" y="1551488"/>
            <a:ext cx="777457" cy="22313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defRPr/>
            </a:pPr>
            <a:r>
              <a:rPr lang="ko-KR" altLang="en-US" sz="1400" spc="-50" dirty="0" err="1" smtClean="0">
                <a:gradFill>
                  <a:gsLst>
                    <a:gs pos="100000">
                      <a:srgbClr val="00B050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선택집중형</a:t>
            </a:r>
            <a:endParaRPr lang="en-US" altLang="ko-KR" sz="1400" spc="-50" dirty="0" smtClean="0">
              <a:gradFill>
                <a:gsLst>
                  <a:gs pos="100000">
                    <a:srgbClr val="00B050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7" name="모서리가 둥근 직사각형 166"/>
          <p:cNvSpPr/>
          <p:nvPr/>
        </p:nvSpPr>
        <p:spPr>
          <a:xfrm>
            <a:off x="4890517" y="5262592"/>
            <a:ext cx="1824608" cy="290484"/>
          </a:xfrm>
          <a:prstGeom prst="roundRect">
            <a:avLst>
              <a:gd name="adj" fmla="val 13892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altLang="ko-KR" sz="1050" b="1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D.N.A</a:t>
            </a:r>
          </a:p>
        </p:txBody>
      </p:sp>
      <p:sp>
        <p:nvSpPr>
          <p:cNvPr id="169" name="모서리가 둥근 직사각형 168"/>
          <p:cNvSpPr/>
          <p:nvPr/>
        </p:nvSpPr>
        <p:spPr>
          <a:xfrm>
            <a:off x="6824092" y="5262592"/>
            <a:ext cx="1824608" cy="290484"/>
          </a:xfrm>
          <a:prstGeom prst="roundRect">
            <a:avLst>
              <a:gd name="adj" fmla="val 13892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1050" b="1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지역산업</a:t>
            </a:r>
          </a:p>
        </p:txBody>
      </p:sp>
      <p:sp>
        <p:nvSpPr>
          <p:cNvPr id="170" name="모서리가 둥근 직사각형 169"/>
          <p:cNvSpPr/>
          <p:nvPr/>
        </p:nvSpPr>
        <p:spPr>
          <a:xfrm>
            <a:off x="4890517" y="5595967"/>
            <a:ext cx="1824608" cy="290484"/>
          </a:xfrm>
          <a:prstGeom prst="roundRect">
            <a:avLst>
              <a:gd name="adj" fmla="val 13892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1050" b="1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규제인증</a:t>
            </a:r>
          </a:p>
        </p:txBody>
      </p:sp>
      <p:sp>
        <p:nvSpPr>
          <p:cNvPr id="171" name="모서리가 둥근 직사각형 170"/>
          <p:cNvSpPr/>
          <p:nvPr/>
        </p:nvSpPr>
        <p:spPr>
          <a:xfrm>
            <a:off x="6824092" y="5595967"/>
            <a:ext cx="1824608" cy="290484"/>
          </a:xfrm>
          <a:prstGeom prst="roundRect">
            <a:avLst>
              <a:gd name="adj" fmla="val 13892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1050" b="1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인프라</a:t>
            </a:r>
          </a:p>
        </p:txBody>
      </p:sp>
      <p:sp>
        <p:nvSpPr>
          <p:cNvPr id="93" name="모서리가 둥근 직사각형 92"/>
          <p:cNvSpPr/>
          <p:nvPr/>
        </p:nvSpPr>
        <p:spPr>
          <a:xfrm>
            <a:off x="7637590" y="3778006"/>
            <a:ext cx="1038403" cy="362370"/>
          </a:xfrm>
          <a:prstGeom prst="roundRect">
            <a:avLst>
              <a:gd name="adj" fmla="val 5311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선도연구기관 협력</a:t>
            </a:r>
            <a:endParaRPr lang="ko-KR" altLang="en-US" sz="1050" b="1" spc="-50" dirty="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4883769" y="5929917"/>
            <a:ext cx="1824608" cy="290484"/>
          </a:xfrm>
          <a:prstGeom prst="roundRect">
            <a:avLst>
              <a:gd name="adj" fmla="val 13892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 공장</a:t>
            </a:r>
            <a:endParaRPr lang="ko-KR" altLang="en-US" sz="1050" b="1" spc="-50" dirty="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6817344" y="5929917"/>
            <a:ext cx="1824608" cy="290484"/>
          </a:xfrm>
          <a:prstGeom prst="roundRect">
            <a:avLst>
              <a:gd name="adj" fmla="val 13892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 타</a:t>
            </a:r>
            <a:endParaRPr lang="ko-KR" altLang="en-US" sz="1050" b="1" spc="-50" dirty="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102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그룹 74"/>
          <p:cNvGrpSpPr/>
          <p:nvPr/>
        </p:nvGrpSpPr>
        <p:grpSpPr>
          <a:xfrm>
            <a:off x="309273" y="1701038"/>
            <a:ext cx="2780398" cy="4763262"/>
            <a:chOff x="4092439" y="1701038"/>
            <a:chExt cx="4749936" cy="4763262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2495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양쪽 모서리가 둥근 사각형 76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5461"/>
                <a:gd name="adj2" fmla="val 0"/>
              </a:avLst>
            </a:prstGeom>
            <a:solidFill>
              <a:srgbClr val="416A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역방향 사업지원 원칙적 금지</a:t>
              </a:r>
            </a:p>
          </p:txBody>
        </p:sp>
      </p:grpSp>
      <p:sp>
        <p:nvSpPr>
          <p:cNvPr id="19" name="아래쪽 화살표 18"/>
          <p:cNvSpPr/>
          <p:nvPr/>
        </p:nvSpPr>
        <p:spPr>
          <a:xfrm flipV="1">
            <a:off x="1365403" y="2628900"/>
            <a:ext cx="668139" cy="2588206"/>
          </a:xfrm>
          <a:prstGeom prst="downArrow">
            <a:avLst/>
          </a:prstGeom>
          <a:solidFill>
            <a:srgbClr val="416A9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1" name="그룹 70"/>
          <p:cNvGrpSpPr/>
          <p:nvPr/>
        </p:nvGrpSpPr>
        <p:grpSpPr>
          <a:xfrm>
            <a:off x="673100" y="914400"/>
            <a:ext cx="7708900" cy="550037"/>
            <a:chOff x="673100" y="914400"/>
            <a:chExt cx="7708900" cy="550037"/>
          </a:xfrm>
        </p:grpSpPr>
        <p:sp>
          <p:nvSpPr>
            <p:cNvPr id="72" name="TextBox 71"/>
            <p:cNvSpPr txBox="1"/>
            <p:nvPr/>
          </p:nvSpPr>
          <p:spPr>
            <a:xfrm>
              <a:off x="1590046" y="1047573"/>
              <a:ext cx="5875006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2100" b="1" spc="-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혁신역량 강화를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위한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상향식 지원 및 </a:t>
              </a:r>
              <a:r>
                <a:rPr lang="ko-KR" altLang="en-US" sz="2100" b="1" spc="-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졸업제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정비</a:t>
              </a:r>
            </a:p>
          </p:txBody>
        </p:sp>
        <p:cxnSp>
          <p:nvCxnSpPr>
            <p:cNvPr id="73" name="직선 연결선 72"/>
            <p:cNvCxnSpPr/>
            <p:nvPr/>
          </p:nvCxnSpPr>
          <p:spPr>
            <a:xfrm>
              <a:off x="673100" y="914400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73100" y="1464437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그룹 77"/>
          <p:cNvGrpSpPr/>
          <p:nvPr/>
        </p:nvGrpSpPr>
        <p:grpSpPr>
          <a:xfrm>
            <a:off x="3236914" y="1701038"/>
            <a:ext cx="5605460" cy="4763262"/>
            <a:chOff x="4092439" y="1701038"/>
            <a:chExt cx="4749936" cy="4763262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1467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양쪽 모서리가 둥근 사각형 79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4426"/>
                <a:gd name="adj2" fmla="val 0"/>
              </a:avLst>
            </a:prstGeom>
            <a:solidFill>
              <a:srgbClr val="438A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졸업제</a:t>
              </a:r>
              <a:r>
                <a:rPr lang="ko-KR" altLang="en-US" sz="19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개편 및 </a:t>
              </a:r>
              <a:r>
                <a:rPr lang="ko-KR" altLang="en-US" sz="190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동시수행</a:t>
              </a:r>
              <a:r>
                <a:rPr lang="ko-KR" altLang="en-US" sz="19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ko-KR" altLang="en-US" sz="190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과제수</a:t>
              </a:r>
              <a:r>
                <a:rPr lang="ko-KR" altLang="en-US" sz="19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제도 </a:t>
              </a:r>
              <a:r>
                <a:rPr lang="ko-KR" altLang="en-US" sz="19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개선</a:t>
              </a:r>
            </a:p>
          </p:txBody>
        </p:sp>
      </p:grpSp>
      <p:sp>
        <p:nvSpPr>
          <p:cNvPr id="56" name="텍스트 개체 틀 12"/>
          <p:cNvSpPr txBox="1">
            <a:spLocks/>
          </p:cNvSpPr>
          <p:nvPr/>
        </p:nvSpPr>
        <p:spPr>
          <a:xfrm>
            <a:off x="594386" y="289784"/>
            <a:ext cx="467275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중소기업 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의 달라지는 점</a:t>
            </a:r>
          </a:p>
        </p:txBody>
      </p:sp>
      <p:sp>
        <p:nvSpPr>
          <p:cNvPr id="57" name="텍스트 개체 틀 12"/>
          <p:cNvSpPr txBox="1">
            <a:spLocks/>
          </p:cNvSpPr>
          <p:nvPr/>
        </p:nvSpPr>
        <p:spPr>
          <a:xfrm>
            <a:off x="309273" y="289784"/>
            <a:ext cx="25808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0069" y="2292679"/>
            <a:ext cx="149880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defRPr/>
            </a:pPr>
            <a:r>
              <a:rPr lang="ko-KR" altLang="en-US" sz="1600" b="1" spc="-30">
                <a:gradFill>
                  <a:gsLst>
                    <a:gs pos="100000">
                      <a:srgbClr val="CD0505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상향식 </a:t>
            </a:r>
            <a:r>
              <a:rPr lang="en-US" altLang="ko-KR" b="1" spc="-30">
                <a:gradFill>
                  <a:gsLst>
                    <a:gs pos="100000">
                      <a:srgbClr val="CD0505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  <a:r>
              <a:rPr lang="en-US" altLang="ko-KR" sz="1600" b="1" spc="-30">
                <a:gradFill>
                  <a:gsLst>
                    <a:gs pos="100000">
                      <a:srgbClr val="CD0505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600" b="1" spc="-30" smtClean="0">
                <a:gradFill>
                  <a:gsLst>
                    <a:gs pos="100000">
                      <a:srgbClr val="CD0505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지원</a:t>
            </a:r>
            <a:endParaRPr lang="ko-KR" altLang="en-US" sz="1400" b="1" spc="-30" dirty="0">
              <a:gradFill>
                <a:gsLst>
                  <a:gs pos="100000">
                    <a:srgbClr val="CD0505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463146" y="3142481"/>
            <a:ext cx="2472652" cy="2115458"/>
            <a:chOff x="463146" y="3142481"/>
            <a:chExt cx="2472652" cy="2115458"/>
          </a:xfrm>
        </p:grpSpPr>
        <p:grpSp>
          <p:nvGrpSpPr>
            <p:cNvPr id="15" name="그룹 14"/>
            <p:cNvGrpSpPr/>
            <p:nvPr/>
          </p:nvGrpSpPr>
          <p:grpSpPr>
            <a:xfrm>
              <a:off x="463146" y="3142481"/>
              <a:ext cx="2472652" cy="599567"/>
              <a:chOff x="463146" y="2837681"/>
              <a:chExt cx="2472652" cy="599567"/>
            </a:xfrm>
          </p:grpSpPr>
          <p:sp>
            <p:nvSpPr>
              <p:cNvPr id="12" name="모서리가 둥근 직사각형 11"/>
              <p:cNvSpPr/>
              <p:nvPr/>
            </p:nvSpPr>
            <p:spPr>
              <a:xfrm>
                <a:off x="477435" y="2852737"/>
                <a:ext cx="2446742" cy="58102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" name="Group 4"/>
              <p:cNvGrpSpPr>
                <a:grpSpLocks noChangeAspect="1"/>
              </p:cNvGrpSpPr>
              <p:nvPr/>
            </p:nvGrpSpPr>
            <p:grpSpPr bwMode="auto">
              <a:xfrm>
                <a:off x="463146" y="2837681"/>
                <a:ext cx="2472652" cy="599567"/>
                <a:chOff x="-1926" y="-987"/>
                <a:chExt cx="7745" cy="1878"/>
              </a:xfrm>
              <a:solidFill>
                <a:srgbClr val="416A95"/>
              </a:solidFill>
            </p:grpSpPr>
            <p:sp>
              <p:nvSpPr>
                <p:cNvPr id="5" name="Oval 5"/>
                <p:cNvSpPr>
                  <a:spLocks noChangeArrowheads="1"/>
                </p:cNvSpPr>
                <p:nvPr/>
              </p:nvSpPr>
              <p:spPr bwMode="auto">
                <a:xfrm>
                  <a:off x="-1743" y="-810"/>
                  <a:ext cx="1517" cy="152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6" name="Freeform 6"/>
                <p:cNvSpPr>
                  <a:spLocks/>
                </p:cNvSpPr>
                <p:nvPr/>
              </p:nvSpPr>
              <p:spPr bwMode="auto">
                <a:xfrm>
                  <a:off x="-987" y="-850"/>
                  <a:ext cx="1881" cy="1738"/>
                </a:xfrm>
                <a:custGeom>
                  <a:avLst/>
                  <a:gdLst>
                    <a:gd name="T0" fmla="*/ 796 w 796"/>
                    <a:gd name="T1" fmla="*/ 0 h 733"/>
                    <a:gd name="T2" fmla="*/ 680 w 796"/>
                    <a:gd name="T3" fmla="*/ 41 h 733"/>
                    <a:gd name="T4" fmla="*/ 644 w 796"/>
                    <a:gd name="T5" fmla="*/ 73 h 733"/>
                    <a:gd name="T6" fmla="*/ 511 w 796"/>
                    <a:gd name="T7" fmla="*/ 274 h 733"/>
                    <a:gd name="T8" fmla="*/ 495 w 796"/>
                    <a:gd name="T9" fmla="*/ 306 h 733"/>
                    <a:gd name="T10" fmla="*/ 282 w 796"/>
                    <a:gd name="T11" fmla="*/ 609 h 733"/>
                    <a:gd name="T12" fmla="*/ 57 w 796"/>
                    <a:gd name="T13" fmla="*/ 704 h 733"/>
                    <a:gd name="T14" fmla="*/ 3 w 796"/>
                    <a:gd name="T15" fmla="*/ 703 h 733"/>
                    <a:gd name="T16" fmla="*/ 0 w 796"/>
                    <a:gd name="T17" fmla="*/ 731 h 733"/>
                    <a:gd name="T18" fmla="*/ 30 w 796"/>
                    <a:gd name="T19" fmla="*/ 733 h 733"/>
                    <a:gd name="T20" fmla="*/ 59 w 796"/>
                    <a:gd name="T21" fmla="*/ 731 h 733"/>
                    <a:gd name="T22" fmla="*/ 299 w 796"/>
                    <a:gd name="T23" fmla="*/ 630 h 733"/>
                    <a:gd name="T24" fmla="*/ 519 w 796"/>
                    <a:gd name="T25" fmla="*/ 319 h 733"/>
                    <a:gd name="T26" fmla="*/ 536 w 796"/>
                    <a:gd name="T27" fmla="*/ 287 h 733"/>
                    <a:gd name="T28" fmla="*/ 664 w 796"/>
                    <a:gd name="T29" fmla="*/ 93 h 733"/>
                    <a:gd name="T30" fmla="*/ 796 w 796"/>
                    <a:gd name="T31" fmla="*/ 0 h 7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6" h="733">
                      <a:moveTo>
                        <a:pt x="796" y="0"/>
                      </a:moveTo>
                      <a:cubicBezTo>
                        <a:pt x="754" y="0"/>
                        <a:pt x="712" y="15"/>
                        <a:pt x="680" y="41"/>
                      </a:cubicBezTo>
                      <a:cubicBezTo>
                        <a:pt x="667" y="52"/>
                        <a:pt x="655" y="63"/>
                        <a:pt x="644" y="73"/>
                      </a:cubicBezTo>
                      <a:cubicBezTo>
                        <a:pt x="586" y="132"/>
                        <a:pt x="548" y="204"/>
                        <a:pt x="511" y="274"/>
                      </a:cubicBezTo>
                      <a:cubicBezTo>
                        <a:pt x="495" y="306"/>
                        <a:pt x="495" y="306"/>
                        <a:pt x="495" y="306"/>
                      </a:cubicBezTo>
                      <a:cubicBezTo>
                        <a:pt x="436" y="417"/>
                        <a:pt x="376" y="532"/>
                        <a:pt x="282" y="609"/>
                      </a:cubicBezTo>
                      <a:cubicBezTo>
                        <a:pt x="215" y="663"/>
                        <a:pt x="135" y="697"/>
                        <a:pt x="57" y="704"/>
                      </a:cubicBezTo>
                      <a:cubicBezTo>
                        <a:pt x="36" y="705"/>
                        <a:pt x="19" y="705"/>
                        <a:pt x="3" y="703"/>
                      </a:cubicBezTo>
                      <a:cubicBezTo>
                        <a:pt x="0" y="731"/>
                        <a:pt x="0" y="731"/>
                        <a:pt x="0" y="731"/>
                      </a:cubicBezTo>
                      <a:cubicBezTo>
                        <a:pt x="9" y="732"/>
                        <a:pt x="19" y="733"/>
                        <a:pt x="30" y="733"/>
                      </a:cubicBezTo>
                      <a:cubicBezTo>
                        <a:pt x="39" y="733"/>
                        <a:pt x="49" y="732"/>
                        <a:pt x="59" y="731"/>
                      </a:cubicBezTo>
                      <a:cubicBezTo>
                        <a:pt x="144" y="724"/>
                        <a:pt x="227" y="689"/>
                        <a:pt x="299" y="630"/>
                      </a:cubicBezTo>
                      <a:cubicBezTo>
                        <a:pt x="398" y="550"/>
                        <a:pt x="463" y="427"/>
                        <a:pt x="519" y="319"/>
                      </a:cubicBezTo>
                      <a:cubicBezTo>
                        <a:pt x="536" y="287"/>
                        <a:pt x="536" y="287"/>
                        <a:pt x="536" y="287"/>
                      </a:cubicBezTo>
                      <a:cubicBezTo>
                        <a:pt x="572" y="219"/>
                        <a:pt x="608" y="148"/>
                        <a:pt x="664" y="93"/>
                      </a:cubicBezTo>
                      <a:cubicBezTo>
                        <a:pt x="698" y="59"/>
                        <a:pt x="744" y="25"/>
                        <a:pt x="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" name="Freeform 7"/>
                <p:cNvSpPr>
                  <a:spLocks/>
                </p:cNvSpPr>
                <p:nvPr/>
              </p:nvSpPr>
              <p:spPr bwMode="auto">
                <a:xfrm>
                  <a:off x="-1926" y="-987"/>
                  <a:ext cx="7745" cy="1878"/>
                </a:xfrm>
                <a:custGeom>
                  <a:avLst/>
                  <a:gdLst>
                    <a:gd name="T0" fmla="*/ 403 w 3276"/>
                    <a:gd name="T1" fmla="*/ 764 h 792"/>
                    <a:gd name="T2" fmla="*/ 30 w 3276"/>
                    <a:gd name="T3" fmla="*/ 400 h 792"/>
                    <a:gd name="T4" fmla="*/ 398 w 3276"/>
                    <a:gd name="T5" fmla="*/ 28 h 792"/>
                    <a:gd name="T6" fmla="*/ 1200 w 3276"/>
                    <a:gd name="T7" fmla="*/ 28 h 792"/>
                    <a:gd name="T8" fmla="*/ 1289 w 3276"/>
                    <a:gd name="T9" fmla="*/ 28 h 792"/>
                    <a:gd name="T10" fmla="*/ 1404 w 3276"/>
                    <a:gd name="T11" fmla="*/ 28 h 792"/>
                    <a:gd name="T12" fmla="*/ 1502 w 3276"/>
                    <a:gd name="T13" fmla="*/ 28 h 792"/>
                    <a:gd name="T14" fmla="*/ 2873 w 3276"/>
                    <a:gd name="T15" fmla="*/ 28 h 792"/>
                    <a:gd name="T16" fmla="*/ 3246 w 3276"/>
                    <a:gd name="T17" fmla="*/ 392 h 792"/>
                    <a:gd name="T18" fmla="*/ 2878 w 3276"/>
                    <a:gd name="T19" fmla="*/ 764 h 792"/>
                    <a:gd name="T20" fmla="*/ 731 w 3276"/>
                    <a:gd name="T21" fmla="*/ 764 h 792"/>
                    <a:gd name="T22" fmla="*/ 577 w 3276"/>
                    <a:gd name="T23" fmla="*/ 792 h 792"/>
                    <a:gd name="T24" fmla="*/ 577 w 3276"/>
                    <a:gd name="T25" fmla="*/ 792 h 792"/>
                    <a:gd name="T26" fmla="*/ 2878 w 3276"/>
                    <a:gd name="T27" fmla="*/ 792 h 792"/>
                    <a:gd name="T28" fmla="*/ 3273 w 3276"/>
                    <a:gd name="T29" fmla="*/ 392 h 792"/>
                    <a:gd name="T30" fmla="*/ 2873 w 3276"/>
                    <a:gd name="T31" fmla="*/ 0 h 792"/>
                    <a:gd name="T32" fmla="*/ 1502 w 3276"/>
                    <a:gd name="T33" fmla="*/ 0 h 792"/>
                    <a:gd name="T34" fmla="*/ 1200 w 3276"/>
                    <a:gd name="T35" fmla="*/ 0 h 792"/>
                    <a:gd name="T36" fmla="*/ 403 w 3276"/>
                    <a:gd name="T37" fmla="*/ 0 h 792"/>
                    <a:gd name="T38" fmla="*/ 3 w 3276"/>
                    <a:gd name="T39" fmla="*/ 392 h 792"/>
                    <a:gd name="T40" fmla="*/ 398 w 3276"/>
                    <a:gd name="T41" fmla="*/ 792 h 792"/>
                    <a:gd name="T42" fmla="*/ 418 w 3276"/>
                    <a:gd name="T43" fmla="*/ 792 h 792"/>
                    <a:gd name="T44" fmla="*/ 419 w 3276"/>
                    <a:gd name="T45" fmla="*/ 786 h 792"/>
                    <a:gd name="T46" fmla="*/ 403 w 3276"/>
                    <a:gd name="T47" fmla="*/ 764 h 7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76" h="792">
                      <a:moveTo>
                        <a:pt x="403" y="764"/>
                      </a:moveTo>
                      <a:cubicBezTo>
                        <a:pt x="200" y="764"/>
                        <a:pt x="32" y="602"/>
                        <a:pt x="30" y="400"/>
                      </a:cubicBezTo>
                      <a:cubicBezTo>
                        <a:pt x="28" y="195"/>
                        <a:pt x="194" y="28"/>
                        <a:pt x="398" y="28"/>
                      </a:cubicBezTo>
                      <a:cubicBezTo>
                        <a:pt x="1200" y="28"/>
                        <a:pt x="1200" y="28"/>
                        <a:pt x="1200" y="28"/>
                      </a:cubicBezTo>
                      <a:cubicBezTo>
                        <a:pt x="1289" y="28"/>
                        <a:pt x="1289" y="28"/>
                        <a:pt x="1289" y="28"/>
                      </a:cubicBezTo>
                      <a:cubicBezTo>
                        <a:pt x="1404" y="28"/>
                        <a:pt x="1404" y="28"/>
                        <a:pt x="1404" y="28"/>
                      </a:cubicBezTo>
                      <a:cubicBezTo>
                        <a:pt x="1502" y="28"/>
                        <a:pt x="1502" y="28"/>
                        <a:pt x="1502" y="28"/>
                      </a:cubicBezTo>
                      <a:cubicBezTo>
                        <a:pt x="2873" y="28"/>
                        <a:pt x="2873" y="28"/>
                        <a:pt x="2873" y="28"/>
                      </a:cubicBezTo>
                      <a:cubicBezTo>
                        <a:pt x="3076" y="28"/>
                        <a:pt x="3244" y="190"/>
                        <a:pt x="3246" y="392"/>
                      </a:cubicBezTo>
                      <a:cubicBezTo>
                        <a:pt x="3248" y="597"/>
                        <a:pt x="3082" y="764"/>
                        <a:pt x="2878" y="764"/>
                      </a:cubicBezTo>
                      <a:cubicBezTo>
                        <a:pt x="731" y="764"/>
                        <a:pt x="731" y="764"/>
                        <a:pt x="731" y="764"/>
                      </a:cubicBezTo>
                      <a:cubicBezTo>
                        <a:pt x="679" y="764"/>
                        <a:pt x="627" y="774"/>
                        <a:pt x="577" y="792"/>
                      </a:cubicBezTo>
                      <a:cubicBezTo>
                        <a:pt x="577" y="792"/>
                        <a:pt x="577" y="792"/>
                        <a:pt x="577" y="792"/>
                      </a:cubicBezTo>
                      <a:cubicBezTo>
                        <a:pt x="2878" y="792"/>
                        <a:pt x="2878" y="792"/>
                        <a:pt x="2878" y="792"/>
                      </a:cubicBezTo>
                      <a:cubicBezTo>
                        <a:pt x="3097" y="792"/>
                        <a:pt x="3276" y="612"/>
                        <a:pt x="3273" y="392"/>
                      </a:cubicBezTo>
                      <a:cubicBezTo>
                        <a:pt x="3271" y="174"/>
                        <a:pt x="3090" y="0"/>
                        <a:pt x="2873" y="0"/>
                      </a:cubicBezTo>
                      <a:cubicBezTo>
                        <a:pt x="1502" y="0"/>
                        <a:pt x="1502" y="0"/>
                        <a:pt x="1502" y="0"/>
                      </a:cubicBezTo>
                      <a:cubicBezTo>
                        <a:pt x="1200" y="0"/>
                        <a:pt x="1200" y="0"/>
                        <a:pt x="1200" y="0"/>
                      </a:cubicBezTo>
                      <a:cubicBezTo>
                        <a:pt x="403" y="0"/>
                        <a:pt x="403" y="0"/>
                        <a:pt x="403" y="0"/>
                      </a:cubicBezTo>
                      <a:cubicBezTo>
                        <a:pt x="186" y="0"/>
                        <a:pt x="5" y="174"/>
                        <a:pt x="3" y="392"/>
                      </a:cubicBezTo>
                      <a:cubicBezTo>
                        <a:pt x="0" y="612"/>
                        <a:pt x="179" y="792"/>
                        <a:pt x="398" y="792"/>
                      </a:cubicBezTo>
                      <a:cubicBezTo>
                        <a:pt x="418" y="792"/>
                        <a:pt x="418" y="792"/>
                        <a:pt x="418" y="792"/>
                      </a:cubicBezTo>
                      <a:cubicBezTo>
                        <a:pt x="419" y="786"/>
                        <a:pt x="419" y="786"/>
                        <a:pt x="419" y="786"/>
                      </a:cubicBezTo>
                      <a:cubicBezTo>
                        <a:pt x="434" y="788"/>
                        <a:pt x="403" y="764"/>
                        <a:pt x="403" y="7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11" name="그룹 10"/>
              <p:cNvGrpSpPr/>
              <p:nvPr/>
            </p:nvGrpSpPr>
            <p:grpSpPr>
              <a:xfrm>
                <a:off x="549037" y="2968391"/>
                <a:ext cx="2183275" cy="353943"/>
                <a:chOff x="549037" y="2968391"/>
                <a:chExt cx="2183275" cy="353943"/>
              </a:xfrm>
            </p:grpSpPr>
            <p:sp>
              <p:nvSpPr>
                <p:cNvPr id="31" name="직사각형 30"/>
                <p:cNvSpPr/>
                <p:nvPr/>
              </p:nvSpPr>
              <p:spPr>
                <a:xfrm>
                  <a:off x="1242802" y="2976520"/>
                  <a:ext cx="1489510" cy="32316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ko-KR" altLang="en-US" sz="1400" spc="-8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혁신역량 </a:t>
                  </a:r>
                  <a:r>
                    <a:rPr lang="ko-KR" altLang="en-US" sz="1500" spc="-8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성숙</a:t>
                  </a:r>
                  <a:r>
                    <a:rPr lang="ko-KR" altLang="en-US" sz="1400" spc="-8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단계</a:t>
                  </a:r>
                </a:p>
              </p:txBody>
            </p:sp>
            <p:sp>
              <p:nvSpPr>
                <p:cNvPr id="32" name="직사각형 31"/>
                <p:cNvSpPr/>
                <p:nvPr/>
              </p:nvSpPr>
              <p:spPr>
                <a:xfrm>
                  <a:off x="549037" y="2968391"/>
                  <a:ext cx="431529" cy="353943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altLang="ko-KR" sz="1700" kern="0" smtClean="0">
                      <a:gradFill>
                        <a:gsLst>
                          <a:gs pos="100000">
                            <a:prstClr val="white"/>
                          </a:gs>
                          <a:gs pos="100000">
                            <a:prstClr val="white"/>
                          </a:gs>
                        </a:gsLst>
                        <a:lin ang="16200000" scaled="1"/>
                      </a:gradFill>
                      <a:latin typeface="KoPub돋움체 Bold"/>
                      <a:ea typeface="KoPub돋움체 Bold"/>
                    </a:rPr>
                    <a:t>03</a:t>
                  </a:r>
                  <a:endParaRPr lang="ko-KR" altLang="en-US" sz="1700" kern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/>
                    <a:ea typeface="KoPub돋움체 Bold"/>
                  </a:endParaRPr>
                </a:p>
              </p:txBody>
            </p:sp>
          </p:grpSp>
        </p:grpSp>
        <p:grpSp>
          <p:nvGrpSpPr>
            <p:cNvPr id="16" name="그룹 15"/>
            <p:cNvGrpSpPr/>
            <p:nvPr/>
          </p:nvGrpSpPr>
          <p:grpSpPr>
            <a:xfrm>
              <a:off x="463146" y="3899080"/>
              <a:ext cx="2472652" cy="600844"/>
              <a:chOff x="463146" y="3652069"/>
              <a:chExt cx="2472652" cy="600844"/>
            </a:xfrm>
          </p:grpSpPr>
          <p:sp>
            <p:nvSpPr>
              <p:cNvPr id="53" name="모서리가 둥근 직사각형 52"/>
              <p:cNvSpPr/>
              <p:nvPr/>
            </p:nvSpPr>
            <p:spPr>
              <a:xfrm>
                <a:off x="477435" y="3671886"/>
                <a:ext cx="2446742" cy="58102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1" name="Group 4"/>
              <p:cNvGrpSpPr>
                <a:grpSpLocks noChangeAspect="1"/>
              </p:cNvGrpSpPr>
              <p:nvPr/>
            </p:nvGrpSpPr>
            <p:grpSpPr bwMode="auto">
              <a:xfrm>
                <a:off x="463146" y="3652069"/>
                <a:ext cx="2472652" cy="600844"/>
                <a:chOff x="-1926" y="-987"/>
                <a:chExt cx="7745" cy="1882"/>
              </a:xfrm>
              <a:solidFill>
                <a:srgbClr val="416A95"/>
              </a:solidFill>
            </p:grpSpPr>
            <p:sp>
              <p:nvSpPr>
                <p:cNvPr id="22" name="Oval 5"/>
                <p:cNvSpPr>
                  <a:spLocks noChangeArrowheads="1"/>
                </p:cNvSpPr>
                <p:nvPr/>
              </p:nvSpPr>
              <p:spPr bwMode="auto">
                <a:xfrm>
                  <a:off x="-1743" y="-810"/>
                  <a:ext cx="1517" cy="152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" name="Freeform 6"/>
                <p:cNvSpPr>
                  <a:spLocks/>
                </p:cNvSpPr>
                <p:nvPr/>
              </p:nvSpPr>
              <p:spPr bwMode="auto">
                <a:xfrm>
                  <a:off x="-987" y="-843"/>
                  <a:ext cx="1881" cy="1738"/>
                </a:xfrm>
                <a:custGeom>
                  <a:avLst/>
                  <a:gdLst>
                    <a:gd name="T0" fmla="*/ 796 w 796"/>
                    <a:gd name="T1" fmla="*/ 0 h 733"/>
                    <a:gd name="T2" fmla="*/ 680 w 796"/>
                    <a:gd name="T3" fmla="*/ 41 h 733"/>
                    <a:gd name="T4" fmla="*/ 644 w 796"/>
                    <a:gd name="T5" fmla="*/ 73 h 733"/>
                    <a:gd name="T6" fmla="*/ 511 w 796"/>
                    <a:gd name="T7" fmla="*/ 274 h 733"/>
                    <a:gd name="T8" fmla="*/ 495 w 796"/>
                    <a:gd name="T9" fmla="*/ 306 h 733"/>
                    <a:gd name="T10" fmla="*/ 282 w 796"/>
                    <a:gd name="T11" fmla="*/ 609 h 733"/>
                    <a:gd name="T12" fmla="*/ 57 w 796"/>
                    <a:gd name="T13" fmla="*/ 704 h 733"/>
                    <a:gd name="T14" fmla="*/ 3 w 796"/>
                    <a:gd name="T15" fmla="*/ 703 h 733"/>
                    <a:gd name="T16" fmla="*/ 0 w 796"/>
                    <a:gd name="T17" fmla="*/ 731 h 733"/>
                    <a:gd name="T18" fmla="*/ 30 w 796"/>
                    <a:gd name="T19" fmla="*/ 733 h 733"/>
                    <a:gd name="T20" fmla="*/ 59 w 796"/>
                    <a:gd name="T21" fmla="*/ 731 h 733"/>
                    <a:gd name="T22" fmla="*/ 299 w 796"/>
                    <a:gd name="T23" fmla="*/ 630 h 733"/>
                    <a:gd name="T24" fmla="*/ 519 w 796"/>
                    <a:gd name="T25" fmla="*/ 319 h 733"/>
                    <a:gd name="T26" fmla="*/ 536 w 796"/>
                    <a:gd name="T27" fmla="*/ 287 h 733"/>
                    <a:gd name="T28" fmla="*/ 664 w 796"/>
                    <a:gd name="T29" fmla="*/ 93 h 733"/>
                    <a:gd name="T30" fmla="*/ 796 w 796"/>
                    <a:gd name="T31" fmla="*/ 0 h 7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6" h="733">
                      <a:moveTo>
                        <a:pt x="796" y="0"/>
                      </a:moveTo>
                      <a:cubicBezTo>
                        <a:pt x="754" y="0"/>
                        <a:pt x="712" y="15"/>
                        <a:pt x="680" y="41"/>
                      </a:cubicBezTo>
                      <a:cubicBezTo>
                        <a:pt x="667" y="52"/>
                        <a:pt x="655" y="63"/>
                        <a:pt x="644" y="73"/>
                      </a:cubicBezTo>
                      <a:cubicBezTo>
                        <a:pt x="586" y="132"/>
                        <a:pt x="548" y="204"/>
                        <a:pt x="511" y="274"/>
                      </a:cubicBezTo>
                      <a:cubicBezTo>
                        <a:pt x="495" y="306"/>
                        <a:pt x="495" y="306"/>
                        <a:pt x="495" y="306"/>
                      </a:cubicBezTo>
                      <a:cubicBezTo>
                        <a:pt x="436" y="417"/>
                        <a:pt x="376" y="532"/>
                        <a:pt x="282" y="609"/>
                      </a:cubicBezTo>
                      <a:cubicBezTo>
                        <a:pt x="215" y="663"/>
                        <a:pt x="135" y="697"/>
                        <a:pt x="57" y="704"/>
                      </a:cubicBezTo>
                      <a:cubicBezTo>
                        <a:pt x="36" y="705"/>
                        <a:pt x="19" y="705"/>
                        <a:pt x="3" y="703"/>
                      </a:cubicBezTo>
                      <a:cubicBezTo>
                        <a:pt x="0" y="731"/>
                        <a:pt x="0" y="731"/>
                        <a:pt x="0" y="731"/>
                      </a:cubicBezTo>
                      <a:cubicBezTo>
                        <a:pt x="9" y="732"/>
                        <a:pt x="19" y="733"/>
                        <a:pt x="30" y="733"/>
                      </a:cubicBezTo>
                      <a:cubicBezTo>
                        <a:pt x="39" y="733"/>
                        <a:pt x="49" y="732"/>
                        <a:pt x="59" y="731"/>
                      </a:cubicBezTo>
                      <a:cubicBezTo>
                        <a:pt x="144" y="724"/>
                        <a:pt x="227" y="689"/>
                        <a:pt x="299" y="630"/>
                      </a:cubicBezTo>
                      <a:cubicBezTo>
                        <a:pt x="398" y="550"/>
                        <a:pt x="463" y="427"/>
                        <a:pt x="519" y="319"/>
                      </a:cubicBezTo>
                      <a:cubicBezTo>
                        <a:pt x="536" y="287"/>
                        <a:pt x="536" y="287"/>
                        <a:pt x="536" y="287"/>
                      </a:cubicBezTo>
                      <a:cubicBezTo>
                        <a:pt x="572" y="219"/>
                        <a:pt x="608" y="148"/>
                        <a:pt x="664" y="93"/>
                      </a:cubicBezTo>
                      <a:cubicBezTo>
                        <a:pt x="698" y="59"/>
                        <a:pt x="744" y="25"/>
                        <a:pt x="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" name="Freeform 7"/>
                <p:cNvSpPr>
                  <a:spLocks/>
                </p:cNvSpPr>
                <p:nvPr/>
              </p:nvSpPr>
              <p:spPr bwMode="auto">
                <a:xfrm>
                  <a:off x="-1926" y="-987"/>
                  <a:ext cx="7745" cy="1878"/>
                </a:xfrm>
                <a:custGeom>
                  <a:avLst/>
                  <a:gdLst>
                    <a:gd name="T0" fmla="*/ 403 w 3276"/>
                    <a:gd name="T1" fmla="*/ 764 h 792"/>
                    <a:gd name="T2" fmla="*/ 30 w 3276"/>
                    <a:gd name="T3" fmla="*/ 400 h 792"/>
                    <a:gd name="T4" fmla="*/ 398 w 3276"/>
                    <a:gd name="T5" fmla="*/ 28 h 792"/>
                    <a:gd name="T6" fmla="*/ 1200 w 3276"/>
                    <a:gd name="T7" fmla="*/ 28 h 792"/>
                    <a:gd name="T8" fmla="*/ 1289 w 3276"/>
                    <a:gd name="T9" fmla="*/ 28 h 792"/>
                    <a:gd name="T10" fmla="*/ 1404 w 3276"/>
                    <a:gd name="T11" fmla="*/ 28 h 792"/>
                    <a:gd name="T12" fmla="*/ 1502 w 3276"/>
                    <a:gd name="T13" fmla="*/ 28 h 792"/>
                    <a:gd name="T14" fmla="*/ 2873 w 3276"/>
                    <a:gd name="T15" fmla="*/ 28 h 792"/>
                    <a:gd name="T16" fmla="*/ 3246 w 3276"/>
                    <a:gd name="T17" fmla="*/ 392 h 792"/>
                    <a:gd name="T18" fmla="*/ 2878 w 3276"/>
                    <a:gd name="T19" fmla="*/ 764 h 792"/>
                    <a:gd name="T20" fmla="*/ 731 w 3276"/>
                    <a:gd name="T21" fmla="*/ 764 h 792"/>
                    <a:gd name="T22" fmla="*/ 577 w 3276"/>
                    <a:gd name="T23" fmla="*/ 792 h 792"/>
                    <a:gd name="T24" fmla="*/ 577 w 3276"/>
                    <a:gd name="T25" fmla="*/ 792 h 792"/>
                    <a:gd name="T26" fmla="*/ 2878 w 3276"/>
                    <a:gd name="T27" fmla="*/ 792 h 792"/>
                    <a:gd name="T28" fmla="*/ 3273 w 3276"/>
                    <a:gd name="T29" fmla="*/ 392 h 792"/>
                    <a:gd name="T30" fmla="*/ 2873 w 3276"/>
                    <a:gd name="T31" fmla="*/ 0 h 792"/>
                    <a:gd name="T32" fmla="*/ 1502 w 3276"/>
                    <a:gd name="T33" fmla="*/ 0 h 792"/>
                    <a:gd name="T34" fmla="*/ 1200 w 3276"/>
                    <a:gd name="T35" fmla="*/ 0 h 792"/>
                    <a:gd name="T36" fmla="*/ 403 w 3276"/>
                    <a:gd name="T37" fmla="*/ 0 h 792"/>
                    <a:gd name="T38" fmla="*/ 3 w 3276"/>
                    <a:gd name="T39" fmla="*/ 392 h 792"/>
                    <a:gd name="T40" fmla="*/ 398 w 3276"/>
                    <a:gd name="T41" fmla="*/ 792 h 792"/>
                    <a:gd name="T42" fmla="*/ 418 w 3276"/>
                    <a:gd name="T43" fmla="*/ 792 h 792"/>
                    <a:gd name="T44" fmla="*/ 419 w 3276"/>
                    <a:gd name="T45" fmla="*/ 786 h 792"/>
                    <a:gd name="T46" fmla="*/ 403 w 3276"/>
                    <a:gd name="T47" fmla="*/ 764 h 7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76" h="792">
                      <a:moveTo>
                        <a:pt x="403" y="764"/>
                      </a:moveTo>
                      <a:cubicBezTo>
                        <a:pt x="200" y="764"/>
                        <a:pt x="32" y="602"/>
                        <a:pt x="30" y="400"/>
                      </a:cubicBezTo>
                      <a:cubicBezTo>
                        <a:pt x="28" y="195"/>
                        <a:pt x="194" y="28"/>
                        <a:pt x="398" y="28"/>
                      </a:cubicBezTo>
                      <a:cubicBezTo>
                        <a:pt x="1200" y="28"/>
                        <a:pt x="1200" y="28"/>
                        <a:pt x="1200" y="28"/>
                      </a:cubicBezTo>
                      <a:cubicBezTo>
                        <a:pt x="1289" y="28"/>
                        <a:pt x="1289" y="28"/>
                        <a:pt x="1289" y="28"/>
                      </a:cubicBezTo>
                      <a:cubicBezTo>
                        <a:pt x="1404" y="28"/>
                        <a:pt x="1404" y="28"/>
                        <a:pt x="1404" y="28"/>
                      </a:cubicBezTo>
                      <a:cubicBezTo>
                        <a:pt x="1502" y="28"/>
                        <a:pt x="1502" y="28"/>
                        <a:pt x="1502" y="28"/>
                      </a:cubicBezTo>
                      <a:cubicBezTo>
                        <a:pt x="2873" y="28"/>
                        <a:pt x="2873" y="28"/>
                        <a:pt x="2873" y="28"/>
                      </a:cubicBezTo>
                      <a:cubicBezTo>
                        <a:pt x="3076" y="28"/>
                        <a:pt x="3244" y="190"/>
                        <a:pt x="3246" y="392"/>
                      </a:cubicBezTo>
                      <a:cubicBezTo>
                        <a:pt x="3248" y="597"/>
                        <a:pt x="3082" y="764"/>
                        <a:pt x="2878" y="764"/>
                      </a:cubicBezTo>
                      <a:cubicBezTo>
                        <a:pt x="731" y="764"/>
                        <a:pt x="731" y="764"/>
                        <a:pt x="731" y="764"/>
                      </a:cubicBezTo>
                      <a:cubicBezTo>
                        <a:pt x="679" y="764"/>
                        <a:pt x="627" y="774"/>
                        <a:pt x="577" y="792"/>
                      </a:cubicBezTo>
                      <a:cubicBezTo>
                        <a:pt x="577" y="792"/>
                        <a:pt x="577" y="792"/>
                        <a:pt x="577" y="792"/>
                      </a:cubicBezTo>
                      <a:cubicBezTo>
                        <a:pt x="2878" y="792"/>
                        <a:pt x="2878" y="792"/>
                        <a:pt x="2878" y="792"/>
                      </a:cubicBezTo>
                      <a:cubicBezTo>
                        <a:pt x="3097" y="792"/>
                        <a:pt x="3276" y="612"/>
                        <a:pt x="3273" y="392"/>
                      </a:cubicBezTo>
                      <a:cubicBezTo>
                        <a:pt x="3271" y="174"/>
                        <a:pt x="3090" y="0"/>
                        <a:pt x="2873" y="0"/>
                      </a:cubicBezTo>
                      <a:cubicBezTo>
                        <a:pt x="1502" y="0"/>
                        <a:pt x="1502" y="0"/>
                        <a:pt x="1502" y="0"/>
                      </a:cubicBezTo>
                      <a:cubicBezTo>
                        <a:pt x="1200" y="0"/>
                        <a:pt x="1200" y="0"/>
                        <a:pt x="1200" y="0"/>
                      </a:cubicBezTo>
                      <a:cubicBezTo>
                        <a:pt x="403" y="0"/>
                        <a:pt x="403" y="0"/>
                        <a:pt x="403" y="0"/>
                      </a:cubicBezTo>
                      <a:cubicBezTo>
                        <a:pt x="186" y="0"/>
                        <a:pt x="5" y="174"/>
                        <a:pt x="3" y="392"/>
                      </a:cubicBezTo>
                      <a:cubicBezTo>
                        <a:pt x="0" y="612"/>
                        <a:pt x="179" y="792"/>
                        <a:pt x="398" y="792"/>
                      </a:cubicBezTo>
                      <a:cubicBezTo>
                        <a:pt x="418" y="792"/>
                        <a:pt x="418" y="792"/>
                        <a:pt x="418" y="792"/>
                      </a:cubicBezTo>
                      <a:cubicBezTo>
                        <a:pt x="419" y="786"/>
                        <a:pt x="419" y="786"/>
                        <a:pt x="419" y="786"/>
                      </a:cubicBezTo>
                      <a:cubicBezTo>
                        <a:pt x="434" y="788"/>
                        <a:pt x="403" y="764"/>
                        <a:pt x="403" y="7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10" name="그룹 9"/>
              <p:cNvGrpSpPr/>
              <p:nvPr/>
            </p:nvGrpSpPr>
            <p:grpSpPr>
              <a:xfrm>
                <a:off x="549037" y="3782207"/>
                <a:ext cx="2183274" cy="353943"/>
                <a:chOff x="549037" y="3782207"/>
                <a:chExt cx="2183274" cy="353943"/>
              </a:xfrm>
            </p:grpSpPr>
            <p:sp>
              <p:nvSpPr>
                <p:cNvPr id="30" name="직사각형 29"/>
                <p:cNvSpPr/>
                <p:nvPr/>
              </p:nvSpPr>
              <p:spPr>
                <a:xfrm>
                  <a:off x="1242801" y="3790908"/>
                  <a:ext cx="1489510" cy="32316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ko-KR" altLang="en-US" sz="1400" spc="-8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혁신역량 </a:t>
                  </a:r>
                  <a:r>
                    <a:rPr lang="ko-KR" altLang="en-US" sz="1500" spc="-8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도약</a:t>
                  </a:r>
                  <a:r>
                    <a:rPr lang="ko-KR" altLang="en-US" sz="1400" spc="-8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단계</a:t>
                  </a:r>
                </a:p>
              </p:txBody>
            </p:sp>
            <p:sp>
              <p:nvSpPr>
                <p:cNvPr id="34" name="직사각형 33"/>
                <p:cNvSpPr/>
                <p:nvPr/>
              </p:nvSpPr>
              <p:spPr>
                <a:xfrm>
                  <a:off x="549037" y="3782207"/>
                  <a:ext cx="431529" cy="353943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altLang="ko-KR" sz="1700" kern="0" smtClean="0">
                      <a:gradFill>
                        <a:gsLst>
                          <a:gs pos="100000">
                            <a:prstClr val="white"/>
                          </a:gs>
                          <a:gs pos="100000">
                            <a:prstClr val="white"/>
                          </a:gs>
                        </a:gsLst>
                        <a:lin ang="16200000" scaled="1"/>
                      </a:gradFill>
                      <a:latin typeface="KoPub돋움체 Bold"/>
                      <a:ea typeface="KoPub돋움체 Bold"/>
                    </a:rPr>
                    <a:t>02</a:t>
                  </a:r>
                  <a:endParaRPr lang="ko-KR" altLang="en-US" sz="1700" kern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/>
                    <a:ea typeface="KoPub돋움체 Bold"/>
                  </a:endParaRPr>
                </a:p>
              </p:txBody>
            </p:sp>
          </p:grpSp>
        </p:grpSp>
        <p:grpSp>
          <p:nvGrpSpPr>
            <p:cNvPr id="17" name="그룹 16"/>
            <p:cNvGrpSpPr/>
            <p:nvPr/>
          </p:nvGrpSpPr>
          <p:grpSpPr>
            <a:xfrm>
              <a:off x="463146" y="4656956"/>
              <a:ext cx="2472652" cy="600983"/>
              <a:chOff x="463146" y="4466456"/>
              <a:chExt cx="2472652" cy="600983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77435" y="4486413"/>
                <a:ext cx="2446742" cy="58102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5" name="Group 4"/>
              <p:cNvGrpSpPr>
                <a:grpSpLocks noChangeAspect="1"/>
              </p:cNvGrpSpPr>
              <p:nvPr/>
            </p:nvGrpSpPr>
            <p:grpSpPr bwMode="auto">
              <a:xfrm>
                <a:off x="463146" y="4466456"/>
                <a:ext cx="2472652" cy="599567"/>
                <a:chOff x="-1926" y="-987"/>
                <a:chExt cx="7745" cy="1878"/>
              </a:xfrm>
              <a:solidFill>
                <a:srgbClr val="416A95"/>
              </a:solidFill>
            </p:grpSpPr>
            <p:sp>
              <p:nvSpPr>
                <p:cNvPr id="26" name="Oval 5"/>
                <p:cNvSpPr>
                  <a:spLocks noChangeArrowheads="1"/>
                </p:cNvSpPr>
                <p:nvPr/>
              </p:nvSpPr>
              <p:spPr bwMode="auto">
                <a:xfrm>
                  <a:off x="-1743" y="-810"/>
                  <a:ext cx="1517" cy="152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" name="Freeform 6"/>
                <p:cNvSpPr>
                  <a:spLocks/>
                </p:cNvSpPr>
                <p:nvPr/>
              </p:nvSpPr>
              <p:spPr bwMode="auto">
                <a:xfrm>
                  <a:off x="-987" y="-850"/>
                  <a:ext cx="1881" cy="1738"/>
                </a:xfrm>
                <a:custGeom>
                  <a:avLst/>
                  <a:gdLst>
                    <a:gd name="T0" fmla="*/ 796 w 796"/>
                    <a:gd name="T1" fmla="*/ 0 h 733"/>
                    <a:gd name="T2" fmla="*/ 680 w 796"/>
                    <a:gd name="T3" fmla="*/ 41 h 733"/>
                    <a:gd name="T4" fmla="*/ 644 w 796"/>
                    <a:gd name="T5" fmla="*/ 73 h 733"/>
                    <a:gd name="T6" fmla="*/ 511 w 796"/>
                    <a:gd name="T7" fmla="*/ 274 h 733"/>
                    <a:gd name="T8" fmla="*/ 495 w 796"/>
                    <a:gd name="T9" fmla="*/ 306 h 733"/>
                    <a:gd name="T10" fmla="*/ 282 w 796"/>
                    <a:gd name="T11" fmla="*/ 609 h 733"/>
                    <a:gd name="T12" fmla="*/ 57 w 796"/>
                    <a:gd name="T13" fmla="*/ 704 h 733"/>
                    <a:gd name="T14" fmla="*/ 3 w 796"/>
                    <a:gd name="T15" fmla="*/ 703 h 733"/>
                    <a:gd name="T16" fmla="*/ 0 w 796"/>
                    <a:gd name="T17" fmla="*/ 731 h 733"/>
                    <a:gd name="T18" fmla="*/ 30 w 796"/>
                    <a:gd name="T19" fmla="*/ 733 h 733"/>
                    <a:gd name="T20" fmla="*/ 59 w 796"/>
                    <a:gd name="T21" fmla="*/ 731 h 733"/>
                    <a:gd name="T22" fmla="*/ 299 w 796"/>
                    <a:gd name="T23" fmla="*/ 630 h 733"/>
                    <a:gd name="T24" fmla="*/ 519 w 796"/>
                    <a:gd name="T25" fmla="*/ 319 h 733"/>
                    <a:gd name="T26" fmla="*/ 536 w 796"/>
                    <a:gd name="T27" fmla="*/ 287 h 733"/>
                    <a:gd name="T28" fmla="*/ 664 w 796"/>
                    <a:gd name="T29" fmla="*/ 93 h 733"/>
                    <a:gd name="T30" fmla="*/ 796 w 796"/>
                    <a:gd name="T31" fmla="*/ 0 h 7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6" h="733">
                      <a:moveTo>
                        <a:pt x="796" y="0"/>
                      </a:moveTo>
                      <a:cubicBezTo>
                        <a:pt x="754" y="0"/>
                        <a:pt x="712" y="15"/>
                        <a:pt x="680" y="41"/>
                      </a:cubicBezTo>
                      <a:cubicBezTo>
                        <a:pt x="667" y="52"/>
                        <a:pt x="655" y="63"/>
                        <a:pt x="644" y="73"/>
                      </a:cubicBezTo>
                      <a:cubicBezTo>
                        <a:pt x="586" y="132"/>
                        <a:pt x="548" y="204"/>
                        <a:pt x="511" y="274"/>
                      </a:cubicBezTo>
                      <a:cubicBezTo>
                        <a:pt x="495" y="306"/>
                        <a:pt x="495" y="306"/>
                        <a:pt x="495" y="306"/>
                      </a:cubicBezTo>
                      <a:cubicBezTo>
                        <a:pt x="436" y="417"/>
                        <a:pt x="376" y="532"/>
                        <a:pt x="282" y="609"/>
                      </a:cubicBezTo>
                      <a:cubicBezTo>
                        <a:pt x="215" y="663"/>
                        <a:pt x="135" y="697"/>
                        <a:pt x="57" y="704"/>
                      </a:cubicBezTo>
                      <a:cubicBezTo>
                        <a:pt x="36" y="705"/>
                        <a:pt x="19" y="705"/>
                        <a:pt x="3" y="703"/>
                      </a:cubicBezTo>
                      <a:cubicBezTo>
                        <a:pt x="0" y="731"/>
                        <a:pt x="0" y="731"/>
                        <a:pt x="0" y="731"/>
                      </a:cubicBezTo>
                      <a:cubicBezTo>
                        <a:pt x="9" y="732"/>
                        <a:pt x="19" y="733"/>
                        <a:pt x="30" y="733"/>
                      </a:cubicBezTo>
                      <a:cubicBezTo>
                        <a:pt x="39" y="733"/>
                        <a:pt x="49" y="732"/>
                        <a:pt x="59" y="731"/>
                      </a:cubicBezTo>
                      <a:cubicBezTo>
                        <a:pt x="144" y="724"/>
                        <a:pt x="227" y="689"/>
                        <a:pt x="299" y="630"/>
                      </a:cubicBezTo>
                      <a:cubicBezTo>
                        <a:pt x="398" y="550"/>
                        <a:pt x="463" y="427"/>
                        <a:pt x="519" y="319"/>
                      </a:cubicBezTo>
                      <a:cubicBezTo>
                        <a:pt x="536" y="287"/>
                        <a:pt x="536" y="287"/>
                        <a:pt x="536" y="287"/>
                      </a:cubicBezTo>
                      <a:cubicBezTo>
                        <a:pt x="572" y="219"/>
                        <a:pt x="608" y="148"/>
                        <a:pt x="664" y="93"/>
                      </a:cubicBezTo>
                      <a:cubicBezTo>
                        <a:pt x="698" y="59"/>
                        <a:pt x="744" y="25"/>
                        <a:pt x="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" name="Freeform 7"/>
                <p:cNvSpPr>
                  <a:spLocks/>
                </p:cNvSpPr>
                <p:nvPr/>
              </p:nvSpPr>
              <p:spPr bwMode="auto">
                <a:xfrm>
                  <a:off x="-1926" y="-987"/>
                  <a:ext cx="7745" cy="1878"/>
                </a:xfrm>
                <a:custGeom>
                  <a:avLst/>
                  <a:gdLst>
                    <a:gd name="T0" fmla="*/ 403 w 3276"/>
                    <a:gd name="T1" fmla="*/ 764 h 792"/>
                    <a:gd name="T2" fmla="*/ 30 w 3276"/>
                    <a:gd name="T3" fmla="*/ 400 h 792"/>
                    <a:gd name="T4" fmla="*/ 398 w 3276"/>
                    <a:gd name="T5" fmla="*/ 28 h 792"/>
                    <a:gd name="T6" fmla="*/ 1200 w 3276"/>
                    <a:gd name="T7" fmla="*/ 28 h 792"/>
                    <a:gd name="T8" fmla="*/ 1289 w 3276"/>
                    <a:gd name="T9" fmla="*/ 28 h 792"/>
                    <a:gd name="T10" fmla="*/ 1404 w 3276"/>
                    <a:gd name="T11" fmla="*/ 28 h 792"/>
                    <a:gd name="T12" fmla="*/ 1502 w 3276"/>
                    <a:gd name="T13" fmla="*/ 28 h 792"/>
                    <a:gd name="T14" fmla="*/ 2873 w 3276"/>
                    <a:gd name="T15" fmla="*/ 28 h 792"/>
                    <a:gd name="T16" fmla="*/ 3246 w 3276"/>
                    <a:gd name="T17" fmla="*/ 392 h 792"/>
                    <a:gd name="T18" fmla="*/ 2878 w 3276"/>
                    <a:gd name="T19" fmla="*/ 764 h 792"/>
                    <a:gd name="T20" fmla="*/ 731 w 3276"/>
                    <a:gd name="T21" fmla="*/ 764 h 792"/>
                    <a:gd name="T22" fmla="*/ 577 w 3276"/>
                    <a:gd name="T23" fmla="*/ 792 h 792"/>
                    <a:gd name="T24" fmla="*/ 577 w 3276"/>
                    <a:gd name="T25" fmla="*/ 792 h 792"/>
                    <a:gd name="T26" fmla="*/ 2878 w 3276"/>
                    <a:gd name="T27" fmla="*/ 792 h 792"/>
                    <a:gd name="T28" fmla="*/ 3273 w 3276"/>
                    <a:gd name="T29" fmla="*/ 392 h 792"/>
                    <a:gd name="T30" fmla="*/ 2873 w 3276"/>
                    <a:gd name="T31" fmla="*/ 0 h 792"/>
                    <a:gd name="T32" fmla="*/ 1502 w 3276"/>
                    <a:gd name="T33" fmla="*/ 0 h 792"/>
                    <a:gd name="T34" fmla="*/ 1200 w 3276"/>
                    <a:gd name="T35" fmla="*/ 0 h 792"/>
                    <a:gd name="T36" fmla="*/ 403 w 3276"/>
                    <a:gd name="T37" fmla="*/ 0 h 792"/>
                    <a:gd name="T38" fmla="*/ 3 w 3276"/>
                    <a:gd name="T39" fmla="*/ 392 h 792"/>
                    <a:gd name="T40" fmla="*/ 398 w 3276"/>
                    <a:gd name="T41" fmla="*/ 792 h 792"/>
                    <a:gd name="T42" fmla="*/ 418 w 3276"/>
                    <a:gd name="T43" fmla="*/ 792 h 792"/>
                    <a:gd name="T44" fmla="*/ 419 w 3276"/>
                    <a:gd name="T45" fmla="*/ 786 h 792"/>
                    <a:gd name="T46" fmla="*/ 403 w 3276"/>
                    <a:gd name="T47" fmla="*/ 764 h 7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76" h="792">
                      <a:moveTo>
                        <a:pt x="403" y="764"/>
                      </a:moveTo>
                      <a:cubicBezTo>
                        <a:pt x="200" y="764"/>
                        <a:pt x="32" y="602"/>
                        <a:pt x="30" y="400"/>
                      </a:cubicBezTo>
                      <a:cubicBezTo>
                        <a:pt x="28" y="195"/>
                        <a:pt x="194" y="28"/>
                        <a:pt x="398" y="28"/>
                      </a:cubicBezTo>
                      <a:cubicBezTo>
                        <a:pt x="1200" y="28"/>
                        <a:pt x="1200" y="28"/>
                        <a:pt x="1200" y="28"/>
                      </a:cubicBezTo>
                      <a:cubicBezTo>
                        <a:pt x="1289" y="28"/>
                        <a:pt x="1289" y="28"/>
                        <a:pt x="1289" y="28"/>
                      </a:cubicBezTo>
                      <a:cubicBezTo>
                        <a:pt x="1404" y="28"/>
                        <a:pt x="1404" y="28"/>
                        <a:pt x="1404" y="28"/>
                      </a:cubicBezTo>
                      <a:cubicBezTo>
                        <a:pt x="1502" y="28"/>
                        <a:pt x="1502" y="28"/>
                        <a:pt x="1502" y="28"/>
                      </a:cubicBezTo>
                      <a:cubicBezTo>
                        <a:pt x="2873" y="28"/>
                        <a:pt x="2873" y="28"/>
                        <a:pt x="2873" y="28"/>
                      </a:cubicBezTo>
                      <a:cubicBezTo>
                        <a:pt x="3076" y="28"/>
                        <a:pt x="3244" y="190"/>
                        <a:pt x="3246" y="392"/>
                      </a:cubicBezTo>
                      <a:cubicBezTo>
                        <a:pt x="3248" y="597"/>
                        <a:pt x="3082" y="764"/>
                        <a:pt x="2878" y="764"/>
                      </a:cubicBezTo>
                      <a:cubicBezTo>
                        <a:pt x="731" y="764"/>
                        <a:pt x="731" y="764"/>
                        <a:pt x="731" y="764"/>
                      </a:cubicBezTo>
                      <a:cubicBezTo>
                        <a:pt x="679" y="764"/>
                        <a:pt x="627" y="774"/>
                        <a:pt x="577" y="792"/>
                      </a:cubicBezTo>
                      <a:cubicBezTo>
                        <a:pt x="577" y="792"/>
                        <a:pt x="577" y="792"/>
                        <a:pt x="577" y="792"/>
                      </a:cubicBezTo>
                      <a:cubicBezTo>
                        <a:pt x="2878" y="792"/>
                        <a:pt x="2878" y="792"/>
                        <a:pt x="2878" y="792"/>
                      </a:cubicBezTo>
                      <a:cubicBezTo>
                        <a:pt x="3097" y="792"/>
                        <a:pt x="3276" y="612"/>
                        <a:pt x="3273" y="392"/>
                      </a:cubicBezTo>
                      <a:cubicBezTo>
                        <a:pt x="3271" y="174"/>
                        <a:pt x="3090" y="0"/>
                        <a:pt x="2873" y="0"/>
                      </a:cubicBezTo>
                      <a:cubicBezTo>
                        <a:pt x="1502" y="0"/>
                        <a:pt x="1502" y="0"/>
                        <a:pt x="1502" y="0"/>
                      </a:cubicBezTo>
                      <a:cubicBezTo>
                        <a:pt x="1200" y="0"/>
                        <a:pt x="1200" y="0"/>
                        <a:pt x="1200" y="0"/>
                      </a:cubicBezTo>
                      <a:cubicBezTo>
                        <a:pt x="403" y="0"/>
                        <a:pt x="403" y="0"/>
                        <a:pt x="403" y="0"/>
                      </a:cubicBezTo>
                      <a:cubicBezTo>
                        <a:pt x="186" y="0"/>
                        <a:pt x="5" y="174"/>
                        <a:pt x="3" y="392"/>
                      </a:cubicBezTo>
                      <a:cubicBezTo>
                        <a:pt x="0" y="612"/>
                        <a:pt x="179" y="792"/>
                        <a:pt x="398" y="792"/>
                      </a:cubicBezTo>
                      <a:cubicBezTo>
                        <a:pt x="418" y="792"/>
                        <a:pt x="418" y="792"/>
                        <a:pt x="418" y="792"/>
                      </a:cubicBezTo>
                      <a:cubicBezTo>
                        <a:pt x="419" y="786"/>
                        <a:pt x="419" y="786"/>
                        <a:pt x="419" y="786"/>
                      </a:cubicBezTo>
                      <a:cubicBezTo>
                        <a:pt x="434" y="788"/>
                        <a:pt x="403" y="764"/>
                        <a:pt x="403" y="7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9" name="그룹 8"/>
              <p:cNvGrpSpPr/>
              <p:nvPr/>
            </p:nvGrpSpPr>
            <p:grpSpPr>
              <a:xfrm>
                <a:off x="549037" y="4586879"/>
                <a:ext cx="2183275" cy="353943"/>
                <a:chOff x="549037" y="4586879"/>
                <a:chExt cx="2183275" cy="353943"/>
              </a:xfrm>
            </p:grpSpPr>
            <p:sp>
              <p:nvSpPr>
                <p:cNvPr id="29" name="직사각형 28"/>
                <p:cNvSpPr/>
                <p:nvPr/>
              </p:nvSpPr>
              <p:spPr>
                <a:xfrm>
                  <a:off x="1242802" y="4605295"/>
                  <a:ext cx="1489510" cy="32316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ko-KR" altLang="en-US" sz="1400" spc="-8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혁신역량 </a:t>
                  </a:r>
                  <a:r>
                    <a:rPr lang="ko-KR" altLang="en-US" sz="1500" spc="-8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초기</a:t>
                  </a:r>
                  <a:r>
                    <a:rPr lang="ko-KR" altLang="en-US" sz="1400" spc="-8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단계</a:t>
                  </a:r>
                </a:p>
              </p:txBody>
            </p:sp>
            <p:sp>
              <p:nvSpPr>
                <p:cNvPr id="48" name="직사각형 47"/>
                <p:cNvSpPr/>
                <p:nvPr/>
              </p:nvSpPr>
              <p:spPr>
                <a:xfrm>
                  <a:off x="549037" y="4586879"/>
                  <a:ext cx="431529" cy="353943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altLang="ko-KR" sz="1700" kern="0">
                      <a:gradFill>
                        <a:gsLst>
                          <a:gs pos="100000">
                            <a:prstClr val="white"/>
                          </a:gs>
                          <a:gs pos="100000">
                            <a:prstClr val="white"/>
                          </a:gs>
                        </a:gsLst>
                        <a:lin ang="16200000" scaled="1"/>
                      </a:gradFill>
                      <a:latin typeface="KoPub돋움체 Bold"/>
                      <a:ea typeface="KoPub돋움체 Bold"/>
                    </a:rPr>
                    <a:t>01</a:t>
                  </a:r>
                  <a:endParaRPr lang="ko-KR" altLang="en-US" sz="1700" kern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/>
                    <a:ea typeface="KoPub돋움체 Bold"/>
                  </a:endParaRPr>
                </a:p>
              </p:txBody>
            </p:sp>
          </p:grpSp>
        </p:grpSp>
      </p:grp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029261CA-E957-42F8-9A0D-5529BB5AF843}"/>
              </a:ext>
            </a:extLst>
          </p:cNvPr>
          <p:cNvSpPr/>
          <p:nvPr/>
        </p:nvSpPr>
        <p:spPr>
          <a:xfrm>
            <a:off x="674898" y="5463696"/>
            <a:ext cx="2091918" cy="2308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ko-KR" altLang="en-US" sz="1500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역방향 사업지원 원칙적 금지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497123" y="6024338"/>
            <a:ext cx="2426953" cy="271908"/>
            <a:chOff x="497123" y="6005288"/>
            <a:chExt cx="2426953" cy="271908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029261CA-E957-42F8-9A0D-5529BB5AF843}"/>
                </a:ext>
              </a:extLst>
            </p:cNvPr>
            <p:cNvSpPr/>
            <p:nvPr/>
          </p:nvSpPr>
          <p:spPr>
            <a:xfrm>
              <a:off x="497123" y="6033520"/>
              <a:ext cx="1792799" cy="215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ko-KR" altLang="en-US" sz="140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협력 </a:t>
              </a:r>
              <a:r>
                <a:rPr lang="en-US" altLang="ko-KR" sz="140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R&amp;D, </a:t>
              </a:r>
              <a:r>
                <a:rPr lang="ko-KR" altLang="en-US" sz="1400" spc="-70" dirty="0" err="1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소부장</a:t>
              </a:r>
              <a:r>
                <a:rPr lang="ko-KR" altLang="en-US" sz="140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40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 </a:t>
              </a:r>
              <a:r>
                <a:rPr lang="ko-KR" altLang="en-US" sz="14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등</a:t>
              </a:r>
              <a:endParaRPr lang="ko-KR" altLang="en-US" sz="1400" spc="-10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1" name="모서리가 둥근 직사각형 60"/>
            <p:cNvSpPr/>
            <p:nvPr/>
          </p:nvSpPr>
          <p:spPr>
            <a:xfrm>
              <a:off x="2355055" y="6005288"/>
              <a:ext cx="569021" cy="271908"/>
            </a:xfrm>
            <a:prstGeom prst="roundRect">
              <a:avLst>
                <a:gd name="adj" fmla="val 12958"/>
              </a:avLst>
            </a:prstGeom>
            <a:solidFill>
              <a:srgbClr val="303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kern="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/>
                  <a:ea typeface="KoPub돋움체 Bold"/>
                </a:rPr>
                <a:t>제외</a:t>
              </a:r>
              <a:endParaRPr lang="en-US" altLang="ko-KR" sz="1500" kern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endParaRPr>
            </a:p>
          </p:txBody>
        </p:sp>
      </p:grpSp>
      <p:cxnSp>
        <p:nvCxnSpPr>
          <p:cNvPr id="62" name="직선 연결선 61"/>
          <p:cNvCxnSpPr/>
          <p:nvPr/>
        </p:nvCxnSpPr>
        <p:spPr>
          <a:xfrm>
            <a:off x="405916" y="5856930"/>
            <a:ext cx="262988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갈매기형 수장 69"/>
          <p:cNvSpPr/>
          <p:nvPr/>
        </p:nvSpPr>
        <p:spPr>
          <a:xfrm>
            <a:off x="5919898" y="3290888"/>
            <a:ext cx="239494" cy="381000"/>
          </a:xfrm>
          <a:prstGeom prst="chevron">
            <a:avLst>
              <a:gd name="adj" fmla="val 51837"/>
            </a:avLst>
          </a:prstGeom>
          <a:solidFill>
            <a:schemeClr val="bg1">
              <a:lumMod val="6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CJ ONLYONE Medium" panose="02020603020101020101" pitchFamily="18" charset="-127"/>
              <a:ea typeface="Rix모던고딕 M" panose="02020603020101020101" pitchFamily="18" charset="-127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3339732" y="2705100"/>
            <a:ext cx="2491184" cy="1552576"/>
          </a:xfrm>
          <a:prstGeom prst="roundRect">
            <a:avLst>
              <a:gd name="adj" fmla="val 32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29261CA-E957-42F8-9A0D-5529BB5AF843}"/>
              </a:ext>
            </a:extLst>
          </p:cNvPr>
          <p:cNvSpPr/>
          <p:nvPr/>
        </p:nvSpPr>
        <p:spPr>
          <a:xfrm>
            <a:off x="3549589" y="2969631"/>
            <a:ext cx="1046760" cy="21544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ko-KR" altLang="en-US" sz="1400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저변확대 </a:t>
            </a:r>
            <a:r>
              <a:rPr lang="en-US" altLang="ko-KR" sz="140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 </a:t>
            </a:r>
            <a:endParaRPr lang="en-US" altLang="ko-KR" sz="140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029261CA-E957-42F8-9A0D-5529BB5AF843}"/>
              </a:ext>
            </a:extLst>
          </p:cNvPr>
          <p:cNvSpPr/>
          <p:nvPr/>
        </p:nvSpPr>
        <p:spPr>
          <a:xfrm>
            <a:off x="3579370" y="3277871"/>
            <a:ext cx="1514838" cy="90935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5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창업성장</a:t>
            </a:r>
            <a:endParaRPr lang="en-US" altLang="ko-KR" sz="125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5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공정품질</a:t>
            </a:r>
            <a:r>
              <a:rPr lang="en-US" altLang="ko-KR" sz="125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</a:t>
            </a:r>
            <a:endParaRPr lang="en-US" altLang="ko-KR" sz="125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5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제품서비스</a:t>
            </a:r>
            <a:r>
              <a:rPr lang="en-US" altLang="ko-KR" sz="125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25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5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기술전문기업협력 </a:t>
            </a:r>
            <a:r>
              <a:rPr lang="en-US" altLang="ko-KR" sz="125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endParaRPr lang="en-US" altLang="ko-KR" sz="125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84" name="직선 연결선 83"/>
          <p:cNvCxnSpPr/>
          <p:nvPr/>
        </p:nvCxnSpPr>
        <p:spPr>
          <a:xfrm>
            <a:off x="3503093" y="3210130"/>
            <a:ext cx="21854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5609261" y="3137041"/>
            <a:ext cx="80963" cy="7591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87"/>
          <p:cNvSpPr/>
          <p:nvPr/>
        </p:nvSpPr>
        <p:spPr>
          <a:xfrm>
            <a:off x="6239934" y="2705100"/>
            <a:ext cx="2491184" cy="1552576"/>
          </a:xfrm>
          <a:prstGeom prst="roundRect">
            <a:avLst>
              <a:gd name="adj" fmla="val 329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029261CA-E957-42F8-9A0D-5529BB5AF843}"/>
              </a:ext>
            </a:extLst>
          </p:cNvPr>
          <p:cNvSpPr/>
          <p:nvPr/>
        </p:nvSpPr>
        <p:spPr>
          <a:xfrm>
            <a:off x="6438711" y="2969631"/>
            <a:ext cx="896079" cy="21544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ko-KR" altLang="en-US" sz="140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단독형 </a:t>
            </a:r>
            <a:r>
              <a:rPr lang="en-US" altLang="ko-KR" sz="140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 </a:t>
            </a:r>
            <a:endParaRPr lang="en-US" altLang="ko-KR" sz="140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029261CA-E957-42F8-9A0D-5529BB5AF843}"/>
              </a:ext>
            </a:extLst>
          </p:cNvPr>
          <p:cNvSpPr/>
          <p:nvPr/>
        </p:nvSpPr>
        <p:spPr>
          <a:xfrm>
            <a:off x="6478018" y="3296536"/>
            <a:ext cx="668453" cy="4476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50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50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기술혁신</a:t>
            </a:r>
            <a:r>
              <a:rPr lang="en-US" altLang="ko-KR" sz="1250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250" spc="-50" dirty="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50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50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창업성장</a:t>
            </a:r>
            <a:r>
              <a:rPr lang="en-US" altLang="ko-KR" sz="1250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250" spc="-50" dirty="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92" name="직선 연결선 91"/>
          <p:cNvCxnSpPr/>
          <p:nvPr/>
        </p:nvCxnSpPr>
        <p:spPr>
          <a:xfrm>
            <a:off x="6401741" y="3210130"/>
            <a:ext cx="21854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8507909" y="3137041"/>
            <a:ext cx="80963" cy="7591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모서리가 둥근 직사각형 86"/>
          <p:cNvSpPr/>
          <p:nvPr/>
        </p:nvSpPr>
        <p:spPr>
          <a:xfrm>
            <a:off x="3339732" y="2247486"/>
            <a:ext cx="5391386" cy="289973"/>
          </a:xfrm>
          <a:prstGeom prst="roundRect">
            <a:avLst>
              <a:gd name="adj" fmla="val 0"/>
            </a:avLst>
          </a:prstGeom>
          <a:solidFill>
            <a:srgbClr val="438A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kern="0" spc="-50" dirty="0" err="1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졸업제</a:t>
            </a:r>
            <a:r>
              <a:rPr lang="en-US" altLang="ko-KR" sz="15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(</a:t>
            </a:r>
            <a:r>
              <a:rPr lang="ko-KR" altLang="en-US" sz="15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최대 </a:t>
            </a:r>
            <a:r>
              <a:rPr lang="ko-KR" altLang="en-US" sz="1500" kern="0" spc="-50" dirty="0" err="1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수행과제수</a:t>
            </a:r>
            <a:r>
              <a:rPr lang="en-US" altLang="ko-KR" sz="15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)</a:t>
            </a:r>
            <a:r>
              <a:rPr lang="ko-KR" altLang="en-US" sz="15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 </a:t>
            </a:r>
            <a:r>
              <a:rPr lang="ko-KR" altLang="en-US" sz="1500" kern="0" spc="-5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개편</a:t>
            </a:r>
          </a:p>
        </p:txBody>
      </p:sp>
      <p:sp>
        <p:nvSpPr>
          <p:cNvPr id="68" name="모서리가 둥근 직사각형 67"/>
          <p:cNvSpPr/>
          <p:nvPr/>
        </p:nvSpPr>
        <p:spPr>
          <a:xfrm>
            <a:off x="4083683" y="2609849"/>
            <a:ext cx="1020162" cy="2422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2225">
            <a:solidFill>
              <a:srgbClr val="7F7F7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ko-KR" altLang="en-US" sz="1400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7F7F7F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 </a:t>
            </a:r>
            <a:r>
              <a:rPr lang="ko-KR" altLang="en-US" sz="140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7F7F7F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행</a:t>
            </a:r>
            <a:endParaRPr lang="en-US" altLang="ko-KR" sz="140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rgbClr val="7F7F7F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6975445" y="2609849"/>
            <a:ext cx="1020162" cy="2422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2225">
            <a:solidFill>
              <a:srgbClr val="438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ko-KR" altLang="en-US" sz="1400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438AA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 </a:t>
            </a:r>
            <a:r>
              <a:rPr lang="ko-KR" altLang="en-US" sz="140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438AA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</a:t>
            </a:r>
            <a:endParaRPr lang="en-US" altLang="ko-KR" sz="140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rgbClr val="438AA0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0" name="갈매기형 수장 149"/>
          <p:cNvSpPr/>
          <p:nvPr/>
        </p:nvSpPr>
        <p:spPr>
          <a:xfrm>
            <a:off x="5919898" y="5424488"/>
            <a:ext cx="239494" cy="381000"/>
          </a:xfrm>
          <a:prstGeom prst="chevron">
            <a:avLst>
              <a:gd name="adj" fmla="val 51837"/>
            </a:avLst>
          </a:prstGeom>
          <a:solidFill>
            <a:schemeClr val="bg1">
              <a:lumMod val="6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CJ ONLYONE Medium" panose="02020603020101020101" pitchFamily="18" charset="-127"/>
              <a:ea typeface="Rix모던고딕 M" panose="02020603020101020101" pitchFamily="18" charset="-127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3339732" y="4838700"/>
            <a:ext cx="2491184" cy="1552576"/>
          </a:xfrm>
          <a:prstGeom prst="roundRect">
            <a:avLst>
              <a:gd name="adj" fmla="val 32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모서리가 둥근 직사각형 158"/>
          <p:cNvSpPr/>
          <p:nvPr/>
        </p:nvSpPr>
        <p:spPr>
          <a:xfrm>
            <a:off x="6239934" y="4838700"/>
            <a:ext cx="2491184" cy="1552576"/>
          </a:xfrm>
          <a:prstGeom prst="roundRect">
            <a:avLst>
              <a:gd name="adj" fmla="val 329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6" name="모서리가 둥근 직사각형 165"/>
          <p:cNvSpPr/>
          <p:nvPr/>
        </p:nvSpPr>
        <p:spPr>
          <a:xfrm>
            <a:off x="3339732" y="4381086"/>
            <a:ext cx="5391386" cy="289973"/>
          </a:xfrm>
          <a:prstGeom prst="roundRect">
            <a:avLst>
              <a:gd name="adj" fmla="val 0"/>
            </a:avLst>
          </a:prstGeom>
          <a:solidFill>
            <a:srgbClr val="438A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kern="0" spc="-50" dirty="0" err="1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동시수행</a:t>
            </a:r>
            <a:r>
              <a:rPr lang="ko-KR" altLang="en-US" sz="1500" kern="0" spc="-5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 과제 </a:t>
            </a:r>
            <a:r>
              <a:rPr lang="ko-KR" altLang="en-US" sz="1500" kern="0" spc="-50" dirty="0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/>
                <a:ea typeface="KoPub돋움체 Bold"/>
              </a:rPr>
              <a:t>수 변화</a:t>
            </a:r>
            <a:endParaRPr lang="ko-KR" altLang="en-US" sz="1500" kern="0" spc="-50" dirty="0">
              <a:gradFill>
                <a:gsLst>
                  <a:gs pos="100000">
                    <a:prstClr val="white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/>
              <a:ea typeface="KoPub돋움체 Bold"/>
            </a:endParaRPr>
          </a:p>
        </p:txBody>
      </p:sp>
      <p:sp>
        <p:nvSpPr>
          <p:cNvPr id="167" name="모서리가 둥근 직사각형 166"/>
          <p:cNvSpPr/>
          <p:nvPr/>
        </p:nvSpPr>
        <p:spPr>
          <a:xfrm>
            <a:off x="4083683" y="4743449"/>
            <a:ext cx="1020162" cy="2422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2225">
            <a:solidFill>
              <a:srgbClr val="7F7F7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ko-KR" altLang="en-US" sz="1400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7F7F7F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 </a:t>
            </a:r>
            <a:r>
              <a:rPr lang="ko-KR" altLang="en-US" sz="140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7F7F7F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행</a:t>
            </a:r>
            <a:endParaRPr lang="en-US" altLang="ko-KR" sz="140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rgbClr val="7F7F7F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8" name="모서리가 둥근 직사각형 167"/>
          <p:cNvSpPr/>
          <p:nvPr/>
        </p:nvSpPr>
        <p:spPr>
          <a:xfrm>
            <a:off x="6975445" y="4743449"/>
            <a:ext cx="1020162" cy="2422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2225">
            <a:solidFill>
              <a:srgbClr val="438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ko-KR" altLang="en-US" sz="1400" spc="-5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438AA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 </a:t>
            </a:r>
            <a:r>
              <a:rPr lang="ko-KR" altLang="en-US" sz="1400" spc="-5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rgbClr val="438AA0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</a:t>
            </a:r>
            <a:endParaRPr lang="en-US" altLang="ko-KR" sz="1400" spc="-50">
              <a:ln>
                <a:solidFill>
                  <a:srgbClr val="4F81BD">
                    <a:alpha val="0"/>
                  </a:srgbClr>
                </a:solidFill>
              </a:ln>
              <a:gradFill>
                <a:gsLst>
                  <a:gs pos="100000">
                    <a:srgbClr val="438AA0"/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867979" y="5155287"/>
            <a:ext cx="4677657" cy="992694"/>
            <a:chOff x="3867979" y="6841212"/>
            <a:chExt cx="4677657" cy="992694"/>
          </a:xfrm>
        </p:grpSpPr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029261CA-E957-42F8-9A0D-5529BB5AF843}"/>
                </a:ext>
              </a:extLst>
            </p:cNvPr>
            <p:cNvSpPr/>
            <p:nvPr/>
          </p:nvSpPr>
          <p:spPr>
            <a:xfrm>
              <a:off x="6723150" y="6841212"/>
              <a:ext cx="1593386" cy="215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ko-KR" altLang="en-US" sz="1400" spc="-50" dirty="0" err="1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단독형</a:t>
              </a:r>
              <a:r>
                <a:rPr lang="ko-KR" altLang="en-US" sz="14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4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4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는 </a:t>
              </a:r>
              <a:r>
                <a:rPr lang="en-US" altLang="ko-KR" sz="14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  <a:r>
                <a:rPr lang="ko-KR" altLang="en-US" sz="14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</a:t>
              </a:r>
              <a:r>
                <a:rPr lang="ko-KR" altLang="en-US" sz="140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까지</a:t>
              </a:r>
            </a:p>
          </p:txBody>
        </p:sp>
        <p:sp>
          <p:nvSpPr>
            <p:cNvPr id="99" name="모서리가 둥근 직사각형 98"/>
            <p:cNvSpPr/>
            <p:nvPr/>
          </p:nvSpPr>
          <p:spPr>
            <a:xfrm>
              <a:off x="6406753" y="7223822"/>
              <a:ext cx="648000" cy="262612"/>
            </a:xfrm>
            <a:prstGeom prst="roundRect">
              <a:avLst>
                <a:gd name="adj" fmla="val 11699"/>
              </a:avLst>
            </a:prstGeom>
            <a:solidFill>
              <a:srgbClr val="438AA0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200" b="1" spc="-4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chemeClr val="bg1">
                          <a:lumMod val="85000"/>
                          <a:alpha val="0"/>
                        </a:schemeClr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단독형</a:t>
              </a:r>
              <a:endParaRPr lang="ko-KR" altLang="en-US" sz="1200" b="1" spc="-4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>
                        <a:lumMod val="85000"/>
                        <a:alpha val="0"/>
                      </a:schemeClr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>
              <a:off x="7254097" y="7223822"/>
              <a:ext cx="648000" cy="262612"/>
            </a:xfrm>
            <a:prstGeom prst="roundRect">
              <a:avLst>
                <a:gd name="adj" fmla="val 11699"/>
              </a:avLst>
            </a:prstGeom>
            <a:solidFill>
              <a:srgbClr val="7C914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200" spc="-4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chemeClr val="bg1">
                          <a:lumMod val="85000"/>
                          <a:alpha val="0"/>
                        </a:schemeClr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협력형</a:t>
              </a:r>
              <a:endParaRPr lang="ko-KR" altLang="en-US" sz="1200" spc="-4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>
                        <a:lumMod val="85000"/>
                        <a:alpha val="0"/>
                      </a:schemeClr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01" name="모서리가 둥근 직사각형 100"/>
            <p:cNvSpPr/>
            <p:nvPr/>
          </p:nvSpPr>
          <p:spPr>
            <a:xfrm>
              <a:off x="6406753" y="7571294"/>
              <a:ext cx="648000" cy="262612"/>
            </a:xfrm>
            <a:prstGeom prst="roundRect">
              <a:avLst>
                <a:gd name="adj" fmla="val 11699"/>
              </a:avLst>
            </a:prstGeom>
            <a:solidFill>
              <a:srgbClr val="7C914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200" spc="-4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chemeClr val="bg1">
                          <a:lumMod val="85000"/>
                          <a:alpha val="0"/>
                        </a:schemeClr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협력형</a:t>
              </a: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7254097" y="7571294"/>
              <a:ext cx="648000" cy="262612"/>
            </a:xfrm>
            <a:prstGeom prst="roundRect">
              <a:avLst>
                <a:gd name="adj" fmla="val 11699"/>
              </a:avLst>
            </a:prstGeom>
            <a:solidFill>
              <a:srgbClr val="7C914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200" spc="-4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chemeClr val="bg1">
                          <a:lumMod val="85000"/>
                          <a:alpha val="0"/>
                        </a:schemeClr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협력형</a:t>
              </a:r>
            </a:p>
          </p:txBody>
        </p:sp>
        <p:sp>
          <p:nvSpPr>
            <p:cNvPr id="103" name="십자형 102"/>
            <p:cNvSpPr/>
            <p:nvPr/>
          </p:nvSpPr>
          <p:spPr>
            <a:xfrm>
              <a:off x="7077728" y="7278039"/>
              <a:ext cx="154178" cy="154178"/>
            </a:xfrm>
            <a:prstGeom prst="plus">
              <a:avLst>
                <a:gd name="adj" fmla="val 38889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십자형 103"/>
            <p:cNvSpPr/>
            <p:nvPr/>
          </p:nvSpPr>
          <p:spPr>
            <a:xfrm>
              <a:off x="7077728" y="7625511"/>
              <a:ext cx="154178" cy="154178"/>
            </a:xfrm>
            <a:prstGeom prst="plus">
              <a:avLst>
                <a:gd name="adj" fmla="val 38889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029261CA-E957-42F8-9A0D-5529BB5AF843}"/>
                </a:ext>
              </a:extLst>
            </p:cNvPr>
            <p:cNvSpPr/>
            <p:nvPr/>
          </p:nvSpPr>
          <p:spPr>
            <a:xfrm>
              <a:off x="7997409" y="7355128"/>
              <a:ext cx="548227" cy="400110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30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0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개까지 </a:t>
              </a:r>
              <a:endParaRPr lang="en-US" altLang="ko-KR" sz="130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r>
                <a:rPr lang="ko-KR" altLang="en-US" sz="130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가능</a:t>
              </a:r>
              <a:endParaRPr lang="ko-KR" altLang="en-US" sz="130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029261CA-E957-42F8-9A0D-5529BB5AF843}"/>
                </a:ext>
              </a:extLst>
            </p:cNvPr>
            <p:cNvSpPr/>
            <p:nvPr/>
          </p:nvSpPr>
          <p:spPr>
            <a:xfrm>
              <a:off x="3867979" y="6841212"/>
              <a:ext cx="1434688" cy="215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ko-KR" altLang="en-US" sz="1400" spc="-5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동시수행 과제 수 </a:t>
              </a:r>
              <a:r>
                <a:rPr lang="en-US" altLang="ko-KR" sz="1400" spc="-5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1400" spc="-5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</a:t>
              </a:r>
            </a:p>
          </p:txBody>
        </p:sp>
        <p:pic>
          <p:nvPicPr>
            <p:cNvPr id="109" name="Picture 4" descr="서류 아이콘 PNG에 대한 이미지 검색결과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7716" y="7254557"/>
              <a:ext cx="525273" cy="525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4" descr="서류 아이콘 PNG에 대한 이미지 검색결과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7658" y="7254557"/>
              <a:ext cx="525273" cy="525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그룹 19"/>
          <p:cNvGrpSpPr/>
          <p:nvPr/>
        </p:nvGrpSpPr>
        <p:grpSpPr>
          <a:xfrm>
            <a:off x="4989101" y="3321787"/>
            <a:ext cx="656175" cy="656174"/>
            <a:chOff x="4989101" y="3293794"/>
            <a:chExt cx="656175" cy="656174"/>
          </a:xfrm>
        </p:grpSpPr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C8B12131-04AD-49F2-97A4-5EB039F10584}"/>
                </a:ext>
              </a:extLst>
            </p:cNvPr>
            <p:cNvGrpSpPr/>
            <p:nvPr/>
          </p:nvGrpSpPr>
          <p:grpSpPr>
            <a:xfrm>
              <a:off x="4989101" y="3293794"/>
              <a:ext cx="656175" cy="656174"/>
              <a:chOff x="1775928" y="1483459"/>
              <a:chExt cx="1723292" cy="1723291"/>
            </a:xfrm>
          </p:grpSpPr>
          <p:sp>
            <p:nvSpPr>
              <p:cNvPr id="185" name="타원 184">
                <a:extLst>
                  <a:ext uri="{FF2B5EF4-FFF2-40B4-BE49-F238E27FC236}">
                    <a16:creationId xmlns:a16="http://schemas.microsoft.com/office/drawing/2014/main" id="{1258D01A-32C3-4955-A495-79CDDADA8749}"/>
                  </a:ext>
                </a:extLst>
              </p:cNvPr>
              <p:cNvSpPr/>
              <p:nvPr/>
            </p:nvSpPr>
            <p:spPr>
              <a:xfrm>
                <a:off x="1866655" y="1574189"/>
                <a:ext cx="1591866" cy="159186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</p:txBody>
          </p:sp>
          <p:sp>
            <p:nvSpPr>
              <p:cNvPr id="186" name="타원 185">
                <a:extLst>
                  <a:ext uri="{FF2B5EF4-FFF2-40B4-BE49-F238E27FC236}">
                    <a16:creationId xmlns:a16="http://schemas.microsoft.com/office/drawing/2014/main" id="{0EB9C222-410F-4FE3-987B-DAFA146A66D7}"/>
                  </a:ext>
                </a:extLst>
              </p:cNvPr>
              <p:cNvSpPr/>
              <p:nvPr/>
            </p:nvSpPr>
            <p:spPr>
              <a:xfrm>
                <a:off x="1775928" y="1483459"/>
                <a:ext cx="1723292" cy="1723291"/>
              </a:xfrm>
              <a:prstGeom prst="ellipse">
                <a:avLst/>
              </a:prstGeom>
              <a:noFill/>
              <a:ln w="6350"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</p:grpSp>
        <p:sp>
          <p:nvSpPr>
            <p:cNvPr id="177" name="직사각형 176">
              <a:extLst>
                <a:ext uri="{FF2B5EF4-FFF2-40B4-BE49-F238E27FC236}">
                  <a16:creationId xmlns:a16="http://schemas.microsoft.com/office/drawing/2014/main" id="{D914E451-F2DE-485C-99FA-11FABC1DA6CC}"/>
                </a:ext>
              </a:extLst>
            </p:cNvPr>
            <p:cNvSpPr/>
            <p:nvPr/>
          </p:nvSpPr>
          <p:spPr>
            <a:xfrm>
              <a:off x="5024480" y="3360271"/>
              <a:ext cx="585417" cy="52322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200" kern="0" dirty="0" smtClean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총</a:t>
              </a:r>
              <a:r>
                <a:rPr lang="en-US" altLang="ko-KR" sz="1600" kern="0" dirty="0" smtClean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4</a:t>
              </a:r>
              <a:r>
                <a:rPr lang="ko-KR" altLang="en-US" sz="1200" kern="0" dirty="0" smtClean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회</a:t>
              </a:r>
              <a:endParaRPr lang="en-US" altLang="ko-KR" sz="1200" kern="0" dirty="0" smtClean="0">
                <a:gradFill>
                  <a:gsLst>
                    <a:gs pos="32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  <a:p>
              <a:pPr algn="ctr"/>
              <a:r>
                <a:rPr lang="ko-KR" altLang="en-US" sz="1200" kern="0" dirty="0" smtClean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까지</a:t>
              </a:r>
              <a:endParaRPr lang="ko-KR" altLang="en-US" sz="1200" kern="0" dirty="0">
                <a:gradFill>
                  <a:gsLst>
                    <a:gs pos="32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B6426335-622A-4E76-BD01-8F494C0E4B87}"/>
              </a:ext>
            </a:extLst>
          </p:cNvPr>
          <p:cNvGrpSpPr/>
          <p:nvPr/>
        </p:nvGrpSpPr>
        <p:grpSpPr>
          <a:xfrm>
            <a:off x="7842049" y="3319722"/>
            <a:ext cx="656174" cy="656174"/>
            <a:chOff x="2594035" y="1671935"/>
            <a:chExt cx="1203110" cy="1203111"/>
          </a:xfrm>
        </p:grpSpPr>
        <p:grpSp>
          <p:nvGrpSpPr>
            <p:cNvPr id="188" name="그룹 187">
              <a:extLst>
                <a:ext uri="{FF2B5EF4-FFF2-40B4-BE49-F238E27FC236}">
                  <a16:creationId xmlns:a16="http://schemas.microsoft.com/office/drawing/2014/main" id="{35225E13-8F6C-4C83-81B7-57C9F53D095B}"/>
                </a:ext>
              </a:extLst>
            </p:cNvPr>
            <p:cNvGrpSpPr/>
            <p:nvPr/>
          </p:nvGrpSpPr>
          <p:grpSpPr>
            <a:xfrm>
              <a:off x="2594035" y="1671935"/>
              <a:ext cx="1203110" cy="1203111"/>
              <a:chOff x="1775928" y="1483459"/>
              <a:chExt cx="1723292" cy="1723291"/>
            </a:xfrm>
          </p:grpSpPr>
          <p:sp>
            <p:nvSpPr>
              <p:cNvPr id="190" name="타원 189">
                <a:extLst>
                  <a:ext uri="{FF2B5EF4-FFF2-40B4-BE49-F238E27FC236}">
                    <a16:creationId xmlns:a16="http://schemas.microsoft.com/office/drawing/2014/main" id="{9DB1B555-5F12-46F7-8E1C-6106FC25DAFD}"/>
                  </a:ext>
                </a:extLst>
              </p:cNvPr>
              <p:cNvSpPr/>
              <p:nvPr/>
            </p:nvSpPr>
            <p:spPr>
              <a:xfrm>
                <a:off x="1841643" y="1569186"/>
                <a:ext cx="1591865" cy="1591865"/>
              </a:xfrm>
              <a:prstGeom prst="ellipse">
                <a:avLst/>
              </a:prstGeom>
              <a:solidFill>
                <a:srgbClr val="438AA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191" name="타원 190">
                <a:extLst>
                  <a:ext uri="{FF2B5EF4-FFF2-40B4-BE49-F238E27FC236}">
                    <a16:creationId xmlns:a16="http://schemas.microsoft.com/office/drawing/2014/main" id="{084C3B60-8AFE-4976-9D77-788E131EF7DF}"/>
                  </a:ext>
                </a:extLst>
              </p:cNvPr>
              <p:cNvSpPr/>
              <p:nvPr/>
            </p:nvSpPr>
            <p:spPr>
              <a:xfrm>
                <a:off x="1775928" y="1483459"/>
                <a:ext cx="1723292" cy="1723291"/>
              </a:xfrm>
              <a:prstGeom prst="ellipse">
                <a:avLst/>
              </a:prstGeom>
              <a:noFill/>
              <a:ln w="6350">
                <a:solidFill>
                  <a:srgbClr val="438A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+mn-ea"/>
                </a:endParaRPr>
              </a:p>
            </p:txBody>
          </p:sp>
        </p:grpSp>
        <p:sp>
          <p:nvSpPr>
            <p:cNvPr id="189" name="직사각형 188">
              <a:extLst>
                <a:ext uri="{FF2B5EF4-FFF2-40B4-BE49-F238E27FC236}">
                  <a16:creationId xmlns:a16="http://schemas.microsoft.com/office/drawing/2014/main" id="{AC2131C6-FFA0-4F57-8134-18275F5FDD32}"/>
                </a:ext>
              </a:extLst>
            </p:cNvPr>
            <p:cNvSpPr/>
            <p:nvPr/>
          </p:nvSpPr>
          <p:spPr>
            <a:xfrm>
              <a:off x="2658903" y="1793822"/>
              <a:ext cx="1073375" cy="95933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200" kern="0" dirty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총</a:t>
              </a:r>
              <a:r>
                <a:rPr lang="en-US" altLang="ko-KR" sz="1600" kern="0" dirty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4</a:t>
              </a:r>
              <a:r>
                <a:rPr lang="ko-KR" altLang="en-US" sz="1200" kern="0" dirty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회</a:t>
              </a:r>
              <a:endParaRPr lang="en-US" altLang="ko-KR" sz="1200" kern="0" dirty="0">
                <a:gradFill>
                  <a:gsLst>
                    <a:gs pos="32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  <a:p>
              <a:pPr algn="ctr"/>
              <a:r>
                <a:rPr lang="ko-KR" altLang="en-US" sz="1200" kern="0" dirty="0">
                  <a:gradFill>
                    <a:gsLst>
                      <a:gs pos="32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까지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408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09274" y="1701038"/>
            <a:ext cx="2748426" cy="4763262"/>
            <a:chOff x="4092439" y="1701038"/>
            <a:chExt cx="4749936" cy="4763262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2495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양쪽 모서리가 둥근 사각형 9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5461"/>
                <a:gd name="adj2" fmla="val 0"/>
              </a:avLst>
            </a:prstGeom>
            <a:solidFill>
              <a:srgbClr val="416A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신청서류 </a:t>
              </a:r>
              <a:r>
                <a:rPr lang="ko-KR" altLang="en-US" sz="190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간소화</a:t>
              </a:r>
              <a:r>
                <a:rPr lang="ko-KR" altLang="en-US" sz="800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배달의민족 주아" panose="02020603020101020101" pitchFamily="18" charset="-127"/>
                  <a:cs typeface="Arial" panose="020B0604020202020204" pitchFamily="34" charset="0"/>
                </a:rPr>
                <a:t> </a:t>
              </a:r>
              <a:r>
                <a:rPr lang="en-US" altLang="ko-KR" sz="1900" b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배달의민족 주아" panose="02020603020101020101" pitchFamily="18" charset="-127"/>
                  <a:cs typeface="Arial" panose="020B0604020202020204" pitchFamily="34" charset="0"/>
                </a:rPr>
                <a:t>·</a:t>
              </a:r>
              <a:r>
                <a:rPr lang="en-US" altLang="ko-KR" sz="800" b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배달의민족 주아" panose="02020603020101020101" pitchFamily="18" charset="-127"/>
                  <a:cs typeface="Arial" panose="020B0604020202020204" pitchFamily="34" charset="0"/>
                </a:rPr>
                <a:t> </a:t>
              </a:r>
              <a:r>
                <a:rPr lang="ko-KR" altLang="en-US" sz="190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온라인화</a:t>
              </a:r>
              <a:endParaRPr lang="ko-KR" altLang="en-US" sz="19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</p:grpSp>
      <p:sp>
        <p:nvSpPr>
          <p:cNvPr id="34" name="모서리가 둥근 직사각형 33"/>
          <p:cNvSpPr/>
          <p:nvPr/>
        </p:nvSpPr>
        <p:spPr>
          <a:xfrm>
            <a:off x="527730" y="5499802"/>
            <a:ext cx="2307546" cy="703566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551780" y="5728606"/>
            <a:ext cx="753411" cy="24595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4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사업계획서</a:t>
            </a:r>
            <a:endParaRPr lang="en-US" altLang="ko-KR" sz="1400" spc="-5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1367028" y="5563000"/>
            <a:ext cx="0" cy="577170"/>
          </a:xfrm>
          <a:prstGeom prst="line">
            <a:avLst/>
          </a:prstGeom>
          <a:ln>
            <a:solidFill>
              <a:srgbClr val="8DBA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17847" y="5703464"/>
            <a:ext cx="309380" cy="3046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60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종</a:t>
            </a:r>
            <a:endParaRPr lang="en-US" altLang="ko-KR" sz="160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522650" y="5187379"/>
            <a:ext cx="2307546" cy="307285"/>
          </a:xfrm>
          <a:prstGeom prst="roundRect">
            <a:avLst>
              <a:gd name="adj" fmla="val 0"/>
            </a:avLst>
          </a:prstGeom>
          <a:solidFill>
            <a:srgbClr val="416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50" smtClean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 선</a:t>
            </a:r>
            <a:endParaRPr lang="ko-KR" altLang="en-US" sz="1400" spc="-50"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1" name="아래쪽 화살표 50"/>
          <p:cNvSpPr/>
          <p:nvPr/>
        </p:nvSpPr>
        <p:spPr>
          <a:xfrm>
            <a:off x="1570223" y="3609974"/>
            <a:ext cx="212400" cy="1572267"/>
          </a:xfrm>
          <a:prstGeom prst="downArrow">
            <a:avLst>
              <a:gd name="adj1" fmla="val 50000"/>
              <a:gd name="adj2" fmla="val 57936"/>
            </a:avLst>
          </a:prstGeom>
          <a:gradFill flip="none" rotWithShape="1">
            <a:gsLst>
              <a:gs pos="29000">
                <a:schemeClr val="bg1">
                  <a:lumMod val="6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텍스트 개체 틀 12"/>
          <p:cNvSpPr txBox="1">
            <a:spLocks/>
          </p:cNvSpPr>
          <p:nvPr/>
        </p:nvSpPr>
        <p:spPr>
          <a:xfrm>
            <a:off x="594386" y="289784"/>
            <a:ext cx="467275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중소기업 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의 달라지는 점</a:t>
            </a:r>
          </a:p>
        </p:txBody>
      </p:sp>
      <p:sp>
        <p:nvSpPr>
          <p:cNvPr id="3" name="텍스트 개체 틀 12"/>
          <p:cNvSpPr txBox="1">
            <a:spLocks/>
          </p:cNvSpPr>
          <p:nvPr/>
        </p:nvSpPr>
        <p:spPr>
          <a:xfrm>
            <a:off x="309273" y="289784"/>
            <a:ext cx="25808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73100" y="914400"/>
            <a:ext cx="7708900" cy="550037"/>
            <a:chOff x="673100" y="914400"/>
            <a:chExt cx="7708900" cy="550037"/>
          </a:xfrm>
        </p:grpSpPr>
        <p:sp>
          <p:nvSpPr>
            <p:cNvPr id="5" name="TextBox 4"/>
            <p:cNvSpPr txBox="1"/>
            <p:nvPr/>
          </p:nvSpPr>
          <p:spPr>
            <a:xfrm>
              <a:off x="2750620" y="1047573"/>
              <a:ext cx="3553858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ko-KR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R&amp;D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이용의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D86937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고객 편의성 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제고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73100" y="914400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673100" y="1464437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>
            <a:off x="3201612" y="1701038"/>
            <a:ext cx="2748426" cy="4763262"/>
            <a:chOff x="4092439" y="1701038"/>
            <a:chExt cx="4749936" cy="4763262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2495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양쪽 모서리가 둥근 사각형 19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5461"/>
                <a:gd name="adj2" fmla="val 0"/>
              </a:avLst>
            </a:prstGeom>
            <a:solidFill>
              <a:srgbClr val="438A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요건검토 절차 개선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093950" y="1701038"/>
            <a:ext cx="2748426" cy="4763262"/>
            <a:chOff x="4092439" y="1701038"/>
            <a:chExt cx="4749936" cy="4763262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4092439" y="1701038"/>
              <a:ext cx="4749936" cy="4763262"/>
            </a:xfrm>
            <a:prstGeom prst="roundRect">
              <a:avLst>
                <a:gd name="adj" fmla="val 2495"/>
              </a:avLst>
            </a:prstGeom>
            <a:solidFill>
              <a:schemeClr val="bg1"/>
            </a:solidFill>
            <a:ln w="3175">
              <a:solidFill>
                <a:srgbClr val="7C914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양쪽 모서리가 둥근 사각형 22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5461"/>
                <a:gd name="adj2" fmla="val 0"/>
              </a:avLst>
            </a:prstGeom>
            <a:solidFill>
              <a:srgbClr val="7C91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사업비 집행 자율성 확보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07043" y="2327427"/>
            <a:ext cx="2352888" cy="259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500" spc="-7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 신청 </a:t>
            </a:r>
            <a:r>
              <a:rPr lang="ko-KR" altLang="en-US" sz="1500" spc="-7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 </a:t>
            </a:r>
            <a:r>
              <a:rPr lang="ko-KR" altLang="en-US" sz="1600" spc="-7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제출서류의 </a:t>
            </a:r>
            <a:r>
              <a:rPr lang="ko-KR" altLang="en-US" sz="1600" spc="-7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간소화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22650" y="3050843"/>
            <a:ext cx="2307546" cy="708537"/>
          </a:xfrm>
          <a:prstGeom prst="roundRect">
            <a:avLst>
              <a:gd name="adj" fmla="val 0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1546700" y="3153587"/>
            <a:ext cx="993862" cy="5030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4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사업계획서</a:t>
            </a:r>
            <a:r>
              <a:rPr lang="en-US" altLang="ko-KR"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</a:p>
          <a:p>
            <a:pPr>
              <a:lnSpc>
                <a:spcPct val="110000"/>
              </a:lnSpc>
              <a:defRPr/>
            </a:pPr>
            <a:r>
              <a:rPr lang="ko-KR" altLang="en-US" sz="14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각종 </a:t>
            </a:r>
            <a:r>
              <a:rPr lang="ko-KR" altLang="en-US"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동의서 등</a:t>
            </a:r>
          </a:p>
        </p:txBody>
      </p:sp>
      <p:cxnSp>
        <p:nvCxnSpPr>
          <p:cNvPr id="42" name="직선 연결선 41"/>
          <p:cNvCxnSpPr/>
          <p:nvPr/>
        </p:nvCxnSpPr>
        <p:spPr>
          <a:xfrm>
            <a:off x="1361948" y="3116526"/>
            <a:ext cx="0" cy="57717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12767" y="3262856"/>
            <a:ext cx="309380" cy="3046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r>
              <a:rPr lang="ko-KR" altLang="en-US" sz="160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종</a:t>
            </a:r>
            <a:endParaRPr lang="en-US" altLang="ko-KR" sz="160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22650" y="2746043"/>
            <a:ext cx="2307546" cy="30728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50" smtClean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 행</a:t>
            </a:r>
            <a:endParaRPr lang="ko-KR" altLang="en-US" sz="1400" spc="-50"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28550" y="2327427"/>
            <a:ext cx="1641475" cy="2708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6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간접비 계상한도 </a:t>
            </a: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확대</a:t>
            </a:r>
            <a:endParaRPr lang="en-US" altLang="ko-KR" sz="1500" spc="-5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049307" y="2766726"/>
            <a:ext cx="335028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10%</a:t>
            </a:r>
            <a:endParaRPr lang="ko-KR" altLang="en-US" sz="1300" spc="-5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601836" y="3313946"/>
            <a:ext cx="240451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30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5%</a:t>
            </a:r>
            <a:endParaRPr lang="ko-KR" altLang="en-US" sz="1300" spc="-5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6573855" y="3553759"/>
            <a:ext cx="346456" cy="545213"/>
            <a:chOff x="6752044" y="3083451"/>
            <a:chExt cx="388800" cy="611850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697134F-2F24-418F-8494-B6650AE31360}"/>
                </a:ext>
              </a:extLst>
            </p:cNvPr>
            <p:cNvSpPr/>
            <p:nvPr/>
          </p:nvSpPr>
          <p:spPr>
            <a:xfrm>
              <a:off x="6753230" y="3303017"/>
              <a:ext cx="387614" cy="39228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6752044" y="3083451"/>
              <a:ext cx="388800" cy="3888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8054353" y="2995125"/>
            <a:ext cx="346456" cy="1103847"/>
            <a:chOff x="8016642" y="2964542"/>
            <a:chExt cx="388800" cy="1238761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34747ED-AD78-4D97-A37F-DA62F7D03B0C}"/>
                </a:ext>
              </a:extLst>
            </p:cNvPr>
            <p:cNvSpPr/>
            <p:nvPr/>
          </p:nvSpPr>
          <p:spPr>
            <a:xfrm>
              <a:off x="8017828" y="3166873"/>
              <a:ext cx="387614" cy="1036430"/>
            </a:xfrm>
            <a:prstGeom prst="rect">
              <a:avLst/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타원 60"/>
            <p:cNvSpPr/>
            <p:nvPr/>
          </p:nvSpPr>
          <p:spPr>
            <a:xfrm>
              <a:off x="8016642" y="2964542"/>
              <a:ext cx="388800" cy="388800"/>
            </a:xfrm>
            <a:prstGeom prst="ellipse">
              <a:avLst/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5" name="직선 연결선 64"/>
          <p:cNvCxnSpPr/>
          <p:nvPr/>
        </p:nvCxnSpPr>
        <p:spPr>
          <a:xfrm>
            <a:off x="6229137" y="4098972"/>
            <a:ext cx="24703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24779" y="4537227"/>
            <a:ext cx="2249014" cy="79560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6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소액의 소모성 </a:t>
            </a:r>
            <a:r>
              <a:rPr lang="ko-KR" altLang="en-US" sz="16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경비</a:t>
            </a:r>
            <a:endParaRPr lang="en-US" altLang="ko-KR" sz="1600" spc="-50" dirty="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10000"/>
              </a:lnSpc>
              <a:defRPr/>
            </a:pPr>
            <a:r>
              <a:rPr lang="en-US" altLang="ko-KR" sz="15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5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회의비</a:t>
            </a:r>
            <a:r>
              <a:rPr lang="en-US" altLang="ko-KR" sz="15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5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사무용품 구매비용 등</a:t>
            </a:r>
            <a:r>
              <a:rPr lang="en-US" altLang="ko-KR" sz="15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>
              <a:lnSpc>
                <a:spcPct val="110000"/>
              </a:lnSpc>
              <a:defRPr/>
            </a:pPr>
            <a:r>
              <a:rPr lang="ko-KR" altLang="en-US" sz="16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정산 면제</a:t>
            </a:r>
            <a:endParaRPr lang="ko-KR" altLang="en-US" sz="1600" spc="-5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67" name="그림 6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69"/>
          <a:stretch/>
        </p:blipFill>
        <p:spPr>
          <a:xfrm>
            <a:off x="6165374" y="5410200"/>
            <a:ext cx="2658216" cy="1057228"/>
          </a:xfrm>
          <a:prstGeom prst="rect">
            <a:avLst/>
          </a:prstGeom>
        </p:spPr>
      </p:pic>
      <p:grpSp>
        <p:nvGrpSpPr>
          <p:cNvPr id="68" name="그룹 67"/>
          <p:cNvGrpSpPr/>
          <p:nvPr/>
        </p:nvGrpSpPr>
        <p:grpSpPr>
          <a:xfrm rot="3540000">
            <a:off x="7346557" y="2916410"/>
            <a:ext cx="236845" cy="942881"/>
            <a:chOff x="12687300" y="152400"/>
            <a:chExt cx="266700" cy="1266992"/>
          </a:xfrm>
          <a:solidFill>
            <a:srgbClr val="7C914F"/>
          </a:solidFill>
        </p:grpSpPr>
        <p:sp>
          <p:nvSpPr>
            <p:cNvPr id="69" name="이등변 삼각형 68"/>
            <p:cNvSpPr/>
            <p:nvPr/>
          </p:nvSpPr>
          <p:spPr>
            <a:xfrm>
              <a:off x="12687300" y="152400"/>
              <a:ext cx="266700" cy="254000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이등변 삼각형 69"/>
            <p:cNvSpPr/>
            <p:nvPr/>
          </p:nvSpPr>
          <p:spPr>
            <a:xfrm flipV="1">
              <a:off x="12744675" y="400219"/>
              <a:ext cx="146050" cy="101917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1" name="모서리가 둥근 직사각형 70"/>
          <p:cNvSpPr/>
          <p:nvPr/>
        </p:nvSpPr>
        <p:spPr>
          <a:xfrm>
            <a:off x="3428709" y="2448561"/>
            <a:ext cx="2294232" cy="669958"/>
          </a:xfrm>
          <a:prstGeom prst="roundRect">
            <a:avLst>
              <a:gd name="adj" fmla="val 11605"/>
            </a:avLst>
          </a:prstGeom>
          <a:solidFill>
            <a:srgbClr val="438A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4154046" y="2643882"/>
            <a:ext cx="1344920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500" spc="-50" smtClean="0"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지원기업 자가진단</a:t>
            </a:r>
            <a:endParaRPr lang="ko-KR" altLang="en-US" sz="1500" spc="-50"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2" name="모서리가 둥근 직사각형 71"/>
          <p:cNvSpPr/>
          <p:nvPr/>
        </p:nvSpPr>
        <p:spPr>
          <a:xfrm>
            <a:off x="3428709" y="3476845"/>
            <a:ext cx="2294232" cy="669958"/>
          </a:xfrm>
          <a:prstGeom prst="roundRect">
            <a:avLst>
              <a:gd name="adj" fmla="val 11605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TextBox 75"/>
          <p:cNvSpPr txBox="1"/>
          <p:nvPr/>
        </p:nvSpPr>
        <p:spPr>
          <a:xfrm>
            <a:off x="4502700" y="3677680"/>
            <a:ext cx="647613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서면평가</a:t>
            </a:r>
          </a:p>
        </p:txBody>
      </p:sp>
      <p:sp>
        <p:nvSpPr>
          <p:cNvPr id="74" name="모서리가 둥근 직사각형 73"/>
          <p:cNvSpPr/>
          <p:nvPr/>
        </p:nvSpPr>
        <p:spPr>
          <a:xfrm>
            <a:off x="3428709" y="5533410"/>
            <a:ext cx="2294232" cy="669958"/>
          </a:xfrm>
          <a:prstGeom prst="roundRect">
            <a:avLst>
              <a:gd name="adj" fmla="val 11605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4372054" y="5618701"/>
            <a:ext cx="908903" cy="49680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대면평가</a:t>
            </a:r>
            <a:endParaRPr lang="en-US" altLang="ko-KR" sz="1500" spc="-5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10000"/>
              </a:lnSpc>
              <a:defRPr/>
            </a:pP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선정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및 협약</a:t>
            </a:r>
          </a:p>
        </p:txBody>
      </p:sp>
      <p:sp>
        <p:nvSpPr>
          <p:cNvPr id="73" name="모서리가 둥근 직사각형 72"/>
          <p:cNvSpPr/>
          <p:nvPr/>
        </p:nvSpPr>
        <p:spPr>
          <a:xfrm>
            <a:off x="3428709" y="4505129"/>
            <a:ext cx="2294232" cy="669958"/>
          </a:xfrm>
          <a:prstGeom prst="roundRect">
            <a:avLst>
              <a:gd name="adj" fmla="val 11605"/>
            </a:avLst>
          </a:prstGeom>
          <a:solidFill>
            <a:srgbClr val="438A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4502700" y="4704682"/>
            <a:ext cx="647613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500" spc="-50"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요건검토</a:t>
            </a:r>
          </a:p>
        </p:txBody>
      </p:sp>
      <p:sp>
        <p:nvSpPr>
          <p:cNvPr id="82" name="Freeform 5"/>
          <p:cNvSpPr>
            <a:spLocks noEditPoints="1"/>
          </p:cNvSpPr>
          <p:nvPr/>
        </p:nvSpPr>
        <p:spPr bwMode="auto">
          <a:xfrm>
            <a:off x="3601593" y="4632146"/>
            <a:ext cx="331836" cy="415925"/>
          </a:xfrm>
          <a:custGeom>
            <a:avLst/>
            <a:gdLst>
              <a:gd name="T0" fmla="*/ 52 w 152"/>
              <a:gd name="T1" fmla="*/ 40 h 192"/>
              <a:gd name="T2" fmla="*/ 100 w 152"/>
              <a:gd name="T3" fmla="*/ 40 h 192"/>
              <a:gd name="T4" fmla="*/ 108 w 152"/>
              <a:gd name="T5" fmla="*/ 32 h 192"/>
              <a:gd name="T6" fmla="*/ 108 w 152"/>
              <a:gd name="T7" fmla="*/ 16 h 192"/>
              <a:gd name="T8" fmla="*/ 92 w 152"/>
              <a:gd name="T9" fmla="*/ 16 h 192"/>
              <a:gd name="T10" fmla="*/ 76 w 152"/>
              <a:gd name="T11" fmla="*/ 0 h 192"/>
              <a:gd name="T12" fmla="*/ 60 w 152"/>
              <a:gd name="T13" fmla="*/ 16 h 192"/>
              <a:gd name="T14" fmla="*/ 44 w 152"/>
              <a:gd name="T15" fmla="*/ 16 h 192"/>
              <a:gd name="T16" fmla="*/ 44 w 152"/>
              <a:gd name="T17" fmla="*/ 32 h 192"/>
              <a:gd name="T18" fmla="*/ 52 w 152"/>
              <a:gd name="T19" fmla="*/ 40 h 192"/>
              <a:gd name="T20" fmla="*/ 76 w 152"/>
              <a:gd name="T21" fmla="*/ 7 h 192"/>
              <a:gd name="T22" fmla="*/ 85 w 152"/>
              <a:gd name="T23" fmla="*/ 16 h 192"/>
              <a:gd name="T24" fmla="*/ 76 w 152"/>
              <a:gd name="T25" fmla="*/ 25 h 192"/>
              <a:gd name="T26" fmla="*/ 67 w 152"/>
              <a:gd name="T27" fmla="*/ 16 h 192"/>
              <a:gd name="T28" fmla="*/ 76 w 152"/>
              <a:gd name="T29" fmla="*/ 7 h 192"/>
              <a:gd name="T30" fmla="*/ 144 w 152"/>
              <a:gd name="T31" fmla="*/ 16 h 192"/>
              <a:gd name="T32" fmla="*/ 116 w 152"/>
              <a:gd name="T33" fmla="*/ 16 h 192"/>
              <a:gd name="T34" fmla="*/ 116 w 152"/>
              <a:gd name="T35" fmla="*/ 32 h 192"/>
              <a:gd name="T36" fmla="*/ 136 w 152"/>
              <a:gd name="T37" fmla="*/ 32 h 192"/>
              <a:gd name="T38" fmla="*/ 136 w 152"/>
              <a:gd name="T39" fmla="*/ 136 h 192"/>
              <a:gd name="T40" fmla="*/ 96 w 152"/>
              <a:gd name="T41" fmla="*/ 136 h 192"/>
              <a:gd name="T42" fmla="*/ 96 w 152"/>
              <a:gd name="T43" fmla="*/ 176 h 192"/>
              <a:gd name="T44" fmla="*/ 16 w 152"/>
              <a:gd name="T45" fmla="*/ 176 h 192"/>
              <a:gd name="T46" fmla="*/ 16 w 152"/>
              <a:gd name="T47" fmla="*/ 32 h 192"/>
              <a:gd name="T48" fmla="*/ 36 w 152"/>
              <a:gd name="T49" fmla="*/ 32 h 192"/>
              <a:gd name="T50" fmla="*/ 36 w 152"/>
              <a:gd name="T51" fmla="*/ 16 h 192"/>
              <a:gd name="T52" fmla="*/ 8 w 152"/>
              <a:gd name="T53" fmla="*/ 16 h 192"/>
              <a:gd name="T54" fmla="*/ 0 w 152"/>
              <a:gd name="T55" fmla="*/ 24 h 192"/>
              <a:gd name="T56" fmla="*/ 0 w 152"/>
              <a:gd name="T57" fmla="*/ 184 h 192"/>
              <a:gd name="T58" fmla="*/ 8 w 152"/>
              <a:gd name="T59" fmla="*/ 192 h 192"/>
              <a:gd name="T60" fmla="*/ 144 w 152"/>
              <a:gd name="T61" fmla="*/ 192 h 192"/>
              <a:gd name="T62" fmla="*/ 152 w 152"/>
              <a:gd name="T63" fmla="*/ 184 h 192"/>
              <a:gd name="T64" fmla="*/ 152 w 152"/>
              <a:gd name="T65" fmla="*/ 24 h 192"/>
              <a:gd name="T66" fmla="*/ 144 w 152"/>
              <a:gd name="T67" fmla="*/ 16 h 192"/>
              <a:gd name="T68" fmla="*/ 104 w 152"/>
              <a:gd name="T69" fmla="*/ 174 h 192"/>
              <a:gd name="T70" fmla="*/ 104 w 152"/>
              <a:gd name="T71" fmla="*/ 144 h 192"/>
              <a:gd name="T72" fmla="*/ 134 w 152"/>
              <a:gd name="T73" fmla="*/ 144 h 192"/>
              <a:gd name="T74" fmla="*/ 104 w 152"/>
              <a:gd name="T75" fmla="*/ 174 h 192"/>
              <a:gd name="T76" fmla="*/ 48 w 152"/>
              <a:gd name="T77" fmla="*/ 87 h 192"/>
              <a:gd name="T78" fmla="*/ 35 w 152"/>
              <a:gd name="T79" fmla="*/ 100 h 192"/>
              <a:gd name="T80" fmla="*/ 64 w 152"/>
              <a:gd name="T81" fmla="*/ 129 h 192"/>
              <a:gd name="T82" fmla="*/ 121 w 152"/>
              <a:gd name="T83" fmla="*/ 72 h 192"/>
              <a:gd name="T84" fmla="*/ 108 w 152"/>
              <a:gd name="T85" fmla="*/ 59 h 192"/>
              <a:gd name="T86" fmla="*/ 64 w 152"/>
              <a:gd name="T87" fmla="*/ 103 h 192"/>
              <a:gd name="T88" fmla="*/ 48 w 152"/>
              <a:gd name="T89" fmla="*/ 87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192">
                <a:moveTo>
                  <a:pt x="52" y="40"/>
                </a:moveTo>
                <a:cubicBezTo>
                  <a:pt x="100" y="40"/>
                  <a:pt x="100" y="40"/>
                  <a:pt x="100" y="40"/>
                </a:cubicBezTo>
                <a:cubicBezTo>
                  <a:pt x="104" y="40"/>
                  <a:pt x="108" y="36"/>
                  <a:pt x="108" y="32"/>
                </a:cubicBezTo>
                <a:cubicBezTo>
                  <a:pt x="108" y="16"/>
                  <a:pt x="108" y="16"/>
                  <a:pt x="108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2" y="7"/>
                  <a:pt x="85" y="0"/>
                  <a:pt x="76" y="0"/>
                </a:cubicBezTo>
                <a:cubicBezTo>
                  <a:pt x="67" y="0"/>
                  <a:pt x="60" y="7"/>
                  <a:pt x="60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6"/>
                  <a:pt x="48" y="40"/>
                  <a:pt x="52" y="40"/>
                </a:cubicBezTo>
                <a:close/>
                <a:moveTo>
                  <a:pt x="76" y="7"/>
                </a:moveTo>
                <a:cubicBezTo>
                  <a:pt x="81" y="7"/>
                  <a:pt x="85" y="11"/>
                  <a:pt x="85" y="16"/>
                </a:cubicBezTo>
                <a:cubicBezTo>
                  <a:pt x="85" y="21"/>
                  <a:pt x="81" y="25"/>
                  <a:pt x="76" y="25"/>
                </a:cubicBezTo>
                <a:cubicBezTo>
                  <a:pt x="71" y="25"/>
                  <a:pt x="67" y="21"/>
                  <a:pt x="67" y="16"/>
                </a:cubicBezTo>
                <a:cubicBezTo>
                  <a:pt x="67" y="11"/>
                  <a:pt x="71" y="7"/>
                  <a:pt x="76" y="7"/>
                </a:cubicBezTo>
                <a:close/>
                <a:moveTo>
                  <a:pt x="144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36" y="136"/>
                  <a:pt x="136" y="136"/>
                  <a:pt x="136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6" y="176"/>
                  <a:pt x="96" y="176"/>
                  <a:pt x="96" y="176"/>
                </a:cubicBezTo>
                <a:cubicBezTo>
                  <a:pt x="16" y="176"/>
                  <a:pt x="16" y="176"/>
                  <a:pt x="16" y="176"/>
                </a:cubicBezTo>
                <a:cubicBezTo>
                  <a:pt x="16" y="32"/>
                  <a:pt x="16" y="32"/>
                  <a:pt x="1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16"/>
                  <a:pt x="36" y="16"/>
                  <a:pt x="36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4" y="16"/>
                  <a:pt x="0" y="20"/>
                  <a:pt x="0" y="24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88"/>
                  <a:pt x="4" y="192"/>
                  <a:pt x="8" y="192"/>
                </a:cubicBezTo>
                <a:cubicBezTo>
                  <a:pt x="144" y="192"/>
                  <a:pt x="144" y="192"/>
                  <a:pt x="144" y="192"/>
                </a:cubicBezTo>
                <a:cubicBezTo>
                  <a:pt x="148" y="192"/>
                  <a:pt x="152" y="188"/>
                  <a:pt x="152" y="184"/>
                </a:cubicBezTo>
                <a:cubicBezTo>
                  <a:pt x="152" y="24"/>
                  <a:pt x="152" y="24"/>
                  <a:pt x="152" y="24"/>
                </a:cubicBezTo>
                <a:cubicBezTo>
                  <a:pt x="152" y="20"/>
                  <a:pt x="148" y="16"/>
                  <a:pt x="144" y="16"/>
                </a:cubicBezTo>
                <a:close/>
                <a:moveTo>
                  <a:pt x="104" y="174"/>
                </a:moveTo>
                <a:cubicBezTo>
                  <a:pt x="104" y="144"/>
                  <a:pt x="104" y="144"/>
                  <a:pt x="104" y="144"/>
                </a:cubicBezTo>
                <a:cubicBezTo>
                  <a:pt x="134" y="144"/>
                  <a:pt x="134" y="144"/>
                  <a:pt x="134" y="144"/>
                </a:cubicBezTo>
                <a:lnTo>
                  <a:pt x="104" y="174"/>
                </a:lnTo>
                <a:close/>
                <a:moveTo>
                  <a:pt x="48" y="87"/>
                </a:moveTo>
                <a:cubicBezTo>
                  <a:pt x="35" y="100"/>
                  <a:pt x="35" y="100"/>
                  <a:pt x="35" y="100"/>
                </a:cubicBezTo>
                <a:cubicBezTo>
                  <a:pt x="64" y="129"/>
                  <a:pt x="64" y="129"/>
                  <a:pt x="64" y="129"/>
                </a:cubicBezTo>
                <a:cubicBezTo>
                  <a:pt x="121" y="72"/>
                  <a:pt x="121" y="72"/>
                  <a:pt x="121" y="72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64" y="103"/>
                  <a:pt x="64" y="103"/>
                  <a:pt x="64" y="103"/>
                </a:cubicBezTo>
                <a:lnTo>
                  <a:pt x="48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0" name="아래쪽 화살표 89"/>
          <p:cNvSpPr/>
          <p:nvPr/>
        </p:nvSpPr>
        <p:spPr>
          <a:xfrm>
            <a:off x="4469145" y="3114802"/>
            <a:ext cx="213360" cy="365760"/>
          </a:xfrm>
          <a:prstGeom prst="downArrow">
            <a:avLst/>
          </a:prstGeom>
          <a:solidFill>
            <a:srgbClr val="438A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1" name="아래쪽 화살표 90"/>
          <p:cNvSpPr/>
          <p:nvPr/>
        </p:nvSpPr>
        <p:spPr>
          <a:xfrm>
            <a:off x="4469145" y="5171370"/>
            <a:ext cx="213360" cy="365760"/>
          </a:xfrm>
          <a:prstGeom prst="downArrow">
            <a:avLst/>
          </a:prstGeom>
          <a:solidFill>
            <a:srgbClr val="438A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2" name="아래쪽 화살표 91"/>
          <p:cNvSpPr/>
          <p:nvPr/>
        </p:nvSpPr>
        <p:spPr>
          <a:xfrm>
            <a:off x="4469145" y="4143086"/>
            <a:ext cx="213360" cy="365760"/>
          </a:xfrm>
          <a:prstGeom prst="downArrow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Freeform 9"/>
          <p:cNvSpPr>
            <a:spLocks noEditPoints="1"/>
          </p:cNvSpPr>
          <p:nvPr/>
        </p:nvSpPr>
        <p:spPr bwMode="auto">
          <a:xfrm>
            <a:off x="3557589" y="3609974"/>
            <a:ext cx="419844" cy="447675"/>
          </a:xfrm>
          <a:custGeom>
            <a:avLst/>
            <a:gdLst>
              <a:gd name="T0" fmla="*/ 18 w 297"/>
              <a:gd name="T1" fmla="*/ 267 h 317"/>
              <a:gd name="T2" fmla="*/ 219 w 297"/>
              <a:gd name="T3" fmla="*/ 18 h 317"/>
              <a:gd name="T4" fmla="*/ 238 w 297"/>
              <a:gd name="T5" fmla="*/ 138 h 317"/>
              <a:gd name="T6" fmla="*/ 0 w 297"/>
              <a:gd name="T7" fmla="*/ 0 h 317"/>
              <a:gd name="T8" fmla="*/ 147 w 297"/>
              <a:gd name="T9" fmla="*/ 286 h 317"/>
              <a:gd name="T10" fmla="*/ 126 w 297"/>
              <a:gd name="T11" fmla="*/ 267 h 317"/>
              <a:gd name="T12" fmla="*/ 126 w 297"/>
              <a:gd name="T13" fmla="*/ 41 h 317"/>
              <a:gd name="T14" fmla="*/ 200 w 297"/>
              <a:gd name="T15" fmla="*/ 102 h 317"/>
              <a:gd name="T16" fmla="*/ 38 w 297"/>
              <a:gd name="T17" fmla="*/ 197 h 317"/>
              <a:gd name="T18" fmla="*/ 111 w 297"/>
              <a:gd name="T19" fmla="*/ 160 h 317"/>
              <a:gd name="T20" fmla="*/ 38 w 297"/>
              <a:gd name="T21" fmla="*/ 197 h 317"/>
              <a:gd name="T22" fmla="*/ 38 w 297"/>
              <a:gd name="T23" fmla="*/ 41 h 317"/>
              <a:gd name="T24" fmla="*/ 111 w 297"/>
              <a:gd name="T25" fmla="*/ 55 h 317"/>
              <a:gd name="T26" fmla="*/ 38 w 297"/>
              <a:gd name="T27" fmla="*/ 79 h 317"/>
              <a:gd name="T28" fmla="*/ 111 w 297"/>
              <a:gd name="T29" fmla="*/ 65 h 317"/>
              <a:gd name="T30" fmla="*/ 38 w 297"/>
              <a:gd name="T31" fmla="*/ 79 h 317"/>
              <a:gd name="T32" fmla="*/ 38 w 297"/>
              <a:gd name="T33" fmla="*/ 89 h 317"/>
              <a:gd name="T34" fmla="*/ 111 w 297"/>
              <a:gd name="T35" fmla="*/ 102 h 317"/>
              <a:gd name="T36" fmla="*/ 38 w 297"/>
              <a:gd name="T37" fmla="*/ 126 h 317"/>
              <a:gd name="T38" fmla="*/ 111 w 297"/>
              <a:gd name="T39" fmla="*/ 112 h 317"/>
              <a:gd name="T40" fmla="*/ 38 w 297"/>
              <a:gd name="T41" fmla="*/ 126 h 317"/>
              <a:gd name="T42" fmla="*/ 126 w 297"/>
              <a:gd name="T43" fmla="*/ 136 h 317"/>
              <a:gd name="T44" fmla="*/ 135 w 297"/>
              <a:gd name="T45" fmla="*/ 150 h 317"/>
              <a:gd name="T46" fmla="*/ 38 w 297"/>
              <a:gd name="T47" fmla="*/ 150 h 317"/>
              <a:gd name="T48" fmla="*/ 111 w 297"/>
              <a:gd name="T49" fmla="*/ 136 h 317"/>
              <a:gd name="T50" fmla="*/ 38 w 297"/>
              <a:gd name="T51" fmla="*/ 150 h 317"/>
              <a:gd name="T52" fmla="*/ 38 w 297"/>
              <a:gd name="T53" fmla="*/ 207 h 317"/>
              <a:gd name="T54" fmla="*/ 111 w 297"/>
              <a:gd name="T55" fmla="*/ 221 h 317"/>
              <a:gd name="T56" fmla="*/ 38 w 297"/>
              <a:gd name="T57" fmla="*/ 244 h 317"/>
              <a:gd name="T58" fmla="*/ 111 w 297"/>
              <a:gd name="T59" fmla="*/ 231 h 317"/>
              <a:gd name="T60" fmla="*/ 38 w 297"/>
              <a:gd name="T61" fmla="*/ 244 h 317"/>
              <a:gd name="T62" fmla="*/ 127 w 297"/>
              <a:gd name="T63" fmla="*/ 112 h 317"/>
              <a:gd name="T64" fmla="*/ 201 w 297"/>
              <a:gd name="T65" fmla="*/ 126 h 317"/>
              <a:gd name="T66" fmla="*/ 260 w 297"/>
              <a:gd name="T67" fmla="*/ 246 h 317"/>
              <a:gd name="T68" fmla="*/ 290 w 297"/>
              <a:gd name="T69" fmla="*/ 301 h 317"/>
              <a:gd name="T70" fmla="*/ 257 w 297"/>
              <a:gd name="T71" fmla="*/ 311 h 317"/>
              <a:gd name="T72" fmla="*/ 141 w 297"/>
              <a:gd name="T73" fmla="*/ 265 h 317"/>
              <a:gd name="T74" fmla="*/ 247 w 297"/>
              <a:gd name="T75" fmla="*/ 161 h 317"/>
              <a:gd name="T76" fmla="*/ 163 w 297"/>
              <a:gd name="T77" fmla="*/ 181 h 317"/>
              <a:gd name="T78" fmla="*/ 225 w 297"/>
              <a:gd name="T79" fmla="*/ 244 h 317"/>
              <a:gd name="T80" fmla="*/ 163 w 297"/>
              <a:gd name="T81" fmla="*/ 181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7" h="317">
                <a:moveTo>
                  <a:pt x="126" y="267"/>
                </a:moveTo>
                <a:cubicBezTo>
                  <a:pt x="18" y="267"/>
                  <a:pt x="18" y="267"/>
                  <a:pt x="18" y="267"/>
                </a:cubicBezTo>
                <a:cubicBezTo>
                  <a:pt x="18" y="18"/>
                  <a:pt x="18" y="18"/>
                  <a:pt x="18" y="18"/>
                </a:cubicBezTo>
                <a:cubicBezTo>
                  <a:pt x="219" y="18"/>
                  <a:pt x="219" y="18"/>
                  <a:pt x="219" y="18"/>
                </a:cubicBezTo>
                <a:cubicBezTo>
                  <a:pt x="219" y="130"/>
                  <a:pt x="219" y="130"/>
                  <a:pt x="219" y="130"/>
                </a:cubicBezTo>
                <a:cubicBezTo>
                  <a:pt x="226" y="132"/>
                  <a:pt x="232" y="135"/>
                  <a:pt x="238" y="138"/>
                </a:cubicBezTo>
                <a:cubicBezTo>
                  <a:pt x="238" y="0"/>
                  <a:pt x="238" y="0"/>
                  <a:pt x="23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6"/>
                  <a:pt x="0" y="286"/>
                  <a:pt x="0" y="286"/>
                </a:cubicBezTo>
                <a:cubicBezTo>
                  <a:pt x="147" y="286"/>
                  <a:pt x="147" y="286"/>
                  <a:pt x="147" y="286"/>
                </a:cubicBezTo>
                <a:cubicBezTo>
                  <a:pt x="142" y="282"/>
                  <a:pt x="137" y="278"/>
                  <a:pt x="132" y="273"/>
                </a:cubicBezTo>
                <a:cubicBezTo>
                  <a:pt x="130" y="271"/>
                  <a:pt x="128" y="269"/>
                  <a:pt x="126" y="267"/>
                </a:cubicBezTo>
                <a:close/>
                <a:moveTo>
                  <a:pt x="126" y="102"/>
                </a:moveTo>
                <a:cubicBezTo>
                  <a:pt x="126" y="41"/>
                  <a:pt x="126" y="41"/>
                  <a:pt x="126" y="41"/>
                </a:cubicBezTo>
                <a:cubicBezTo>
                  <a:pt x="200" y="41"/>
                  <a:pt x="200" y="41"/>
                  <a:pt x="200" y="41"/>
                </a:cubicBezTo>
                <a:cubicBezTo>
                  <a:pt x="200" y="102"/>
                  <a:pt x="200" y="102"/>
                  <a:pt x="200" y="102"/>
                </a:cubicBezTo>
                <a:cubicBezTo>
                  <a:pt x="126" y="102"/>
                  <a:pt x="126" y="102"/>
                  <a:pt x="126" y="102"/>
                </a:cubicBezTo>
                <a:close/>
                <a:moveTo>
                  <a:pt x="38" y="197"/>
                </a:moveTo>
                <a:cubicBezTo>
                  <a:pt x="38" y="160"/>
                  <a:pt x="38" y="160"/>
                  <a:pt x="38" y="160"/>
                </a:cubicBezTo>
                <a:cubicBezTo>
                  <a:pt x="111" y="160"/>
                  <a:pt x="111" y="160"/>
                  <a:pt x="111" y="160"/>
                </a:cubicBezTo>
                <a:cubicBezTo>
                  <a:pt x="111" y="197"/>
                  <a:pt x="111" y="197"/>
                  <a:pt x="111" y="197"/>
                </a:cubicBezTo>
                <a:cubicBezTo>
                  <a:pt x="38" y="197"/>
                  <a:pt x="38" y="197"/>
                  <a:pt x="38" y="197"/>
                </a:cubicBezTo>
                <a:close/>
                <a:moveTo>
                  <a:pt x="38" y="55"/>
                </a:moveTo>
                <a:cubicBezTo>
                  <a:pt x="38" y="41"/>
                  <a:pt x="38" y="41"/>
                  <a:pt x="38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55"/>
                  <a:pt x="111" y="55"/>
                  <a:pt x="111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79"/>
                </a:moveTo>
                <a:cubicBezTo>
                  <a:pt x="38" y="65"/>
                  <a:pt x="38" y="65"/>
                  <a:pt x="38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38" y="79"/>
                  <a:pt x="38" y="79"/>
                  <a:pt x="38" y="79"/>
                </a:cubicBezTo>
                <a:close/>
                <a:moveTo>
                  <a:pt x="38" y="102"/>
                </a:moveTo>
                <a:cubicBezTo>
                  <a:pt x="38" y="89"/>
                  <a:pt x="38" y="89"/>
                  <a:pt x="38" y="89"/>
                </a:cubicBezTo>
                <a:cubicBezTo>
                  <a:pt x="111" y="89"/>
                  <a:pt x="111" y="89"/>
                  <a:pt x="111" y="89"/>
                </a:cubicBezTo>
                <a:cubicBezTo>
                  <a:pt x="111" y="102"/>
                  <a:pt x="111" y="102"/>
                  <a:pt x="111" y="102"/>
                </a:cubicBezTo>
                <a:cubicBezTo>
                  <a:pt x="38" y="102"/>
                  <a:pt x="38" y="102"/>
                  <a:pt x="38" y="102"/>
                </a:cubicBezTo>
                <a:close/>
                <a:moveTo>
                  <a:pt x="38" y="126"/>
                </a:moveTo>
                <a:cubicBezTo>
                  <a:pt x="38" y="112"/>
                  <a:pt x="38" y="112"/>
                  <a:pt x="38" y="112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1" y="126"/>
                  <a:pt x="111" y="126"/>
                  <a:pt x="111" y="126"/>
                </a:cubicBezTo>
                <a:cubicBezTo>
                  <a:pt x="38" y="126"/>
                  <a:pt x="38" y="126"/>
                  <a:pt x="38" y="126"/>
                </a:cubicBezTo>
                <a:close/>
                <a:moveTo>
                  <a:pt x="126" y="150"/>
                </a:moveTo>
                <a:cubicBezTo>
                  <a:pt x="126" y="136"/>
                  <a:pt x="126" y="136"/>
                  <a:pt x="126" y="136"/>
                </a:cubicBezTo>
                <a:cubicBezTo>
                  <a:pt x="154" y="136"/>
                  <a:pt x="154" y="136"/>
                  <a:pt x="154" y="136"/>
                </a:cubicBezTo>
                <a:cubicBezTo>
                  <a:pt x="147" y="140"/>
                  <a:pt x="141" y="144"/>
                  <a:pt x="135" y="150"/>
                </a:cubicBezTo>
                <a:cubicBezTo>
                  <a:pt x="126" y="150"/>
                  <a:pt x="126" y="150"/>
                  <a:pt x="126" y="150"/>
                </a:cubicBezTo>
                <a:close/>
                <a:moveTo>
                  <a:pt x="38" y="150"/>
                </a:moveTo>
                <a:cubicBezTo>
                  <a:pt x="38" y="136"/>
                  <a:pt x="38" y="136"/>
                  <a:pt x="38" y="136"/>
                </a:cubicBezTo>
                <a:cubicBezTo>
                  <a:pt x="111" y="136"/>
                  <a:pt x="111" y="136"/>
                  <a:pt x="111" y="136"/>
                </a:cubicBezTo>
                <a:cubicBezTo>
                  <a:pt x="111" y="150"/>
                  <a:pt x="111" y="150"/>
                  <a:pt x="111" y="150"/>
                </a:cubicBezTo>
                <a:cubicBezTo>
                  <a:pt x="38" y="150"/>
                  <a:pt x="38" y="150"/>
                  <a:pt x="38" y="150"/>
                </a:cubicBezTo>
                <a:close/>
                <a:moveTo>
                  <a:pt x="38" y="221"/>
                </a:moveTo>
                <a:cubicBezTo>
                  <a:pt x="38" y="207"/>
                  <a:pt x="38" y="207"/>
                  <a:pt x="38" y="207"/>
                </a:cubicBezTo>
                <a:cubicBezTo>
                  <a:pt x="111" y="207"/>
                  <a:pt x="111" y="207"/>
                  <a:pt x="111" y="207"/>
                </a:cubicBezTo>
                <a:cubicBezTo>
                  <a:pt x="111" y="221"/>
                  <a:pt x="111" y="221"/>
                  <a:pt x="111" y="221"/>
                </a:cubicBezTo>
                <a:cubicBezTo>
                  <a:pt x="38" y="221"/>
                  <a:pt x="38" y="221"/>
                  <a:pt x="38" y="221"/>
                </a:cubicBezTo>
                <a:close/>
                <a:moveTo>
                  <a:pt x="38" y="244"/>
                </a:moveTo>
                <a:cubicBezTo>
                  <a:pt x="38" y="231"/>
                  <a:pt x="38" y="231"/>
                  <a:pt x="38" y="231"/>
                </a:cubicBezTo>
                <a:cubicBezTo>
                  <a:pt x="111" y="231"/>
                  <a:pt x="111" y="231"/>
                  <a:pt x="111" y="231"/>
                </a:cubicBezTo>
                <a:cubicBezTo>
                  <a:pt x="111" y="244"/>
                  <a:pt x="111" y="244"/>
                  <a:pt x="111" y="244"/>
                </a:cubicBezTo>
                <a:cubicBezTo>
                  <a:pt x="38" y="244"/>
                  <a:pt x="38" y="244"/>
                  <a:pt x="38" y="244"/>
                </a:cubicBezTo>
                <a:close/>
                <a:moveTo>
                  <a:pt x="127" y="126"/>
                </a:moveTo>
                <a:cubicBezTo>
                  <a:pt x="127" y="112"/>
                  <a:pt x="127" y="112"/>
                  <a:pt x="127" y="112"/>
                </a:cubicBezTo>
                <a:cubicBezTo>
                  <a:pt x="201" y="112"/>
                  <a:pt x="201" y="112"/>
                  <a:pt x="201" y="112"/>
                </a:cubicBezTo>
                <a:cubicBezTo>
                  <a:pt x="201" y="126"/>
                  <a:pt x="201" y="126"/>
                  <a:pt x="201" y="126"/>
                </a:cubicBezTo>
                <a:cubicBezTo>
                  <a:pt x="127" y="126"/>
                  <a:pt x="127" y="126"/>
                  <a:pt x="127" y="126"/>
                </a:cubicBezTo>
                <a:close/>
                <a:moveTo>
                  <a:pt x="260" y="246"/>
                </a:moveTo>
                <a:cubicBezTo>
                  <a:pt x="290" y="278"/>
                  <a:pt x="290" y="278"/>
                  <a:pt x="290" y="278"/>
                </a:cubicBezTo>
                <a:cubicBezTo>
                  <a:pt x="297" y="284"/>
                  <a:pt x="297" y="294"/>
                  <a:pt x="290" y="301"/>
                </a:cubicBezTo>
                <a:cubicBezTo>
                  <a:pt x="280" y="311"/>
                  <a:pt x="280" y="311"/>
                  <a:pt x="280" y="311"/>
                </a:cubicBezTo>
                <a:cubicBezTo>
                  <a:pt x="273" y="317"/>
                  <a:pt x="263" y="317"/>
                  <a:pt x="257" y="311"/>
                </a:cubicBezTo>
                <a:cubicBezTo>
                  <a:pt x="226" y="280"/>
                  <a:pt x="226" y="280"/>
                  <a:pt x="226" y="280"/>
                </a:cubicBezTo>
                <a:cubicBezTo>
                  <a:pt x="198" y="293"/>
                  <a:pt x="163" y="288"/>
                  <a:pt x="141" y="265"/>
                </a:cubicBezTo>
                <a:cubicBezTo>
                  <a:pt x="112" y="236"/>
                  <a:pt x="113" y="189"/>
                  <a:pt x="142" y="160"/>
                </a:cubicBezTo>
                <a:cubicBezTo>
                  <a:pt x="171" y="131"/>
                  <a:pt x="218" y="132"/>
                  <a:pt x="247" y="161"/>
                </a:cubicBezTo>
                <a:cubicBezTo>
                  <a:pt x="269" y="184"/>
                  <a:pt x="274" y="218"/>
                  <a:pt x="260" y="246"/>
                </a:cubicBezTo>
                <a:close/>
                <a:moveTo>
                  <a:pt x="163" y="181"/>
                </a:moveTo>
                <a:cubicBezTo>
                  <a:pt x="180" y="164"/>
                  <a:pt x="208" y="164"/>
                  <a:pt x="225" y="182"/>
                </a:cubicBezTo>
                <a:cubicBezTo>
                  <a:pt x="243" y="199"/>
                  <a:pt x="242" y="227"/>
                  <a:pt x="225" y="244"/>
                </a:cubicBezTo>
                <a:cubicBezTo>
                  <a:pt x="207" y="262"/>
                  <a:pt x="179" y="261"/>
                  <a:pt x="162" y="244"/>
                </a:cubicBezTo>
                <a:cubicBezTo>
                  <a:pt x="145" y="226"/>
                  <a:pt x="145" y="198"/>
                  <a:pt x="163" y="18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2" name="Freeform 13"/>
          <p:cNvSpPr>
            <a:spLocks noEditPoints="1"/>
          </p:cNvSpPr>
          <p:nvPr/>
        </p:nvSpPr>
        <p:spPr bwMode="auto">
          <a:xfrm>
            <a:off x="3567361" y="2582792"/>
            <a:ext cx="384945" cy="401497"/>
          </a:xfrm>
          <a:custGeom>
            <a:avLst/>
            <a:gdLst>
              <a:gd name="T0" fmla="*/ 0 w 342"/>
              <a:gd name="T1" fmla="*/ 324 h 356"/>
              <a:gd name="T2" fmla="*/ 60 w 342"/>
              <a:gd name="T3" fmla="*/ 324 h 356"/>
              <a:gd name="T4" fmla="*/ 44 w 342"/>
              <a:gd name="T5" fmla="*/ 313 h 356"/>
              <a:gd name="T6" fmla="*/ 41 w 342"/>
              <a:gd name="T7" fmla="*/ 278 h 356"/>
              <a:gd name="T8" fmla="*/ 67 w 342"/>
              <a:gd name="T9" fmla="*/ 186 h 356"/>
              <a:gd name="T10" fmla="*/ 275 w 342"/>
              <a:gd name="T11" fmla="*/ 185 h 356"/>
              <a:gd name="T12" fmla="*/ 301 w 342"/>
              <a:gd name="T13" fmla="*/ 278 h 356"/>
              <a:gd name="T14" fmla="*/ 298 w 342"/>
              <a:gd name="T15" fmla="*/ 313 h 356"/>
              <a:gd name="T16" fmla="*/ 282 w 342"/>
              <a:gd name="T17" fmla="*/ 324 h 356"/>
              <a:gd name="T18" fmla="*/ 342 w 342"/>
              <a:gd name="T19" fmla="*/ 324 h 356"/>
              <a:gd name="T20" fmla="*/ 342 w 342"/>
              <a:gd name="T21" fmla="*/ 356 h 356"/>
              <a:gd name="T22" fmla="*/ 0 w 342"/>
              <a:gd name="T23" fmla="*/ 356 h 356"/>
              <a:gd name="T24" fmla="*/ 0 w 342"/>
              <a:gd name="T25" fmla="*/ 324 h 356"/>
              <a:gd name="T26" fmla="*/ 110 w 342"/>
              <a:gd name="T27" fmla="*/ 308 h 356"/>
              <a:gd name="T28" fmla="*/ 110 w 342"/>
              <a:gd name="T29" fmla="*/ 313 h 356"/>
              <a:gd name="T30" fmla="*/ 231 w 342"/>
              <a:gd name="T31" fmla="*/ 313 h 356"/>
              <a:gd name="T32" fmla="*/ 231 w 342"/>
              <a:gd name="T33" fmla="*/ 308 h 356"/>
              <a:gd name="T34" fmla="*/ 110 w 342"/>
              <a:gd name="T35" fmla="*/ 308 h 356"/>
              <a:gd name="T36" fmla="*/ 92 w 342"/>
              <a:gd name="T37" fmla="*/ 324 h 356"/>
              <a:gd name="T38" fmla="*/ 92 w 342"/>
              <a:gd name="T39" fmla="*/ 211 h 356"/>
              <a:gd name="T40" fmla="*/ 95 w 342"/>
              <a:gd name="T41" fmla="*/ 209 h 356"/>
              <a:gd name="T42" fmla="*/ 246 w 342"/>
              <a:gd name="T43" fmla="*/ 209 h 356"/>
              <a:gd name="T44" fmla="*/ 248 w 342"/>
              <a:gd name="T45" fmla="*/ 211 h 356"/>
              <a:gd name="T46" fmla="*/ 248 w 342"/>
              <a:gd name="T47" fmla="*/ 324 h 356"/>
              <a:gd name="T48" fmla="*/ 258 w 342"/>
              <a:gd name="T49" fmla="*/ 324 h 356"/>
              <a:gd name="T50" fmla="*/ 258 w 342"/>
              <a:gd name="T51" fmla="*/ 211 h 356"/>
              <a:gd name="T52" fmla="*/ 246 w 342"/>
              <a:gd name="T53" fmla="*/ 199 h 356"/>
              <a:gd name="T54" fmla="*/ 94 w 342"/>
              <a:gd name="T55" fmla="*/ 199 h 356"/>
              <a:gd name="T56" fmla="*/ 83 w 342"/>
              <a:gd name="T57" fmla="*/ 211 h 356"/>
              <a:gd name="T58" fmla="*/ 83 w 342"/>
              <a:gd name="T59" fmla="*/ 324 h 356"/>
              <a:gd name="T60" fmla="*/ 92 w 342"/>
              <a:gd name="T61" fmla="*/ 324 h 356"/>
              <a:gd name="T62" fmla="*/ 114 w 342"/>
              <a:gd name="T63" fmla="*/ 43 h 356"/>
              <a:gd name="T64" fmla="*/ 124 w 342"/>
              <a:gd name="T65" fmla="*/ 106 h 356"/>
              <a:gd name="T66" fmla="*/ 162 w 342"/>
              <a:gd name="T67" fmla="*/ 132 h 356"/>
              <a:gd name="T68" fmla="*/ 180 w 342"/>
              <a:gd name="T69" fmla="*/ 132 h 356"/>
              <a:gd name="T70" fmla="*/ 218 w 342"/>
              <a:gd name="T71" fmla="*/ 106 h 356"/>
              <a:gd name="T72" fmla="*/ 227 w 342"/>
              <a:gd name="T73" fmla="*/ 43 h 356"/>
              <a:gd name="T74" fmla="*/ 171 w 342"/>
              <a:gd name="T75" fmla="*/ 0 h 356"/>
              <a:gd name="T76" fmla="*/ 114 w 342"/>
              <a:gd name="T77" fmla="*/ 43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42" h="356">
                <a:moveTo>
                  <a:pt x="0" y="324"/>
                </a:moveTo>
                <a:cubicBezTo>
                  <a:pt x="60" y="324"/>
                  <a:pt x="60" y="324"/>
                  <a:pt x="60" y="324"/>
                </a:cubicBezTo>
                <a:cubicBezTo>
                  <a:pt x="53" y="322"/>
                  <a:pt x="47" y="318"/>
                  <a:pt x="44" y="313"/>
                </a:cubicBezTo>
                <a:cubicBezTo>
                  <a:pt x="37" y="304"/>
                  <a:pt x="38" y="288"/>
                  <a:pt x="41" y="278"/>
                </a:cubicBezTo>
                <a:cubicBezTo>
                  <a:pt x="67" y="186"/>
                  <a:pt x="67" y="186"/>
                  <a:pt x="67" y="186"/>
                </a:cubicBezTo>
                <a:cubicBezTo>
                  <a:pt x="86" y="125"/>
                  <a:pt x="255" y="124"/>
                  <a:pt x="275" y="185"/>
                </a:cubicBezTo>
                <a:cubicBezTo>
                  <a:pt x="301" y="278"/>
                  <a:pt x="301" y="278"/>
                  <a:pt x="301" y="278"/>
                </a:cubicBezTo>
                <a:cubicBezTo>
                  <a:pt x="304" y="288"/>
                  <a:pt x="305" y="304"/>
                  <a:pt x="298" y="313"/>
                </a:cubicBezTo>
                <a:cubicBezTo>
                  <a:pt x="294" y="318"/>
                  <a:pt x="289" y="322"/>
                  <a:pt x="282" y="324"/>
                </a:cubicBezTo>
                <a:cubicBezTo>
                  <a:pt x="342" y="324"/>
                  <a:pt x="342" y="324"/>
                  <a:pt x="342" y="324"/>
                </a:cubicBezTo>
                <a:cubicBezTo>
                  <a:pt x="342" y="356"/>
                  <a:pt x="342" y="356"/>
                  <a:pt x="342" y="356"/>
                </a:cubicBezTo>
                <a:cubicBezTo>
                  <a:pt x="0" y="356"/>
                  <a:pt x="0" y="356"/>
                  <a:pt x="0" y="356"/>
                </a:cubicBezTo>
                <a:cubicBezTo>
                  <a:pt x="0" y="324"/>
                  <a:pt x="0" y="324"/>
                  <a:pt x="0" y="324"/>
                </a:cubicBezTo>
                <a:close/>
                <a:moveTo>
                  <a:pt x="110" y="308"/>
                </a:moveTo>
                <a:cubicBezTo>
                  <a:pt x="110" y="313"/>
                  <a:pt x="110" y="313"/>
                  <a:pt x="110" y="313"/>
                </a:cubicBezTo>
                <a:cubicBezTo>
                  <a:pt x="231" y="313"/>
                  <a:pt x="231" y="313"/>
                  <a:pt x="231" y="313"/>
                </a:cubicBezTo>
                <a:cubicBezTo>
                  <a:pt x="231" y="308"/>
                  <a:pt x="231" y="308"/>
                  <a:pt x="231" y="308"/>
                </a:cubicBezTo>
                <a:cubicBezTo>
                  <a:pt x="110" y="308"/>
                  <a:pt x="110" y="308"/>
                  <a:pt x="110" y="308"/>
                </a:cubicBezTo>
                <a:close/>
                <a:moveTo>
                  <a:pt x="92" y="324"/>
                </a:moveTo>
                <a:cubicBezTo>
                  <a:pt x="92" y="211"/>
                  <a:pt x="92" y="211"/>
                  <a:pt x="92" y="211"/>
                </a:cubicBezTo>
                <a:cubicBezTo>
                  <a:pt x="92" y="210"/>
                  <a:pt x="93" y="209"/>
                  <a:pt x="95" y="209"/>
                </a:cubicBezTo>
                <a:cubicBezTo>
                  <a:pt x="246" y="209"/>
                  <a:pt x="246" y="209"/>
                  <a:pt x="246" y="209"/>
                </a:cubicBezTo>
                <a:cubicBezTo>
                  <a:pt x="247" y="209"/>
                  <a:pt x="248" y="210"/>
                  <a:pt x="248" y="211"/>
                </a:cubicBezTo>
                <a:cubicBezTo>
                  <a:pt x="248" y="324"/>
                  <a:pt x="248" y="324"/>
                  <a:pt x="248" y="324"/>
                </a:cubicBezTo>
                <a:cubicBezTo>
                  <a:pt x="251" y="324"/>
                  <a:pt x="254" y="324"/>
                  <a:pt x="258" y="324"/>
                </a:cubicBezTo>
                <a:cubicBezTo>
                  <a:pt x="258" y="286"/>
                  <a:pt x="258" y="249"/>
                  <a:pt x="258" y="211"/>
                </a:cubicBezTo>
                <a:cubicBezTo>
                  <a:pt x="258" y="204"/>
                  <a:pt x="253" y="199"/>
                  <a:pt x="246" y="199"/>
                </a:cubicBezTo>
                <a:cubicBezTo>
                  <a:pt x="94" y="199"/>
                  <a:pt x="94" y="199"/>
                  <a:pt x="94" y="199"/>
                </a:cubicBezTo>
                <a:cubicBezTo>
                  <a:pt x="88" y="199"/>
                  <a:pt x="83" y="204"/>
                  <a:pt x="83" y="211"/>
                </a:cubicBezTo>
                <a:cubicBezTo>
                  <a:pt x="83" y="249"/>
                  <a:pt x="83" y="286"/>
                  <a:pt x="83" y="324"/>
                </a:cubicBezTo>
                <a:cubicBezTo>
                  <a:pt x="86" y="324"/>
                  <a:pt x="89" y="324"/>
                  <a:pt x="92" y="324"/>
                </a:cubicBezTo>
                <a:close/>
                <a:moveTo>
                  <a:pt x="114" y="43"/>
                </a:moveTo>
                <a:cubicBezTo>
                  <a:pt x="113" y="57"/>
                  <a:pt x="116" y="93"/>
                  <a:pt x="124" y="106"/>
                </a:cubicBezTo>
                <a:cubicBezTo>
                  <a:pt x="130" y="117"/>
                  <a:pt x="145" y="129"/>
                  <a:pt x="162" y="132"/>
                </a:cubicBezTo>
                <a:cubicBezTo>
                  <a:pt x="170" y="134"/>
                  <a:pt x="172" y="134"/>
                  <a:pt x="180" y="132"/>
                </a:cubicBezTo>
                <a:cubicBezTo>
                  <a:pt x="197" y="129"/>
                  <a:pt x="212" y="117"/>
                  <a:pt x="218" y="106"/>
                </a:cubicBezTo>
                <a:cubicBezTo>
                  <a:pt x="226" y="93"/>
                  <a:pt x="229" y="57"/>
                  <a:pt x="227" y="43"/>
                </a:cubicBezTo>
                <a:cubicBezTo>
                  <a:pt x="225" y="14"/>
                  <a:pt x="199" y="0"/>
                  <a:pt x="171" y="0"/>
                </a:cubicBezTo>
                <a:cubicBezTo>
                  <a:pt x="143" y="0"/>
                  <a:pt x="117" y="14"/>
                  <a:pt x="114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5" name="Freeform 26"/>
          <p:cNvSpPr>
            <a:spLocks noEditPoints="1"/>
          </p:cNvSpPr>
          <p:nvPr/>
        </p:nvSpPr>
        <p:spPr bwMode="auto">
          <a:xfrm>
            <a:off x="3496945" y="5681993"/>
            <a:ext cx="549275" cy="390830"/>
          </a:xfrm>
          <a:custGeom>
            <a:avLst/>
            <a:gdLst>
              <a:gd name="T0" fmla="*/ 175 w 393"/>
              <a:gd name="T1" fmla="*/ 226 h 279"/>
              <a:gd name="T2" fmla="*/ 106 w 393"/>
              <a:gd name="T3" fmla="*/ 231 h 279"/>
              <a:gd name="T4" fmla="*/ 111 w 393"/>
              <a:gd name="T5" fmla="*/ 30 h 279"/>
              <a:gd name="T6" fmla="*/ 191 w 393"/>
              <a:gd name="T7" fmla="*/ 30 h 279"/>
              <a:gd name="T8" fmla="*/ 157 w 393"/>
              <a:gd name="T9" fmla="*/ 94 h 279"/>
              <a:gd name="T10" fmla="*/ 118 w 393"/>
              <a:gd name="T11" fmla="*/ 75 h 279"/>
              <a:gd name="T12" fmla="*/ 95 w 393"/>
              <a:gd name="T13" fmla="*/ 236 h 279"/>
              <a:gd name="T14" fmla="*/ 96 w 393"/>
              <a:gd name="T15" fmla="*/ 156 h 279"/>
              <a:gd name="T16" fmla="*/ 207 w 393"/>
              <a:gd name="T17" fmla="*/ 158 h 279"/>
              <a:gd name="T18" fmla="*/ 234 w 393"/>
              <a:gd name="T19" fmla="*/ 154 h 279"/>
              <a:gd name="T20" fmla="*/ 180 w 393"/>
              <a:gd name="T21" fmla="*/ 102 h 279"/>
              <a:gd name="T22" fmla="*/ 158 w 393"/>
              <a:gd name="T23" fmla="*/ 118 h 279"/>
              <a:gd name="T24" fmla="*/ 158 w 393"/>
              <a:gd name="T25" fmla="*/ 106 h 279"/>
              <a:gd name="T26" fmla="*/ 142 w 393"/>
              <a:gd name="T27" fmla="*/ 107 h 279"/>
              <a:gd name="T28" fmla="*/ 141 w 393"/>
              <a:gd name="T29" fmla="*/ 145 h 279"/>
              <a:gd name="T30" fmla="*/ 73 w 393"/>
              <a:gd name="T31" fmla="*/ 138 h 279"/>
              <a:gd name="T32" fmla="*/ 57 w 393"/>
              <a:gd name="T33" fmla="*/ 228 h 279"/>
              <a:gd name="T34" fmla="*/ 24 w 393"/>
              <a:gd name="T35" fmla="*/ 236 h 279"/>
              <a:gd name="T36" fmla="*/ 174 w 393"/>
              <a:gd name="T37" fmla="*/ 260 h 279"/>
              <a:gd name="T38" fmla="*/ 95 w 393"/>
              <a:gd name="T39" fmla="*/ 236 h 279"/>
              <a:gd name="T40" fmla="*/ 288 w 393"/>
              <a:gd name="T41" fmla="*/ 31 h 279"/>
              <a:gd name="T42" fmla="*/ 330 w 393"/>
              <a:gd name="T43" fmla="*/ 124 h 279"/>
              <a:gd name="T44" fmla="*/ 281 w 393"/>
              <a:gd name="T45" fmla="*/ 147 h 279"/>
              <a:gd name="T46" fmla="*/ 239 w 393"/>
              <a:gd name="T47" fmla="*/ 68 h 279"/>
              <a:gd name="T48" fmla="*/ 184 w 393"/>
              <a:gd name="T49" fmla="*/ 279 h 279"/>
              <a:gd name="T50" fmla="*/ 391 w 393"/>
              <a:gd name="T51" fmla="*/ 215 h 279"/>
              <a:gd name="T52" fmla="*/ 94 w 393"/>
              <a:gd name="T53" fmla="*/ 89 h 279"/>
              <a:gd name="T54" fmla="*/ 85 w 393"/>
              <a:gd name="T55" fmla="*/ 102 h 279"/>
              <a:gd name="T56" fmla="*/ 68 w 393"/>
              <a:gd name="T57" fmla="*/ 89 h 279"/>
              <a:gd name="T58" fmla="*/ 0 w 393"/>
              <a:gd name="T59" fmla="*/ 86 h 279"/>
              <a:gd name="T60" fmla="*/ 5 w 393"/>
              <a:gd name="T61" fmla="*/ 11 h 279"/>
              <a:gd name="T62" fmla="*/ 97 w 393"/>
              <a:gd name="T63" fmla="*/ 15 h 279"/>
              <a:gd name="T64" fmla="*/ 94 w 393"/>
              <a:gd name="T65" fmla="*/ 8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3" h="279">
                <a:moveTo>
                  <a:pt x="106" y="226"/>
                </a:moveTo>
                <a:cubicBezTo>
                  <a:pt x="175" y="226"/>
                  <a:pt x="175" y="226"/>
                  <a:pt x="175" y="226"/>
                </a:cubicBezTo>
                <a:cubicBezTo>
                  <a:pt x="175" y="231"/>
                  <a:pt x="175" y="231"/>
                  <a:pt x="175" y="231"/>
                </a:cubicBezTo>
                <a:cubicBezTo>
                  <a:pt x="106" y="231"/>
                  <a:pt x="106" y="231"/>
                  <a:pt x="106" y="231"/>
                </a:cubicBezTo>
                <a:cubicBezTo>
                  <a:pt x="106" y="226"/>
                  <a:pt x="106" y="226"/>
                  <a:pt x="106" y="226"/>
                </a:cubicBezTo>
                <a:close/>
                <a:moveTo>
                  <a:pt x="111" y="30"/>
                </a:moveTo>
                <a:cubicBezTo>
                  <a:pt x="113" y="10"/>
                  <a:pt x="131" y="0"/>
                  <a:pt x="151" y="0"/>
                </a:cubicBezTo>
                <a:cubicBezTo>
                  <a:pt x="171" y="0"/>
                  <a:pt x="189" y="10"/>
                  <a:pt x="191" y="30"/>
                </a:cubicBezTo>
                <a:cubicBezTo>
                  <a:pt x="192" y="41"/>
                  <a:pt x="190" y="66"/>
                  <a:pt x="184" y="75"/>
                </a:cubicBezTo>
                <a:cubicBezTo>
                  <a:pt x="180" y="83"/>
                  <a:pt x="169" y="91"/>
                  <a:pt x="157" y="94"/>
                </a:cubicBezTo>
                <a:cubicBezTo>
                  <a:pt x="152" y="95"/>
                  <a:pt x="150" y="95"/>
                  <a:pt x="145" y="94"/>
                </a:cubicBezTo>
                <a:cubicBezTo>
                  <a:pt x="133" y="91"/>
                  <a:pt x="122" y="83"/>
                  <a:pt x="118" y="75"/>
                </a:cubicBezTo>
                <a:cubicBezTo>
                  <a:pt x="112" y="66"/>
                  <a:pt x="110" y="41"/>
                  <a:pt x="111" y="30"/>
                </a:cubicBezTo>
                <a:close/>
                <a:moveTo>
                  <a:pt x="95" y="236"/>
                </a:moveTo>
                <a:cubicBezTo>
                  <a:pt x="95" y="158"/>
                  <a:pt x="95" y="158"/>
                  <a:pt x="95" y="158"/>
                </a:cubicBezTo>
                <a:cubicBezTo>
                  <a:pt x="95" y="157"/>
                  <a:pt x="95" y="156"/>
                  <a:pt x="96" y="156"/>
                </a:cubicBezTo>
                <a:cubicBezTo>
                  <a:pt x="206" y="156"/>
                  <a:pt x="206" y="156"/>
                  <a:pt x="206" y="156"/>
                </a:cubicBezTo>
                <a:cubicBezTo>
                  <a:pt x="207" y="156"/>
                  <a:pt x="207" y="157"/>
                  <a:pt x="207" y="158"/>
                </a:cubicBezTo>
                <a:cubicBezTo>
                  <a:pt x="207" y="166"/>
                  <a:pt x="207" y="166"/>
                  <a:pt x="207" y="166"/>
                </a:cubicBezTo>
                <a:cubicBezTo>
                  <a:pt x="215" y="161"/>
                  <a:pt x="224" y="157"/>
                  <a:pt x="234" y="154"/>
                </a:cubicBezTo>
                <a:cubicBezTo>
                  <a:pt x="229" y="136"/>
                  <a:pt x="229" y="136"/>
                  <a:pt x="229" y="136"/>
                </a:cubicBezTo>
                <a:cubicBezTo>
                  <a:pt x="224" y="114"/>
                  <a:pt x="198" y="106"/>
                  <a:pt x="180" y="102"/>
                </a:cubicBezTo>
                <a:cubicBezTo>
                  <a:pt x="161" y="145"/>
                  <a:pt x="161" y="145"/>
                  <a:pt x="161" y="145"/>
                </a:cubicBezTo>
                <a:cubicBezTo>
                  <a:pt x="158" y="118"/>
                  <a:pt x="158" y="118"/>
                  <a:pt x="158" y="118"/>
                </a:cubicBezTo>
                <a:cubicBezTo>
                  <a:pt x="158" y="118"/>
                  <a:pt x="160" y="109"/>
                  <a:pt x="160" y="107"/>
                </a:cubicBezTo>
                <a:cubicBezTo>
                  <a:pt x="160" y="106"/>
                  <a:pt x="159" y="105"/>
                  <a:pt x="158" y="106"/>
                </a:cubicBezTo>
                <a:cubicBezTo>
                  <a:pt x="153" y="106"/>
                  <a:pt x="148" y="106"/>
                  <a:pt x="143" y="106"/>
                </a:cubicBezTo>
                <a:cubicBezTo>
                  <a:pt x="143" y="105"/>
                  <a:pt x="142" y="106"/>
                  <a:pt x="142" y="107"/>
                </a:cubicBezTo>
                <a:cubicBezTo>
                  <a:pt x="142" y="109"/>
                  <a:pt x="144" y="118"/>
                  <a:pt x="144" y="118"/>
                </a:cubicBezTo>
                <a:cubicBezTo>
                  <a:pt x="141" y="145"/>
                  <a:pt x="141" y="145"/>
                  <a:pt x="141" y="145"/>
                </a:cubicBezTo>
                <a:cubicBezTo>
                  <a:pt x="122" y="102"/>
                  <a:pt x="122" y="102"/>
                  <a:pt x="122" y="102"/>
                </a:cubicBezTo>
                <a:cubicBezTo>
                  <a:pt x="103" y="106"/>
                  <a:pt x="76" y="115"/>
                  <a:pt x="73" y="138"/>
                </a:cubicBezTo>
                <a:cubicBezTo>
                  <a:pt x="54" y="202"/>
                  <a:pt x="54" y="202"/>
                  <a:pt x="54" y="202"/>
                </a:cubicBezTo>
                <a:cubicBezTo>
                  <a:pt x="52" y="210"/>
                  <a:pt x="52" y="221"/>
                  <a:pt x="57" y="228"/>
                </a:cubicBezTo>
                <a:cubicBezTo>
                  <a:pt x="59" y="232"/>
                  <a:pt x="64" y="234"/>
                  <a:pt x="69" y="236"/>
                </a:cubicBezTo>
                <a:cubicBezTo>
                  <a:pt x="24" y="236"/>
                  <a:pt x="24" y="236"/>
                  <a:pt x="24" y="236"/>
                </a:cubicBezTo>
                <a:cubicBezTo>
                  <a:pt x="24" y="260"/>
                  <a:pt x="24" y="260"/>
                  <a:pt x="24" y="260"/>
                </a:cubicBezTo>
                <a:cubicBezTo>
                  <a:pt x="174" y="260"/>
                  <a:pt x="174" y="260"/>
                  <a:pt x="174" y="260"/>
                </a:cubicBezTo>
                <a:cubicBezTo>
                  <a:pt x="175" y="236"/>
                  <a:pt x="175" y="236"/>
                  <a:pt x="175" y="236"/>
                </a:cubicBezTo>
                <a:cubicBezTo>
                  <a:pt x="95" y="236"/>
                  <a:pt x="95" y="236"/>
                  <a:pt x="95" y="236"/>
                </a:cubicBezTo>
                <a:close/>
                <a:moveTo>
                  <a:pt x="239" y="68"/>
                </a:moveTo>
                <a:cubicBezTo>
                  <a:pt x="241" y="43"/>
                  <a:pt x="264" y="31"/>
                  <a:pt x="288" y="31"/>
                </a:cubicBezTo>
                <a:cubicBezTo>
                  <a:pt x="313" y="31"/>
                  <a:pt x="336" y="43"/>
                  <a:pt x="338" y="68"/>
                </a:cubicBezTo>
                <a:cubicBezTo>
                  <a:pt x="339" y="81"/>
                  <a:pt x="336" y="112"/>
                  <a:pt x="330" y="124"/>
                </a:cubicBezTo>
                <a:cubicBezTo>
                  <a:pt x="324" y="134"/>
                  <a:pt x="311" y="144"/>
                  <a:pt x="296" y="147"/>
                </a:cubicBezTo>
                <a:cubicBezTo>
                  <a:pt x="289" y="148"/>
                  <a:pt x="288" y="148"/>
                  <a:pt x="281" y="147"/>
                </a:cubicBezTo>
                <a:cubicBezTo>
                  <a:pt x="266" y="144"/>
                  <a:pt x="253" y="134"/>
                  <a:pt x="247" y="124"/>
                </a:cubicBezTo>
                <a:cubicBezTo>
                  <a:pt x="241" y="112"/>
                  <a:pt x="238" y="81"/>
                  <a:pt x="239" y="68"/>
                </a:cubicBezTo>
                <a:close/>
                <a:moveTo>
                  <a:pt x="393" y="279"/>
                </a:moveTo>
                <a:cubicBezTo>
                  <a:pt x="184" y="279"/>
                  <a:pt x="184" y="279"/>
                  <a:pt x="184" y="279"/>
                </a:cubicBezTo>
                <a:cubicBezTo>
                  <a:pt x="186" y="215"/>
                  <a:pt x="186" y="215"/>
                  <a:pt x="186" y="215"/>
                </a:cubicBezTo>
                <a:cubicBezTo>
                  <a:pt x="189" y="138"/>
                  <a:pt x="388" y="138"/>
                  <a:pt x="391" y="215"/>
                </a:cubicBezTo>
                <a:cubicBezTo>
                  <a:pt x="393" y="279"/>
                  <a:pt x="393" y="279"/>
                  <a:pt x="393" y="279"/>
                </a:cubicBezTo>
                <a:close/>
                <a:moveTo>
                  <a:pt x="94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04"/>
                  <a:pt x="82" y="103"/>
                  <a:pt x="81" y="102"/>
                </a:cubicBezTo>
                <a:cubicBezTo>
                  <a:pt x="68" y="89"/>
                  <a:pt x="68" y="89"/>
                  <a:pt x="68" y="89"/>
                </a:cubicBezTo>
                <a:cubicBezTo>
                  <a:pt x="4" y="89"/>
                  <a:pt x="4" y="89"/>
                  <a:pt x="4" y="89"/>
                </a:cubicBezTo>
                <a:cubicBezTo>
                  <a:pt x="2" y="89"/>
                  <a:pt x="0" y="88"/>
                  <a:pt x="0" y="86"/>
                </a:cubicBezTo>
                <a:cubicBezTo>
                  <a:pt x="1" y="15"/>
                  <a:pt x="1" y="15"/>
                  <a:pt x="1" y="15"/>
                </a:cubicBezTo>
                <a:cubicBezTo>
                  <a:pt x="1" y="13"/>
                  <a:pt x="3" y="11"/>
                  <a:pt x="5" y="11"/>
                </a:cubicBezTo>
                <a:cubicBezTo>
                  <a:pt x="93" y="11"/>
                  <a:pt x="43" y="11"/>
                  <a:pt x="93" y="11"/>
                </a:cubicBezTo>
                <a:cubicBezTo>
                  <a:pt x="95" y="11"/>
                  <a:pt x="97" y="13"/>
                  <a:pt x="97" y="15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8"/>
                  <a:pt x="96" y="89"/>
                  <a:pt x="94" y="89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54" y="3822700"/>
            <a:ext cx="1253067" cy="93980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403190" y="4235627"/>
            <a:ext cx="557845" cy="2200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3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온라인화</a:t>
            </a:r>
            <a:endParaRPr lang="ko-KR" altLang="en-US" sz="1300" spc="-5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044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아래쪽 화살표 24"/>
          <p:cNvSpPr/>
          <p:nvPr/>
        </p:nvSpPr>
        <p:spPr>
          <a:xfrm rot="16200000">
            <a:off x="4204417" y="1653981"/>
            <a:ext cx="196959" cy="2196105"/>
          </a:xfrm>
          <a:prstGeom prst="downArrow">
            <a:avLst>
              <a:gd name="adj1" fmla="val 50000"/>
              <a:gd name="adj2" fmla="val 57936"/>
            </a:avLst>
          </a:prstGeom>
          <a:gradFill flip="none" rotWithShape="1">
            <a:gsLst>
              <a:gs pos="0">
                <a:srgbClr val="438AA0"/>
              </a:gs>
              <a:gs pos="100000">
                <a:srgbClr val="0A987D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아래쪽 화살표 25"/>
          <p:cNvSpPr/>
          <p:nvPr/>
        </p:nvSpPr>
        <p:spPr>
          <a:xfrm rot="5400000" flipH="1">
            <a:off x="4707955" y="3380833"/>
            <a:ext cx="196959" cy="2147208"/>
          </a:xfrm>
          <a:prstGeom prst="downArrow">
            <a:avLst>
              <a:gd name="adj1" fmla="val 50000"/>
              <a:gd name="adj2" fmla="val 57936"/>
            </a:avLst>
          </a:prstGeom>
          <a:gradFill flip="none" rotWithShape="1">
            <a:gsLst>
              <a:gs pos="0">
                <a:srgbClr val="416A95"/>
              </a:gs>
              <a:gs pos="100000">
                <a:srgbClr val="3B5DB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09273" y="5118100"/>
            <a:ext cx="8533102" cy="1346200"/>
          </a:xfrm>
          <a:prstGeom prst="roundRect">
            <a:avLst>
              <a:gd name="adj" fmla="val 5327"/>
            </a:avLst>
          </a:prstGeom>
          <a:solidFill>
            <a:schemeClr val="bg1"/>
          </a:solidFill>
          <a:ln w="3175">
            <a:solidFill>
              <a:srgbClr val="30365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텍스트 개체 틀 12"/>
          <p:cNvSpPr txBox="1">
            <a:spLocks/>
          </p:cNvSpPr>
          <p:nvPr/>
        </p:nvSpPr>
        <p:spPr>
          <a:xfrm>
            <a:off x="594386" y="289784"/>
            <a:ext cx="467275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중소기업 </a:t>
            </a:r>
            <a:r>
              <a:rPr lang="en-US" altLang="ko-KR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의 달라지는 점</a:t>
            </a:r>
          </a:p>
        </p:txBody>
      </p:sp>
      <p:sp>
        <p:nvSpPr>
          <p:cNvPr id="3" name="텍스트 개체 틀 12"/>
          <p:cNvSpPr txBox="1">
            <a:spLocks/>
          </p:cNvSpPr>
          <p:nvPr/>
        </p:nvSpPr>
        <p:spPr>
          <a:xfrm>
            <a:off x="309273" y="289784"/>
            <a:ext cx="258084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73100" y="914400"/>
            <a:ext cx="7708900" cy="550037"/>
            <a:chOff x="673100" y="914400"/>
            <a:chExt cx="7708900" cy="550037"/>
          </a:xfrm>
        </p:grpSpPr>
        <p:sp>
          <p:nvSpPr>
            <p:cNvPr id="5" name="TextBox 4"/>
            <p:cNvSpPr txBox="1"/>
            <p:nvPr/>
          </p:nvSpPr>
          <p:spPr>
            <a:xfrm>
              <a:off x="2838785" y="1047573"/>
              <a:ext cx="3377528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ko-KR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R&amp;D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사업비 </a:t>
              </a:r>
              <a:r>
                <a:rPr lang="ko-KR" altLang="en-US" sz="2100" b="1" spc="-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부적정집행</a:t>
              </a:r>
              <a:r>
                <a:rPr lang="ko-KR" altLang="en-US" sz="2100" b="1" spc="-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1C74B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방지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73100" y="914400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673100" y="1464437"/>
              <a:ext cx="7708900" cy="0"/>
            </a:xfrm>
            <a:prstGeom prst="line">
              <a:avLst/>
            </a:prstGeom>
            <a:ln w="25400" cap="rnd"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25000">
                    <a:srgbClr val="1C74B1"/>
                  </a:gs>
                  <a:gs pos="75000">
                    <a:srgbClr val="1C74B1"/>
                  </a:gs>
                  <a:gs pos="95000">
                    <a:schemeClr val="bg1"/>
                  </a:gs>
                </a:gsLst>
                <a:lin ang="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모서리가 둥근 직사각형 8"/>
          <p:cNvSpPr/>
          <p:nvPr/>
        </p:nvSpPr>
        <p:spPr>
          <a:xfrm>
            <a:off x="309273" y="1701038"/>
            <a:ext cx="3423558" cy="3226562"/>
          </a:xfrm>
          <a:prstGeom prst="roundRect">
            <a:avLst>
              <a:gd name="adj" fmla="val 2495"/>
            </a:avLst>
          </a:prstGeom>
          <a:solidFill>
            <a:schemeClr val="bg1"/>
          </a:solidFill>
          <a:ln w="3175">
            <a:solidFill>
              <a:srgbClr val="416A9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양쪽 모서리가 둥근 사각형 9"/>
          <p:cNvSpPr/>
          <p:nvPr/>
        </p:nvSpPr>
        <p:spPr>
          <a:xfrm>
            <a:off x="309273" y="1701038"/>
            <a:ext cx="3423558" cy="460375"/>
          </a:xfrm>
          <a:prstGeom prst="round2SameRect">
            <a:avLst>
              <a:gd name="adj1" fmla="val 15461"/>
              <a:gd name="adj2" fmla="val 0"/>
            </a:avLst>
          </a:prstGeom>
          <a:solidFill>
            <a:srgbClr val="416A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/>
            <a:r>
              <a:rPr lang="ko-KR" altLang="en-US" sz="19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지출내역 알림 시스템</a:t>
            </a:r>
            <a:endParaRPr lang="ko-KR" altLang="en-US" sz="19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400949" y="1701038"/>
            <a:ext cx="3423558" cy="3226562"/>
          </a:xfrm>
          <a:prstGeom prst="roundRect">
            <a:avLst>
              <a:gd name="adj" fmla="val 2495"/>
            </a:avLst>
          </a:prstGeom>
          <a:solidFill>
            <a:schemeClr val="bg1"/>
          </a:solidFill>
          <a:ln w="3175">
            <a:solidFill>
              <a:srgbClr val="438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양쪽 모서리가 둥근 사각형 12"/>
          <p:cNvSpPr/>
          <p:nvPr/>
        </p:nvSpPr>
        <p:spPr>
          <a:xfrm>
            <a:off x="5400949" y="1701038"/>
            <a:ext cx="3423558" cy="460375"/>
          </a:xfrm>
          <a:prstGeom prst="round2SameRect">
            <a:avLst>
              <a:gd name="adj1" fmla="val 15461"/>
              <a:gd name="adj2" fmla="val 0"/>
            </a:avLst>
          </a:prstGeom>
          <a:solidFill>
            <a:srgbClr val="438A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/>
            <a:r>
              <a:rPr lang="ko-KR" altLang="en-US" sz="1900" dirty="0" err="1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기업자율</a:t>
            </a:r>
            <a:r>
              <a:rPr lang="ko-KR" altLang="en-US" sz="19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통제</a:t>
            </a:r>
            <a:endParaRPr lang="ko-KR" altLang="en-US" sz="19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2A9EA3D0-9CE4-4040-B456-3D339893DDFC}"/>
              </a:ext>
            </a:extLst>
          </p:cNvPr>
          <p:cNvSpPr/>
          <p:nvPr/>
        </p:nvSpPr>
        <p:spPr>
          <a:xfrm>
            <a:off x="446954" y="1830259"/>
            <a:ext cx="215017" cy="215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2160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rgbClr val="EA6E4C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1400" b="1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tx1">
                      <a:lumMod val="65000"/>
                      <a:lumOff val="35000"/>
                    </a:schemeClr>
                  </a:gs>
                  <a:gs pos="100000">
                    <a:srgbClr val="EA6E4C"/>
                  </a:gs>
                </a:gsLst>
                <a:lin ang="162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2A9EA3D0-9CE4-4040-B456-3D339893DDFC}"/>
              </a:ext>
            </a:extLst>
          </p:cNvPr>
          <p:cNvSpPr/>
          <p:nvPr/>
        </p:nvSpPr>
        <p:spPr>
          <a:xfrm>
            <a:off x="5524961" y="1830259"/>
            <a:ext cx="215017" cy="215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2160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rgbClr val="EA6E4C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1400" b="1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tx1">
                      <a:lumMod val="65000"/>
                      <a:lumOff val="35000"/>
                    </a:schemeClr>
                  </a:gs>
                  <a:gs pos="100000">
                    <a:srgbClr val="EA6E4C"/>
                  </a:gs>
                </a:gsLst>
                <a:lin ang="162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양쪽 모서리가 둥근 사각형 22"/>
          <p:cNvSpPr/>
          <p:nvPr/>
        </p:nvSpPr>
        <p:spPr>
          <a:xfrm>
            <a:off x="309272" y="5126418"/>
            <a:ext cx="8533101" cy="460375"/>
          </a:xfrm>
          <a:prstGeom prst="round2SameRect">
            <a:avLst>
              <a:gd name="adj1" fmla="val 15461"/>
              <a:gd name="adj2" fmla="val 0"/>
            </a:avLst>
          </a:prstGeom>
          <a:solidFill>
            <a:srgbClr val="3036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/>
            <a:r>
              <a:rPr lang="en-US" altLang="ko-KR" sz="19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 </a:t>
            </a:r>
            <a:r>
              <a:rPr lang="ko-KR" altLang="en-US" sz="19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부정사용신고센터 운영</a:t>
            </a:r>
            <a:endParaRPr lang="ko-KR" altLang="en-US" sz="19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A9EA3D0-9CE4-4040-B456-3D339893DDFC}"/>
              </a:ext>
            </a:extLst>
          </p:cNvPr>
          <p:cNvSpPr/>
          <p:nvPr/>
        </p:nvSpPr>
        <p:spPr>
          <a:xfrm>
            <a:off x="446954" y="5242939"/>
            <a:ext cx="215017" cy="215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2160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rgbClr val="EA6E4C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sz="1400" b="1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tx1">
                      <a:lumMod val="65000"/>
                      <a:lumOff val="35000"/>
                    </a:schemeClr>
                  </a:gs>
                  <a:gs pos="100000">
                    <a:srgbClr val="EA6E4C"/>
                  </a:gs>
                </a:gsLst>
                <a:lin ang="162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12872" y="2404223"/>
            <a:ext cx="697628" cy="259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600" spc="-4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정보제공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12872" y="4105877"/>
            <a:ext cx="697628" cy="259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600" spc="-4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공익제보</a:t>
            </a:r>
            <a:endParaRPr lang="ko-KR" altLang="en-US" sz="1600" spc="-4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727" y="1771361"/>
            <a:ext cx="662456" cy="593926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952" y="3513403"/>
            <a:ext cx="579890" cy="55867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99267" y="5731027"/>
            <a:ext cx="4050789" cy="2708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60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600" b="1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 </a:t>
            </a:r>
            <a:r>
              <a:rPr lang="ko-KR" altLang="en-US" sz="1600" b="1" dirty="0" err="1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특별점검반</a:t>
            </a:r>
            <a:r>
              <a:rPr lang="ko-KR" altLang="en-US" sz="1600" b="1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운영</a:t>
            </a:r>
            <a:r>
              <a:rPr lang="en-US" altLang="ko-KR" sz="160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지능형 부정사용 </a:t>
            </a:r>
            <a:r>
              <a:rPr lang="ko-KR" altLang="en-US" sz="1600" dirty="0" err="1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테마점검</a:t>
            </a:r>
            <a:r>
              <a:rPr lang="en-US" altLang="ko-KR" sz="160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en-US" altLang="ko-KR" sz="160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59649" y="6061227"/>
            <a:ext cx="3169137" cy="2708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60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부정사용 방지를 위한 부처간 공조 강화</a:t>
            </a:r>
            <a:endParaRPr lang="ko-KR" altLang="en-US" sz="160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9267" y="2467110"/>
            <a:ext cx="1970091" cy="79560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월별 </a:t>
            </a:r>
            <a:r>
              <a:rPr lang="ko-KR" altLang="en-US" sz="160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지출내역</a:t>
            </a:r>
            <a:endParaRPr lang="en-US" altLang="ko-KR" sz="160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10000"/>
              </a:lnSpc>
              <a:defRPr/>
            </a:pPr>
            <a:r>
              <a:rPr lang="ko-KR" altLang="en-US" sz="160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문자알림</a:t>
            </a:r>
            <a:endParaRPr lang="en-US" altLang="ko-KR" sz="1600" dirty="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ko-KR" sz="1500" spc="-8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500" spc="-8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매월</a:t>
            </a:r>
            <a:r>
              <a:rPr lang="en-US" altLang="ko-KR" sz="1500" spc="-8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500" spc="-8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참여연구원</a:t>
            </a:r>
            <a:r>
              <a:rPr lang="en-US" altLang="ko-KR" sz="15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500" spc="-8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1.1</a:t>
            </a:r>
            <a:r>
              <a:rPr lang="ko-KR" altLang="en-US" sz="1500" spc="-8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만명</a:t>
            </a:r>
            <a:r>
              <a:rPr lang="en-US" altLang="ko-KR" sz="1500" spc="-8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en-US" altLang="ko-KR" sz="1500" spc="-8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9267" y="3777782"/>
            <a:ext cx="1316066" cy="8007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사업비 </a:t>
            </a:r>
            <a:r>
              <a:rPr lang="ko-KR" altLang="en-US" sz="160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지출</a:t>
            </a:r>
            <a:endParaRPr lang="en-US" altLang="ko-KR" sz="160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10000"/>
              </a:lnSpc>
              <a:defRPr/>
            </a:pPr>
            <a:r>
              <a:rPr lang="ko-KR" altLang="en-US" sz="160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모니터링을 통한</a:t>
            </a:r>
            <a:endParaRPr lang="en-US" altLang="ko-KR" sz="160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10000"/>
              </a:lnSpc>
              <a:defRPr/>
            </a:pPr>
            <a:r>
              <a:rPr lang="ko-KR" altLang="en-US" sz="160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적정 사용 유도</a:t>
            </a:r>
            <a:endParaRPr lang="ko-KR" altLang="en-US" sz="160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2A9EA3D0-9CE4-4040-B456-3D339893DDFC}"/>
              </a:ext>
            </a:extLst>
          </p:cNvPr>
          <p:cNvSpPr/>
          <p:nvPr/>
        </p:nvSpPr>
        <p:spPr>
          <a:xfrm>
            <a:off x="535783" y="2504466"/>
            <a:ext cx="196496" cy="1964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21600" bIns="0" rtlCol="0" anchor="ctr"/>
          <a:lstStyle/>
          <a:p>
            <a:pPr algn="ctr"/>
            <a:r>
              <a:rPr lang="en-US" altLang="ko-KR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rgbClr val="EA6E4C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bg1"/>
                  </a:gs>
                  <a:gs pos="100000">
                    <a:srgbClr val="EA6E4C"/>
                  </a:gs>
                </a:gsLst>
                <a:lin ang="162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A9EA3D0-9CE4-4040-B456-3D339893DDFC}"/>
              </a:ext>
            </a:extLst>
          </p:cNvPr>
          <p:cNvSpPr/>
          <p:nvPr/>
        </p:nvSpPr>
        <p:spPr>
          <a:xfrm>
            <a:off x="535783" y="3812074"/>
            <a:ext cx="196496" cy="1964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21600" bIns="0" rtlCol="0" anchor="ctr"/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rgbClr val="EA6E4C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bg1"/>
                  </a:gs>
                  <a:gs pos="100000">
                    <a:srgbClr val="EA6E4C"/>
                  </a:gs>
                </a:gsLst>
                <a:lin ang="162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2A9EA3D0-9CE4-4040-B456-3D339893DDFC}"/>
              </a:ext>
            </a:extLst>
          </p:cNvPr>
          <p:cNvSpPr/>
          <p:nvPr/>
        </p:nvSpPr>
        <p:spPr>
          <a:xfrm>
            <a:off x="535783" y="5764738"/>
            <a:ext cx="196496" cy="1964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21600" bIns="0" rtlCol="0" anchor="ctr"/>
          <a:lstStyle/>
          <a:p>
            <a:pPr algn="ctr"/>
            <a:r>
              <a:rPr lang="en-US" altLang="ko-KR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rgbClr val="EA6E4C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bg1"/>
                  </a:gs>
                  <a:gs pos="100000">
                    <a:srgbClr val="EA6E4C"/>
                  </a:gs>
                </a:gsLst>
                <a:lin ang="162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2A9EA3D0-9CE4-4040-B456-3D339893DDFC}"/>
              </a:ext>
            </a:extLst>
          </p:cNvPr>
          <p:cNvSpPr/>
          <p:nvPr/>
        </p:nvSpPr>
        <p:spPr>
          <a:xfrm>
            <a:off x="535783" y="6098033"/>
            <a:ext cx="196496" cy="1964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21600" bIns="0" rtlCol="0" anchor="ctr"/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rgbClr val="EA6E4C"/>
                    </a:gs>
                  </a:gsLst>
                  <a:lin ang="162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bg1"/>
                  </a:gs>
                  <a:gs pos="100000">
                    <a:srgbClr val="EA6E4C"/>
                  </a:gs>
                </a:gsLst>
                <a:lin ang="162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551356" y="4161790"/>
            <a:ext cx="3122744" cy="626110"/>
          </a:xfrm>
          <a:prstGeom prst="roundRect">
            <a:avLst>
              <a:gd name="adj" fmla="val 1109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6323039" y="4017707"/>
            <a:ext cx="1579377" cy="262612"/>
          </a:xfrm>
          <a:prstGeom prst="roundRect">
            <a:avLst>
              <a:gd name="adj" fmla="val 50000"/>
            </a:avLst>
          </a:prstGeom>
          <a:solidFill>
            <a:srgbClr val="438AA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500" spc="-4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기업 대표자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86885" y="4411259"/>
            <a:ext cx="2651687" cy="2539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500" spc="-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선량한 연구자의 </a:t>
            </a:r>
            <a:r>
              <a:rPr lang="ko-KR" altLang="en-US" sz="1500" spc="-4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연구윤리 </a:t>
            </a:r>
            <a:r>
              <a:rPr lang="ko-KR" altLang="en-US" sz="1500" spc="-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의무 상기</a:t>
            </a:r>
          </a:p>
        </p:txBody>
      </p:sp>
      <p:sp>
        <p:nvSpPr>
          <p:cNvPr id="54" name="아래쪽 화살표 53"/>
          <p:cNvSpPr/>
          <p:nvPr/>
        </p:nvSpPr>
        <p:spPr>
          <a:xfrm>
            <a:off x="5899743" y="2773680"/>
            <a:ext cx="196959" cy="1356360"/>
          </a:xfrm>
          <a:prstGeom prst="downArrow">
            <a:avLst>
              <a:gd name="adj1" fmla="val 50000"/>
              <a:gd name="adj2" fmla="val 57936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154697" y="3308566"/>
            <a:ext cx="1926168" cy="4637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4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8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참여자가 사업비 지출 내역을</a:t>
            </a:r>
            <a:endParaRPr lang="en-US" altLang="ko-KR" sz="1400" spc="-80" dirty="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>
              <a:lnSpc>
                <a:spcPct val="110000"/>
              </a:lnSpc>
              <a:defRPr/>
            </a:pPr>
            <a:r>
              <a:rPr lang="ko-KR" altLang="en-US" sz="1400" spc="-8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알 수 있는 환경 조성</a:t>
            </a:r>
            <a:endParaRPr lang="en-US" altLang="ko-KR" sz="1400" spc="-80" dirty="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5551356" y="2447290"/>
            <a:ext cx="3122744" cy="626110"/>
          </a:xfrm>
          <a:prstGeom prst="roundRect">
            <a:avLst>
              <a:gd name="adj" fmla="val 1109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6323039" y="2303207"/>
            <a:ext cx="1579377" cy="262612"/>
          </a:xfrm>
          <a:prstGeom prst="roundRect">
            <a:avLst>
              <a:gd name="adj" fmla="val 50000"/>
            </a:avLst>
          </a:prstGeom>
          <a:solidFill>
            <a:srgbClr val="438AA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500" spc="-4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 </a:t>
            </a:r>
            <a:r>
              <a:rPr lang="ko-KR" altLang="en-US" sz="1500" spc="-4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참여자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01929" y="2696759"/>
            <a:ext cx="1621598" cy="2539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500" spc="-4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인건비 지급 사실 확인</a:t>
            </a:r>
            <a:endParaRPr lang="en-US" altLang="ko-KR" sz="1500" spc="-4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2835666" y="2543174"/>
            <a:ext cx="578059" cy="718585"/>
            <a:chOff x="598" y="-678"/>
            <a:chExt cx="4566" cy="5676"/>
          </a:xfrm>
          <a:solidFill>
            <a:schemeClr val="bg1">
              <a:lumMod val="65000"/>
            </a:schemeClr>
          </a:solidFill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562" y="963"/>
              <a:ext cx="2602" cy="2394"/>
            </a:xfrm>
            <a:custGeom>
              <a:avLst/>
              <a:gdLst>
                <a:gd name="T0" fmla="*/ 1014 w 1100"/>
                <a:gd name="T1" fmla="*/ 0 h 1012"/>
                <a:gd name="T2" fmla="*/ 86 w 1100"/>
                <a:gd name="T3" fmla="*/ 0 h 1012"/>
                <a:gd name="T4" fmla="*/ 0 w 1100"/>
                <a:gd name="T5" fmla="*/ 86 h 1012"/>
                <a:gd name="T6" fmla="*/ 0 w 1100"/>
                <a:gd name="T7" fmla="*/ 688 h 1012"/>
                <a:gd name="T8" fmla="*/ 86 w 1100"/>
                <a:gd name="T9" fmla="*/ 774 h 1012"/>
                <a:gd name="T10" fmla="*/ 183 w 1100"/>
                <a:gd name="T11" fmla="*/ 774 h 1012"/>
                <a:gd name="T12" fmla="*/ 183 w 1100"/>
                <a:gd name="T13" fmla="*/ 1012 h 1012"/>
                <a:gd name="T14" fmla="*/ 466 w 1100"/>
                <a:gd name="T15" fmla="*/ 774 h 1012"/>
                <a:gd name="T16" fmla="*/ 1014 w 1100"/>
                <a:gd name="T17" fmla="*/ 774 h 1012"/>
                <a:gd name="T18" fmla="*/ 1100 w 1100"/>
                <a:gd name="T19" fmla="*/ 688 h 1012"/>
                <a:gd name="T20" fmla="*/ 1100 w 1100"/>
                <a:gd name="T21" fmla="*/ 86 h 1012"/>
                <a:gd name="T22" fmla="*/ 1014 w 1100"/>
                <a:gd name="T23" fmla="*/ 0 h 1012"/>
                <a:gd name="T24" fmla="*/ 490 w 1100"/>
                <a:gd name="T25" fmla="*/ 431 h 1012"/>
                <a:gd name="T26" fmla="*/ 474 w 1100"/>
                <a:gd name="T27" fmla="*/ 384 h 1012"/>
                <a:gd name="T28" fmla="*/ 490 w 1100"/>
                <a:gd name="T29" fmla="*/ 338 h 1012"/>
                <a:gd name="T30" fmla="*/ 550 w 1100"/>
                <a:gd name="T31" fmla="*/ 309 h 1012"/>
                <a:gd name="T32" fmla="*/ 610 w 1100"/>
                <a:gd name="T33" fmla="*/ 338 h 1012"/>
                <a:gd name="T34" fmla="*/ 626 w 1100"/>
                <a:gd name="T35" fmla="*/ 384 h 1012"/>
                <a:gd name="T36" fmla="*/ 610 w 1100"/>
                <a:gd name="T37" fmla="*/ 431 h 1012"/>
                <a:gd name="T38" fmla="*/ 550 w 1100"/>
                <a:gd name="T39" fmla="*/ 460 h 1012"/>
                <a:gd name="T40" fmla="*/ 490 w 1100"/>
                <a:gd name="T41" fmla="*/ 431 h 1012"/>
                <a:gd name="T42" fmla="*/ 356 w 1100"/>
                <a:gd name="T43" fmla="*/ 384 h 1012"/>
                <a:gd name="T44" fmla="*/ 280 w 1100"/>
                <a:gd name="T45" fmla="*/ 460 h 1012"/>
                <a:gd name="T46" fmla="*/ 204 w 1100"/>
                <a:gd name="T47" fmla="*/ 384 h 1012"/>
                <a:gd name="T48" fmla="*/ 280 w 1100"/>
                <a:gd name="T49" fmla="*/ 309 h 1012"/>
                <a:gd name="T50" fmla="*/ 356 w 1100"/>
                <a:gd name="T51" fmla="*/ 384 h 1012"/>
                <a:gd name="T52" fmla="*/ 744 w 1100"/>
                <a:gd name="T53" fmla="*/ 384 h 1012"/>
                <a:gd name="T54" fmla="*/ 820 w 1100"/>
                <a:gd name="T55" fmla="*/ 309 h 1012"/>
                <a:gd name="T56" fmla="*/ 896 w 1100"/>
                <a:gd name="T57" fmla="*/ 384 h 1012"/>
                <a:gd name="T58" fmla="*/ 820 w 1100"/>
                <a:gd name="T59" fmla="*/ 460 h 1012"/>
                <a:gd name="T60" fmla="*/ 744 w 1100"/>
                <a:gd name="T61" fmla="*/ 384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0" h="1012">
                  <a:moveTo>
                    <a:pt x="1014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38" y="0"/>
                    <a:pt x="0" y="38"/>
                    <a:pt x="0" y="86"/>
                  </a:cubicBezTo>
                  <a:cubicBezTo>
                    <a:pt x="0" y="688"/>
                    <a:pt x="0" y="688"/>
                    <a:pt x="0" y="688"/>
                  </a:cubicBezTo>
                  <a:cubicBezTo>
                    <a:pt x="0" y="735"/>
                    <a:pt x="38" y="774"/>
                    <a:pt x="86" y="774"/>
                  </a:cubicBezTo>
                  <a:cubicBezTo>
                    <a:pt x="183" y="774"/>
                    <a:pt x="183" y="774"/>
                    <a:pt x="183" y="774"/>
                  </a:cubicBezTo>
                  <a:cubicBezTo>
                    <a:pt x="183" y="1012"/>
                    <a:pt x="183" y="1012"/>
                    <a:pt x="183" y="1012"/>
                  </a:cubicBezTo>
                  <a:cubicBezTo>
                    <a:pt x="466" y="774"/>
                    <a:pt x="466" y="774"/>
                    <a:pt x="466" y="774"/>
                  </a:cubicBezTo>
                  <a:cubicBezTo>
                    <a:pt x="1014" y="774"/>
                    <a:pt x="1014" y="774"/>
                    <a:pt x="1014" y="774"/>
                  </a:cubicBezTo>
                  <a:cubicBezTo>
                    <a:pt x="1062" y="774"/>
                    <a:pt x="1100" y="735"/>
                    <a:pt x="1100" y="688"/>
                  </a:cubicBezTo>
                  <a:cubicBezTo>
                    <a:pt x="1100" y="86"/>
                    <a:pt x="1100" y="86"/>
                    <a:pt x="1100" y="86"/>
                  </a:cubicBezTo>
                  <a:cubicBezTo>
                    <a:pt x="1100" y="38"/>
                    <a:pt x="1062" y="0"/>
                    <a:pt x="1014" y="0"/>
                  </a:cubicBezTo>
                  <a:close/>
                  <a:moveTo>
                    <a:pt x="490" y="431"/>
                  </a:moveTo>
                  <a:cubicBezTo>
                    <a:pt x="480" y="418"/>
                    <a:pt x="474" y="402"/>
                    <a:pt x="474" y="384"/>
                  </a:cubicBezTo>
                  <a:cubicBezTo>
                    <a:pt x="474" y="367"/>
                    <a:pt x="480" y="351"/>
                    <a:pt x="490" y="338"/>
                  </a:cubicBezTo>
                  <a:cubicBezTo>
                    <a:pt x="504" y="320"/>
                    <a:pt x="526" y="309"/>
                    <a:pt x="550" y="309"/>
                  </a:cubicBezTo>
                  <a:cubicBezTo>
                    <a:pt x="574" y="309"/>
                    <a:pt x="596" y="320"/>
                    <a:pt x="610" y="338"/>
                  </a:cubicBezTo>
                  <a:cubicBezTo>
                    <a:pt x="620" y="351"/>
                    <a:pt x="626" y="367"/>
                    <a:pt x="626" y="384"/>
                  </a:cubicBezTo>
                  <a:cubicBezTo>
                    <a:pt x="626" y="402"/>
                    <a:pt x="620" y="418"/>
                    <a:pt x="610" y="431"/>
                  </a:cubicBezTo>
                  <a:cubicBezTo>
                    <a:pt x="596" y="449"/>
                    <a:pt x="574" y="460"/>
                    <a:pt x="550" y="460"/>
                  </a:cubicBezTo>
                  <a:cubicBezTo>
                    <a:pt x="526" y="460"/>
                    <a:pt x="504" y="449"/>
                    <a:pt x="490" y="431"/>
                  </a:cubicBezTo>
                  <a:close/>
                  <a:moveTo>
                    <a:pt x="356" y="384"/>
                  </a:moveTo>
                  <a:cubicBezTo>
                    <a:pt x="356" y="426"/>
                    <a:pt x="322" y="460"/>
                    <a:pt x="280" y="460"/>
                  </a:cubicBezTo>
                  <a:cubicBezTo>
                    <a:pt x="238" y="460"/>
                    <a:pt x="204" y="426"/>
                    <a:pt x="204" y="384"/>
                  </a:cubicBezTo>
                  <a:cubicBezTo>
                    <a:pt x="204" y="343"/>
                    <a:pt x="238" y="309"/>
                    <a:pt x="280" y="309"/>
                  </a:cubicBezTo>
                  <a:cubicBezTo>
                    <a:pt x="322" y="309"/>
                    <a:pt x="356" y="343"/>
                    <a:pt x="356" y="384"/>
                  </a:cubicBezTo>
                  <a:close/>
                  <a:moveTo>
                    <a:pt x="744" y="384"/>
                  </a:moveTo>
                  <a:cubicBezTo>
                    <a:pt x="744" y="343"/>
                    <a:pt x="778" y="309"/>
                    <a:pt x="820" y="309"/>
                  </a:cubicBezTo>
                  <a:cubicBezTo>
                    <a:pt x="862" y="309"/>
                    <a:pt x="896" y="343"/>
                    <a:pt x="896" y="384"/>
                  </a:cubicBezTo>
                  <a:cubicBezTo>
                    <a:pt x="896" y="426"/>
                    <a:pt x="862" y="460"/>
                    <a:pt x="820" y="460"/>
                  </a:cubicBezTo>
                  <a:cubicBezTo>
                    <a:pt x="778" y="460"/>
                    <a:pt x="744" y="426"/>
                    <a:pt x="744" y="3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598" y="-678"/>
              <a:ext cx="3407" cy="5676"/>
            </a:xfrm>
            <a:custGeom>
              <a:avLst/>
              <a:gdLst>
                <a:gd name="T0" fmla="*/ 1440 w 1440"/>
                <a:gd name="T1" fmla="*/ 634 h 2400"/>
                <a:gd name="T2" fmla="*/ 1440 w 1440"/>
                <a:gd name="T3" fmla="*/ 240 h 2400"/>
                <a:gd name="T4" fmla="*/ 1200 w 1440"/>
                <a:gd name="T5" fmla="*/ 0 h 2400"/>
                <a:gd name="T6" fmla="*/ 240 w 1440"/>
                <a:gd name="T7" fmla="*/ 0 h 2400"/>
                <a:gd name="T8" fmla="*/ 0 w 1440"/>
                <a:gd name="T9" fmla="*/ 240 h 2400"/>
                <a:gd name="T10" fmla="*/ 0 w 1440"/>
                <a:gd name="T11" fmla="*/ 2160 h 2400"/>
                <a:gd name="T12" fmla="*/ 240 w 1440"/>
                <a:gd name="T13" fmla="*/ 2400 h 2400"/>
                <a:gd name="T14" fmla="*/ 1200 w 1440"/>
                <a:gd name="T15" fmla="*/ 2400 h 2400"/>
                <a:gd name="T16" fmla="*/ 1440 w 1440"/>
                <a:gd name="T17" fmla="*/ 2160 h 2400"/>
                <a:gd name="T18" fmla="*/ 1440 w 1440"/>
                <a:gd name="T19" fmla="*/ 1528 h 2400"/>
                <a:gd name="T20" fmla="*/ 1320 w 1440"/>
                <a:gd name="T21" fmla="*/ 1528 h 2400"/>
                <a:gd name="T22" fmla="*/ 1320 w 1440"/>
                <a:gd name="T23" fmla="*/ 1980 h 2400"/>
                <a:gd name="T24" fmla="*/ 120 w 1440"/>
                <a:gd name="T25" fmla="*/ 1980 h 2400"/>
                <a:gd name="T26" fmla="*/ 120 w 1440"/>
                <a:gd name="T27" fmla="*/ 420 h 2400"/>
                <a:gd name="T28" fmla="*/ 1320 w 1440"/>
                <a:gd name="T29" fmla="*/ 420 h 2400"/>
                <a:gd name="T30" fmla="*/ 1320 w 1440"/>
                <a:gd name="T31" fmla="*/ 634 h 2400"/>
                <a:gd name="T32" fmla="*/ 1440 w 1440"/>
                <a:gd name="T33" fmla="*/ 634 h 2400"/>
                <a:gd name="T34" fmla="*/ 720 w 1440"/>
                <a:gd name="T35" fmla="*/ 2070 h 2400"/>
                <a:gd name="T36" fmla="*/ 840 w 1440"/>
                <a:gd name="T37" fmla="*/ 2190 h 2400"/>
                <a:gd name="T38" fmla="*/ 720 w 1440"/>
                <a:gd name="T39" fmla="*/ 2310 h 2400"/>
                <a:gd name="T40" fmla="*/ 600 w 1440"/>
                <a:gd name="T41" fmla="*/ 2190 h 2400"/>
                <a:gd name="T42" fmla="*/ 720 w 1440"/>
                <a:gd name="T43" fmla="*/ 2070 h 2400"/>
                <a:gd name="T44" fmla="*/ 864 w 1440"/>
                <a:gd name="T45" fmla="*/ 246 h 2400"/>
                <a:gd name="T46" fmla="*/ 576 w 1440"/>
                <a:gd name="T47" fmla="*/ 246 h 2400"/>
                <a:gd name="T48" fmla="*/ 540 w 1440"/>
                <a:gd name="T49" fmla="*/ 210 h 2400"/>
                <a:gd name="T50" fmla="*/ 576 w 1440"/>
                <a:gd name="T51" fmla="*/ 174 h 2400"/>
                <a:gd name="T52" fmla="*/ 864 w 1440"/>
                <a:gd name="T53" fmla="*/ 174 h 2400"/>
                <a:gd name="T54" fmla="*/ 900 w 1440"/>
                <a:gd name="T55" fmla="*/ 210 h 2400"/>
                <a:gd name="T56" fmla="*/ 864 w 1440"/>
                <a:gd name="T57" fmla="*/ 246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0" h="2400">
                  <a:moveTo>
                    <a:pt x="1440" y="634"/>
                  </a:moveTo>
                  <a:cubicBezTo>
                    <a:pt x="1440" y="240"/>
                    <a:pt x="1440" y="240"/>
                    <a:pt x="1440" y="240"/>
                  </a:cubicBezTo>
                  <a:cubicBezTo>
                    <a:pt x="1440" y="107"/>
                    <a:pt x="1333" y="0"/>
                    <a:pt x="1200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107" y="0"/>
                    <a:pt x="0" y="107"/>
                    <a:pt x="0" y="240"/>
                  </a:cubicBezTo>
                  <a:cubicBezTo>
                    <a:pt x="0" y="2160"/>
                    <a:pt x="0" y="2160"/>
                    <a:pt x="0" y="2160"/>
                  </a:cubicBezTo>
                  <a:cubicBezTo>
                    <a:pt x="0" y="2293"/>
                    <a:pt x="107" y="2400"/>
                    <a:pt x="240" y="2400"/>
                  </a:cubicBezTo>
                  <a:cubicBezTo>
                    <a:pt x="1200" y="2400"/>
                    <a:pt x="1200" y="2400"/>
                    <a:pt x="1200" y="2400"/>
                  </a:cubicBezTo>
                  <a:cubicBezTo>
                    <a:pt x="1333" y="2400"/>
                    <a:pt x="1440" y="2293"/>
                    <a:pt x="1440" y="2160"/>
                  </a:cubicBezTo>
                  <a:cubicBezTo>
                    <a:pt x="1440" y="1528"/>
                    <a:pt x="1440" y="1528"/>
                    <a:pt x="1440" y="1528"/>
                  </a:cubicBezTo>
                  <a:cubicBezTo>
                    <a:pt x="1320" y="1528"/>
                    <a:pt x="1320" y="1528"/>
                    <a:pt x="1320" y="1528"/>
                  </a:cubicBezTo>
                  <a:cubicBezTo>
                    <a:pt x="1320" y="1980"/>
                    <a:pt x="1320" y="1980"/>
                    <a:pt x="1320" y="1980"/>
                  </a:cubicBezTo>
                  <a:cubicBezTo>
                    <a:pt x="120" y="1980"/>
                    <a:pt x="120" y="1980"/>
                    <a:pt x="120" y="1980"/>
                  </a:cubicBezTo>
                  <a:cubicBezTo>
                    <a:pt x="120" y="420"/>
                    <a:pt x="120" y="420"/>
                    <a:pt x="120" y="420"/>
                  </a:cubicBezTo>
                  <a:cubicBezTo>
                    <a:pt x="1320" y="420"/>
                    <a:pt x="1320" y="420"/>
                    <a:pt x="1320" y="420"/>
                  </a:cubicBezTo>
                  <a:cubicBezTo>
                    <a:pt x="1320" y="634"/>
                    <a:pt x="1320" y="634"/>
                    <a:pt x="1320" y="634"/>
                  </a:cubicBezTo>
                  <a:lnTo>
                    <a:pt x="1440" y="634"/>
                  </a:lnTo>
                  <a:close/>
                  <a:moveTo>
                    <a:pt x="720" y="2070"/>
                  </a:moveTo>
                  <a:cubicBezTo>
                    <a:pt x="786" y="2070"/>
                    <a:pt x="840" y="2124"/>
                    <a:pt x="840" y="2190"/>
                  </a:cubicBezTo>
                  <a:cubicBezTo>
                    <a:pt x="840" y="2256"/>
                    <a:pt x="786" y="2310"/>
                    <a:pt x="720" y="2310"/>
                  </a:cubicBezTo>
                  <a:cubicBezTo>
                    <a:pt x="654" y="2310"/>
                    <a:pt x="600" y="2256"/>
                    <a:pt x="600" y="2190"/>
                  </a:cubicBezTo>
                  <a:cubicBezTo>
                    <a:pt x="600" y="2124"/>
                    <a:pt x="654" y="2070"/>
                    <a:pt x="720" y="2070"/>
                  </a:cubicBezTo>
                  <a:close/>
                  <a:moveTo>
                    <a:pt x="864" y="246"/>
                  </a:moveTo>
                  <a:cubicBezTo>
                    <a:pt x="576" y="246"/>
                    <a:pt x="576" y="246"/>
                    <a:pt x="576" y="246"/>
                  </a:cubicBezTo>
                  <a:cubicBezTo>
                    <a:pt x="556" y="246"/>
                    <a:pt x="540" y="230"/>
                    <a:pt x="540" y="210"/>
                  </a:cubicBezTo>
                  <a:cubicBezTo>
                    <a:pt x="540" y="190"/>
                    <a:pt x="556" y="174"/>
                    <a:pt x="576" y="174"/>
                  </a:cubicBezTo>
                  <a:cubicBezTo>
                    <a:pt x="864" y="174"/>
                    <a:pt x="864" y="174"/>
                    <a:pt x="864" y="174"/>
                  </a:cubicBezTo>
                  <a:cubicBezTo>
                    <a:pt x="884" y="174"/>
                    <a:pt x="900" y="190"/>
                    <a:pt x="900" y="210"/>
                  </a:cubicBezTo>
                  <a:cubicBezTo>
                    <a:pt x="900" y="230"/>
                    <a:pt x="884" y="246"/>
                    <a:pt x="864" y="2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2808515" y="3903154"/>
            <a:ext cx="651874" cy="695087"/>
          </a:xfrm>
          <a:custGeom>
            <a:avLst/>
            <a:gdLst>
              <a:gd name="T0" fmla="*/ 18 w 297"/>
              <a:gd name="T1" fmla="*/ 267 h 317"/>
              <a:gd name="T2" fmla="*/ 219 w 297"/>
              <a:gd name="T3" fmla="*/ 18 h 317"/>
              <a:gd name="T4" fmla="*/ 238 w 297"/>
              <a:gd name="T5" fmla="*/ 138 h 317"/>
              <a:gd name="T6" fmla="*/ 0 w 297"/>
              <a:gd name="T7" fmla="*/ 0 h 317"/>
              <a:gd name="T8" fmla="*/ 147 w 297"/>
              <a:gd name="T9" fmla="*/ 286 h 317"/>
              <a:gd name="T10" fmla="*/ 126 w 297"/>
              <a:gd name="T11" fmla="*/ 267 h 317"/>
              <a:gd name="T12" fmla="*/ 126 w 297"/>
              <a:gd name="T13" fmla="*/ 41 h 317"/>
              <a:gd name="T14" fmla="*/ 200 w 297"/>
              <a:gd name="T15" fmla="*/ 102 h 317"/>
              <a:gd name="T16" fmla="*/ 38 w 297"/>
              <a:gd name="T17" fmla="*/ 197 h 317"/>
              <a:gd name="T18" fmla="*/ 111 w 297"/>
              <a:gd name="T19" fmla="*/ 160 h 317"/>
              <a:gd name="T20" fmla="*/ 38 w 297"/>
              <a:gd name="T21" fmla="*/ 197 h 317"/>
              <a:gd name="T22" fmla="*/ 38 w 297"/>
              <a:gd name="T23" fmla="*/ 41 h 317"/>
              <a:gd name="T24" fmla="*/ 111 w 297"/>
              <a:gd name="T25" fmla="*/ 55 h 317"/>
              <a:gd name="T26" fmla="*/ 38 w 297"/>
              <a:gd name="T27" fmla="*/ 79 h 317"/>
              <a:gd name="T28" fmla="*/ 111 w 297"/>
              <a:gd name="T29" fmla="*/ 65 h 317"/>
              <a:gd name="T30" fmla="*/ 38 w 297"/>
              <a:gd name="T31" fmla="*/ 79 h 317"/>
              <a:gd name="T32" fmla="*/ 38 w 297"/>
              <a:gd name="T33" fmla="*/ 89 h 317"/>
              <a:gd name="T34" fmla="*/ 111 w 297"/>
              <a:gd name="T35" fmla="*/ 102 h 317"/>
              <a:gd name="T36" fmla="*/ 38 w 297"/>
              <a:gd name="T37" fmla="*/ 126 h 317"/>
              <a:gd name="T38" fmla="*/ 111 w 297"/>
              <a:gd name="T39" fmla="*/ 112 h 317"/>
              <a:gd name="T40" fmla="*/ 38 w 297"/>
              <a:gd name="T41" fmla="*/ 126 h 317"/>
              <a:gd name="T42" fmla="*/ 126 w 297"/>
              <a:gd name="T43" fmla="*/ 136 h 317"/>
              <a:gd name="T44" fmla="*/ 135 w 297"/>
              <a:gd name="T45" fmla="*/ 150 h 317"/>
              <a:gd name="T46" fmla="*/ 38 w 297"/>
              <a:gd name="T47" fmla="*/ 150 h 317"/>
              <a:gd name="T48" fmla="*/ 111 w 297"/>
              <a:gd name="T49" fmla="*/ 136 h 317"/>
              <a:gd name="T50" fmla="*/ 38 w 297"/>
              <a:gd name="T51" fmla="*/ 150 h 317"/>
              <a:gd name="T52" fmla="*/ 38 w 297"/>
              <a:gd name="T53" fmla="*/ 207 h 317"/>
              <a:gd name="T54" fmla="*/ 111 w 297"/>
              <a:gd name="T55" fmla="*/ 221 h 317"/>
              <a:gd name="T56" fmla="*/ 38 w 297"/>
              <a:gd name="T57" fmla="*/ 244 h 317"/>
              <a:gd name="T58" fmla="*/ 111 w 297"/>
              <a:gd name="T59" fmla="*/ 231 h 317"/>
              <a:gd name="T60" fmla="*/ 38 w 297"/>
              <a:gd name="T61" fmla="*/ 244 h 317"/>
              <a:gd name="T62" fmla="*/ 127 w 297"/>
              <a:gd name="T63" fmla="*/ 112 h 317"/>
              <a:gd name="T64" fmla="*/ 201 w 297"/>
              <a:gd name="T65" fmla="*/ 126 h 317"/>
              <a:gd name="T66" fmla="*/ 260 w 297"/>
              <a:gd name="T67" fmla="*/ 246 h 317"/>
              <a:gd name="T68" fmla="*/ 290 w 297"/>
              <a:gd name="T69" fmla="*/ 301 h 317"/>
              <a:gd name="T70" fmla="*/ 257 w 297"/>
              <a:gd name="T71" fmla="*/ 311 h 317"/>
              <a:gd name="T72" fmla="*/ 141 w 297"/>
              <a:gd name="T73" fmla="*/ 265 h 317"/>
              <a:gd name="T74" fmla="*/ 247 w 297"/>
              <a:gd name="T75" fmla="*/ 161 h 317"/>
              <a:gd name="T76" fmla="*/ 163 w 297"/>
              <a:gd name="T77" fmla="*/ 181 h 317"/>
              <a:gd name="T78" fmla="*/ 225 w 297"/>
              <a:gd name="T79" fmla="*/ 244 h 317"/>
              <a:gd name="T80" fmla="*/ 163 w 297"/>
              <a:gd name="T81" fmla="*/ 181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7" h="317">
                <a:moveTo>
                  <a:pt x="126" y="267"/>
                </a:moveTo>
                <a:cubicBezTo>
                  <a:pt x="18" y="267"/>
                  <a:pt x="18" y="267"/>
                  <a:pt x="18" y="267"/>
                </a:cubicBezTo>
                <a:cubicBezTo>
                  <a:pt x="18" y="18"/>
                  <a:pt x="18" y="18"/>
                  <a:pt x="18" y="18"/>
                </a:cubicBezTo>
                <a:cubicBezTo>
                  <a:pt x="219" y="18"/>
                  <a:pt x="219" y="18"/>
                  <a:pt x="219" y="18"/>
                </a:cubicBezTo>
                <a:cubicBezTo>
                  <a:pt x="219" y="130"/>
                  <a:pt x="219" y="130"/>
                  <a:pt x="219" y="130"/>
                </a:cubicBezTo>
                <a:cubicBezTo>
                  <a:pt x="226" y="132"/>
                  <a:pt x="232" y="135"/>
                  <a:pt x="238" y="138"/>
                </a:cubicBezTo>
                <a:cubicBezTo>
                  <a:pt x="238" y="0"/>
                  <a:pt x="238" y="0"/>
                  <a:pt x="23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6"/>
                  <a:pt x="0" y="286"/>
                  <a:pt x="0" y="286"/>
                </a:cubicBezTo>
                <a:cubicBezTo>
                  <a:pt x="147" y="286"/>
                  <a:pt x="147" y="286"/>
                  <a:pt x="147" y="286"/>
                </a:cubicBezTo>
                <a:cubicBezTo>
                  <a:pt x="142" y="282"/>
                  <a:pt x="137" y="278"/>
                  <a:pt x="132" y="273"/>
                </a:cubicBezTo>
                <a:cubicBezTo>
                  <a:pt x="130" y="271"/>
                  <a:pt x="128" y="269"/>
                  <a:pt x="126" y="267"/>
                </a:cubicBezTo>
                <a:close/>
                <a:moveTo>
                  <a:pt x="126" y="102"/>
                </a:moveTo>
                <a:cubicBezTo>
                  <a:pt x="126" y="41"/>
                  <a:pt x="126" y="41"/>
                  <a:pt x="126" y="41"/>
                </a:cubicBezTo>
                <a:cubicBezTo>
                  <a:pt x="200" y="41"/>
                  <a:pt x="200" y="41"/>
                  <a:pt x="200" y="41"/>
                </a:cubicBezTo>
                <a:cubicBezTo>
                  <a:pt x="200" y="102"/>
                  <a:pt x="200" y="102"/>
                  <a:pt x="200" y="102"/>
                </a:cubicBezTo>
                <a:cubicBezTo>
                  <a:pt x="126" y="102"/>
                  <a:pt x="126" y="102"/>
                  <a:pt x="126" y="102"/>
                </a:cubicBezTo>
                <a:close/>
                <a:moveTo>
                  <a:pt x="38" y="197"/>
                </a:moveTo>
                <a:cubicBezTo>
                  <a:pt x="38" y="160"/>
                  <a:pt x="38" y="160"/>
                  <a:pt x="38" y="160"/>
                </a:cubicBezTo>
                <a:cubicBezTo>
                  <a:pt x="111" y="160"/>
                  <a:pt x="111" y="160"/>
                  <a:pt x="111" y="160"/>
                </a:cubicBezTo>
                <a:cubicBezTo>
                  <a:pt x="111" y="197"/>
                  <a:pt x="111" y="197"/>
                  <a:pt x="111" y="197"/>
                </a:cubicBezTo>
                <a:cubicBezTo>
                  <a:pt x="38" y="197"/>
                  <a:pt x="38" y="197"/>
                  <a:pt x="38" y="197"/>
                </a:cubicBezTo>
                <a:close/>
                <a:moveTo>
                  <a:pt x="38" y="55"/>
                </a:moveTo>
                <a:cubicBezTo>
                  <a:pt x="38" y="41"/>
                  <a:pt x="38" y="41"/>
                  <a:pt x="38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55"/>
                  <a:pt x="111" y="55"/>
                  <a:pt x="111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79"/>
                </a:moveTo>
                <a:cubicBezTo>
                  <a:pt x="38" y="65"/>
                  <a:pt x="38" y="65"/>
                  <a:pt x="38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38" y="79"/>
                  <a:pt x="38" y="79"/>
                  <a:pt x="38" y="79"/>
                </a:cubicBezTo>
                <a:close/>
                <a:moveTo>
                  <a:pt x="38" y="102"/>
                </a:moveTo>
                <a:cubicBezTo>
                  <a:pt x="38" y="89"/>
                  <a:pt x="38" y="89"/>
                  <a:pt x="38" y="89"/>
                </a:cubicBezTo>
                <a:cubicBezTo>
                  <a:pt x="111" y="89"/>
                  <a:pt x="111" y="89"/>
                  <a:pt x="111" y="89"/>
                </a:cubicBezTo>
                <a:cubicBezTo>
                  <a:pt x="111" y="102"/>
                  <a:pt x="111" y="102"/>
                  <a:pt x="111" y="102"/>
                </a:cubicBezTo>
                <a:cubicBezTo>
                  <a:pt x="38" y="102"/>
                  <a:pt x="38" y="102"/>
                  <a:pt x="38" y="102"/>
                </a:cubicBezTo>
                <a:close/>
                <a:moveTo>
                  <a:pt x="38" y="126"/>
                </a:moveTo>
                <a:cubicBezTo>
                  <a:pt x="38" y="112"/>
                  <a:pt x="38" y="112"/>
                  <a:pt x="38" y="112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1" y="126"/>
                  <a:pt x="111" y="126"/>
                  <a:pt x="111" y="126"/>
                </a:cubicBezTo>
                <a:cubicBezTo>
                  <a:pt x="38" y="126"/>
                  <a:pt x="38" y="126"/>
                  <a:pt x="38" y="126"/>
                </a:cubicBezTo>
                <a:close/>
                <a:moveTo>
                  <a:pt x="126" y="150"/>
                </a:moveTo>
                <a:cubicBezTo>
                  <a:pt x="126" y="136"/>
                  <a:pt x="126" y="136"/>
                  <a:pt x="126" y="136"/>
                </a:cubicBezTo>
                <a:cubicBezTo>
                  <a:pt x="154" y="136"/>
                  <a:pt x="154" y="136"/>
                  <a:pt x="154" y="136"/>
                </a:cubicBezTo>
                <a:cubicBezTo>
                  <a:pt x="147" y="140"/>
                  <a:pt x="141" y="144"/>
                  <a:pt x="135" y="150"/>
                </a:cubicBezTo>
                <a:cubicBezTo>
                  <a:pt x="126" y="150"/>
                  <a:pt x="126" y="150"/>
                  <a:pt x="126" y="150"/>
                </a:cubicBezTo>
                <a:close/>
                <a:moveTo>
                  <a:pt x="38" y="150"/>
                </a:moveTo>
                <a:cubicBezTo>
                  <a:pt x="38" y="136"/>
                  <a:pt x="38" y="136"/>
                  <a:pt x="38" y="136"/>
                </a:cubicBezTo>
                <a:cubicBezTo>
                  <a:pt x="111" y="136"/>
                  <a:pt x="111" y="136"/>
                  <a:pt x="111" y="136"/>
                </a:cubicBezTo>
                <a:cubicBezTo>
                  <a:pt x="111" y="150"/>
                  <a:pt x="111" y="150"/>
                  <a:pt x="111" y="150"/>
                </a:cubicBezTo>
                <a:cubicBezTo>
                  <a:pt x="38" y="150"/>
                  <a:pt x="38" y="150"/>
                  <a:pt x="38" y="150"/>
                </a:cubicBezTo>
                <a:close/>
                <a:moveTo>
                  <a:pt x="38" y="221"/>
                </a:moveTo>
                <a:cubicBezTo>
                  <a:pt x="38" y="207"/>
                  <a:pt x="38" y="207"/>
                  <a:pt x="38" y="207"/>
                </a:cubicBezTo>
                <a:cubicBezTo>
                  <a:pt x="111" y="207"/>
                  <a:pt x="111" y="207"/>
                  <a:pt x="111" y="207"/>
                </a:cubicBezTo>
                <a:cubicBezTo>
                  <a:pt x="111" y="221"/>
                  <a:pt x="111" y="221"/>
                  <a:pt x="111" y="221"/>
                </a:cubicBezTo>
                <a:cubicBezTo>
                  <a:pt x="38" y="221"/>
                  <a:pt x="38" y="221"/>
                  <a:pt x="38" y="221"/>
                </a:cubicBezTo>
                <a:close/>
                <a:moveTo>
                  <a:pt x="38" y="244"/>
                </a:moveTo>
                <a:cubicBezTo>
                  <a:pt x="38" y="231"/>
                  <a:pt x="38" y="231"/>
                  <a:pt x="38" y="231"/>
                </a:cubicBezTo>
                <a:cubicBezTo>
                  <a:pt x="111" y="231"/>
                  <a:pt x="111" y="231"/>
                  <a:pt x="111" y="231"/>
                </a:cubicBezTo>
                <a:cubicBezTo>
                  <a:pt x="111" y="244"/>
                  <a:pt x="111" y="244"/>
                  <a:pt x="111" y="244"/>
                </a:cubicBezTo>
                <a:cubicBezTo>
                  <a:pt x="38" y="244"/>
                  <a:pt x="38" y="244"/>
                  <a:pt x="38" y="244"/>
                </a:cubicBezTo>
                <a:close/>
                <a:moveTo>
                  <a:pt x="127" y="126"/>
                </a:moveTo>
                <a:cubicBezTo>
                  <a:pt x="127" y="112"/>
                  <a:pt x="127" y="112"/>
                  <a:pt x="127" y="112"/>
                </a:cubicBezTo>
                <a:cubicBezTo>
                  <a:pt x="201" y="112"/>
                  <a:pt x="201" y="112"/>
                  <a:pt x="201" y="112"/>
                </a:cubicBezTo>
                <a:cubicBezTo>
                  <a:pt x="201" y="126"/>
                  <a:pt x="201" y="126"/>
                  <a:pt x="201" y="126"/>
                </a:cubicBezTo>
                <a:cubicBezTo>
                  <a:pt x="127" y="126"/>
                  <a:pt x="127" y="126"/>
                  <a:pt x="127" y="126"/>
                </a:cubicBezTo>
                <a:close/>
                <a:moveTo>
                  <a:pt x="260" y="246"/>
                </a:moveTo>
                <a:cubicBezTo>
                  <a:pt x="290" y="278"/>
                  <a:pt x="290" y="278"/>
                  <a:pt x="290" y="278"/>
                </a:cubicBezTo>
                <a:cubicBezTo>
                  <a:pt x="297" y="284"/>
                  <a:pt x="297" y="294"/>
                  <a:pt x="290" y="301"/>
                </a:cubicBezTo>
                <a:cubicBezTo>
                  <a:pt x="280" y="311"/>
                  <a:pt x="280" y="311"/>
                  <a:pt x="280" y="311"/>
                </a:cubicBezTo>
                <a:cubicBezTo>
                  <a:pt x="273" y="317"/>
                  <a:pt x="263" y="317"/>
                  <a:pt x="257" y="311"/>
                </a:cubicBezTo>
                <a:cubicBezTo>
                  <a:pt x="226" y="280"/>
                  <a:pt x="226" y="280"/>
                  <a:pt x="226" y="280"/>
                </a:cubicBezTo>
                <a:cubicBezTo>
                  <a:pt x="198" y="293"/>
                  <a:pt x="163" y="288"/>
                  <a:pt x="141" y="265"/>
                </a:cubicBezTo>
                <a:cubicBezTo>
                  <a:pt x="112" y="236"/>
                  <a:pt x="113" y="189"/>
                  <a:pt x="142" y="160"/>
                </a:cubicBezTo>
                <a:cubicBezTo>
                  <a:pt x="171" y="131"/>
                  <a:pt x="218" y="132"/>
                  <a:pt x="247" y="161"/>
                </a:cubicBezTo>
                <a:cubicBezTo>
                  <a:pt x="269" y="184"/>
                  <a:pt x="274" y="218"/>
                  <a:pt x="260" y="246"/>
                </a:cubicBezTo>
                <a:close/>
                <a:moveTo>
                  <a:pt x="163" y="181"/>
                </a:moveTo>
                <a:cubicBezTo>
                  <a:pt x="180" y="164"/>
                  <a:pt x="208" y="164"/>
                  <a:pt x="225" y="182"/>
                </a:cubicBezTo>
                <a:cubicBezTo>
                  <a:pt x="243" y="199"/>
                  <a:pt x="242" y="227"/>
                  <a:pt x="225" y="244"/>
                </a:cubicBezTo>
                <a:cubicBezTo>
                  <a:pt x="207" y="262"/>
                  <a:pt x="179" y="261"/>
                  <a:pt x="162" y="244"/>
                </a:cubicBezTo>
                <a:cubicBezTo>
                  <a:pt x="145" y="226"/>
                  <a:pt x="145" y="198"/>
                  <a:pt x="163" y="18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08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722665" y="2716306"/>
            <a:ext cx="1640193" cy="1477328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90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04</a:t>
            </a:r>
            <a:endParaRPr lang="ko-KR" altLang="en-US" sz="9000" b="1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3564635" y="3240122"/>
            <a:ext cx="4161717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40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'20</a:t>
            </a:r>
            <a:r>
              <a:rPr lang="ko-KR" altLang="en-US" sz="40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년 </a:t>
            </a:r>
            <a:r>
              <a:rPr lang="ko-KR" altLang="en-US" sz="40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주요사업 안내</a:t>
            </a:r>
            <a:endParaRPr lang="ko-KR" altLang="en-US" sz="40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779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모서리가 둥근 직사각형 133"/>
          <p:cNvSpPr/>
          <p:nvPr/>
        </p:nvSpPr>
        <p:spPr>
          <a:xfrm>
            <a:off x="309273" y="3498695"/>
            <a:ext cx="8533102" cy="2805817"/>
          </a:xfrm>
          <a:prstGeom prst="roundRect">
            <a:avLst>
              <a:gd name="adj" fmla="val 1896"/>
            </a:avLst>
          </a:prstGeom>
          <a:solidFill>
            <a:schemeClr val="bg1"/>
          </a:solidFill>
          <a:ln w="3175">
            <a:solidFill>
              <a:srgbClr val="D8693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양쪽 모서리가 둥근 사각형 134"/>
          <p:cNvSpPr/>
          <p:nvPr/>
        </p:nvSpPr>
        <p:spPr>
          <a:xfrm>
            <a:off x="309273" y="3498695"/>
            <a:ext cx="8533102" cy="396000"/>
          </a:xfrm>
          <a:prstGeom prst="round2SameRect">
            <a:avLst>
              <a:gd name="adj1" fmla="val 13806"/>
              <a:gd name="adj2" fmla="val 0"/>
            </a:avLst>
          </a:prstGeom>
          <a:solidFill>
            <a:srgbClr val="D869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/>
            <a:r>
              <a:rPr lang="ko-KR" altLang="en-US" sz="19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정책 목적형</a:t>
            </a: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2564793" y="1217080"/>
            <a:ext cx="6277582" cy="2202416"/>
          </a:xfrm>
          <a:prstGeom prst="roundRect">
            <a:avLst>
              <a:gd name="adj" fmla="val 2956"/>
            </a:avLst>
          </a:prstGeom>
          <a:solidFill>
            <a:schemeClr val="bg1"/>
          </a:solidFill>
          <a:ln w="3175">
            <a:solidFill>
              <a:srgbClr val="416A9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1" name="양쪽 모서리가 둥근 사각형 130"/>
          <p:cNvSpPr/>
          <p:nvPr/>
        </p:nvSpPr>
        <p:spPr>
          <a:xfrm>
            <a:off x="2564793" y="1217082"/>
            <a:ext cx="6277582" cy="396000"/>
          </a:xfrm>
          <a:prstGeom prst="round2SameRect">
            <a:avLst>
              <a:gd name="adj1" fmla="val 13806"/>
              <a:gd name="adj2" fmla="val 0"/>
            </a:avLst>
          </a:prstGeom>
          <a:solidFill>
            <a:srgbClr val="438A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/>
            <a:r>
              <a:rPr lang="ko-KR" altLang="en-US" sz="19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 </a:t>
            </a:r>
            <a:r>
              <a:rPr lang="en-US" altLang="ko-KR" sz="19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</a:t>
            </a: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309273" y="1217080"/>
            <a:ext cx="2108993" cy="1644589"/>
          </a:xfrm>
          <a:prstGeom prst="roundRect">
            <a:avLst>
              <a:gd name="adj" fmla="val 3903"/>
            </a:avLst>
          </a:prstGeom>
          <a:solidFill>
            <a:schemeClr val="bg1"/>
          </a:solidFill>
          <a:ln w="3175">
            <a:solidFill>
              <a:srgbClr val="416A9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양쪽 모서리가 둥근 사각형 128"/>
          <p:cNvSpPr/>
          <p:nvPr/>
        </p:nvSpPr>
        <p:spPr>
          <a:xfrm>
            <a:off x="309273" y="1217082"/>
            <a:ext cx="2108993" cy="396000"/>
          </a:xfrm>
          <a:prstGeom prst="round2SameRect">
            <a:avLst>
              <a:gd name="adj1" fmla="val 15461"/>
              <a:gd name="adj2" fmla="val 0"/>
            </a:avLst>
          </a:prstGeom>
          <a:solidFill>
            <a:srgbClr val="416A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/>
            <a:r>
              <a:rPr lang="ko-KR" altLang="en-US" sz="190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단독형</a:t>
            </a:r>
            <a:r>
              <a:rPr lang="ko-KR" altLang="en-US" sz="19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en-US" altLang="ko-KR" sz="19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</a:t>
            </a:r>
          </a:p>
        </p:txBody>
      </p:sp>
      <p:sp>
        <p:nvSpPr>
          <p:cNvPr id="28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3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170110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주요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사업 안내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6521916" y="971315"/>
            <a:ext cx="2289088" cy="16927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ko-KR" altLang="en-US" sz="1100" spc="-80">
                <a:gradFill>
                  <a:gsLst>
                    <a:gs pos="100000">
                      <a:prstClr val="black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+mj-ea"/>
                <a:ea typeface="+mj-ea"/>
              </a:rPr>
              <a:t>* 예산액은 기획평가비를 제외한 금액 </a:t>
            </a:r>
          </a:p>
        </p:txBody>
      </p:sp>
      <p:sp>
        <p:nvSpPr>
          <p:cNvPr id="63" name="모서리가 둥근 직사각형 62"/>
          <p:cNvSpPr/>
          <p:nvPr/>
        </p:nvSpPr>
        <p:spPr>
          <a:xfrm>
            <a:off x="373769" y="2239935"/>
            <a:ext cx="1980000" cy="540000"/>
          </a:xfrm>
          <a:prstGeom prst="roundRect">
            <a:avLst>
              <a:gd name="adj" fmla="val 7000"/>
            </a:avLst>
          </a:prstGeom>
          <a:solidFill>
            <a:srgbClr val="DDE7F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중소기업기술혁신개발</a:t>
            </a:r>
            <a: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en-US" altLang="ko-KR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373769" y="1653964"/>
            <a:ext cx="1980000" cy="540000"/>
          </a:xfrm>
          <a:prstGeom prst="roundRect">
            <a:avLst>
              <a:gd name="adj" fmla="val 7000"/>
            </a:avLst>
          </a:prstGeom>
          <a:solidFill>
            <a:srgbClr val="DDE7F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창업성장기술개발</a:t>
            </a:r>
            <a: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en-US" altLang="ko-KR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401744" y="1932483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4,598 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67" name="모서리가 둥근 직사각형 66"/>
          <p:cNvSpPr/>
          <p:nvPr/>
        </p:nvSpPr>
        <p:spPr>
          <a:xfrm>
            <a:off x="401744" y="2518455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2,441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75" name="모서리가 둥근 직사각형 74"/>
          <p:cNvSpPr/>
          <p:nvPr/>
        </p:nvSpPr>
        <p:spPr>
          <a:xfrm>
            <a:off x="2661116" y="1644261"/>
            <a:ext cx="1980000" cy="540000"/>
          </a:xfrm>
          <a:prstGeom prst="roundRect">
            <a:avLst>
              <a:gd name="adj" fmla="val 7000"/>
            </a:avLst>
          </a:prstGeom>
          <a:solidFill>
            <a:srgbClr val="DAF2F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산학연 </a:t>
            </a:r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Collabo R&amp;D</a:t>
            </a:r>
          </a:p>
          <a:p>
            <a:pPr algn="ctr"/>
            <a:endParaRPr lang="ko-KR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+mj-ea"/>
              <a:ea typeface="+mj-ea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2689091" y="1916430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316.6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endParaRPr lang="en-US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2661116" y="2223881"/>
            <a:ext cx="1980000" cy="540000"/>
          </a:xfrm>
          <a:prstGeom prst="roundRect">
            <a:avLst>
              <a:gd name="adj" fmla="val 7000"/>
            </a:avLst>
          </a:prstGeom>
          <a:solidFill>
            <a:srgbClr val="DAF2F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공정품질 기술개발</a:t>
            </a:r>
            <a:endParaRPr lang="en-US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+mj-ea"/>
              <a:ea typeface="+mj-ea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2689091" y="2496050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395.5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endParaRPr lang="en-US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4709782" y="1644261"/>
            <a:ext cx="2000968" cy="540000"/>
          </a:xfrm>
          <a:prstGeom prst="roundRect">
            <a:avLst>
              <a:gd name="adj" fmla="val 7000"/>
            </a:avLst>
          </a:prstGeom>
          <a:solidFill>
            <a:srgbClr val="DAF2F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Tech-Bridge</a:t>
            </a:r>
            <a:r>
              <a:rPr lang="ko-KR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 </a:t>
            </a:r>
            <a:r>
              <a:rPr lang="ko-KR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</a:t>
            </a:r>
            <a:endParaRPr lang="en-US" altLang="ko-KR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en-US" altLang="ko-KR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+mj-ea"/>
              <a:ea typeface="+mj-ea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4748241" y="1916430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125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endParaRPr lang="en-US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4720265" y="2223881"/>
            <a:ext cx="1999053" cy="540000"/>
          </a:xfrm>
          <a:prstGeom prst="roundRect">
            <a:avLst>
              <a:gd name="adj" fmla="val 7000"/>
            </a:avLst>
          </a:prstGeom>
          <a:solidFill>
            <a:srgbClr val="DAF2F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기술지주회사 자회사 </a:t>
            </a:r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R&amp;BD</a:t>
            </a:r>
            <a:endParaRPr lang="ko-KR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en-US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+mj-ea"/>
              <a:ea typeface="+mj-ea"/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4755861" y="2496050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72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85" name="모서리가 둥근 직사각형 84"/>
          <p:cNvSpPr/>
          <p:nvPr/>
        </p:nvSpPr>
        <p:spPr>
          <a:xfrm>
            <a:off x="6794657" y="1641264"/>
            <a:ext cx="1980000" cy="540000"/>
          </a:xfrm>
          <a:prstGeom prst="roundRect">
            <a:avLst>
              <a:gd name="adj" fmla="val 7000"/>
            </a:avLst>
          </a:prstGeom>
          <a:solidFill>
            <a:srgbClr val="DAF2F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상용화기술개발</a:t>
            </a:r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ko-KR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6822632" y="1913434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2,297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87" name="모서리가 둥근 직사각형 86"/>
          <p:cNvSpPr/>
          <p:nvPr/>
        </p:nvSpPr>
        <p:spPr>
          <a:xfrm>
            <a:off x="6794657" y="2227235"/>
            <a:ext cx="1980000" cy="540000"/>
          </a:xfrm>
          <a:prstGeom prst="roundRect">
            <a:avLst>
              <a:gd name="adj" fmla="val 7000"/>
            </a:avLst>
          </a:prstGeom>
          <a:solidFill>
            <a:srgbClr val="DAF2F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</a:t>
            </a:r>
            <a:r>
              <a:rPr lang="ko-KR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선도연구기관</a:t>
            </a:r>
            <a: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ko-KR" altLang="ko-KR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6822632" y="2499405"/>
            <a:ext cx="192405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62.9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70" name="모서리가 둥근 직사각형 69"/>
          <p:cNvSpPr/>
          <p:nvPr/>
        </p:nvSpPr>
        <p:spPr>
          <a:xfrm>
            <a:off x="374422" y="3936847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AI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기반 고부가 </a:t>
            </a:r>
            <a:r>
              <a:rPr lang="ko-KR" altLang="en-US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신제품</a:t>
            </a:r>
            <a:endParaRPr lang="en-US" altLang="ko-KR" sz="1400" spc="-4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410492" y="420393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149.3 </a:t>
            </a:r>
            <a:r>
              <a:rPr lang="ko-KR" altLang="en-US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374422" y="4515787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15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빅데이터기반 </a:t>
            </a:r>
            <a:r>
              <a:rPr lang="ko-KR" altLang="en-US" sz="1400" spc="-15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서비스개발</a:t>
            </a:r>
            <a:r>
              <a:rPr lang="ko-KR" altLang="en-US" sz="1400" spc="-15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ko-KR" altLang="en-US" sz="1400" spc="-15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ko-KR" altLang="en-US" sz="1400" spc="-15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410492" y="478287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62.5 </a:t>
            </a:r>
            <a:r>
              <a:rPr lang="ko-KR" altLang="en-US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374422" y="5094727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t" anchorCtr="0"/>
          <a:lstStyle/>
          <a:p>
            <a:pPr algn="ctr"/>
            <a:r>
              <a:rPr lang="ko-KR" altLang="en-US" sz="1400" spc="-8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스마트센서선도프로젝트</a:t>
            </a:r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410492" y="536181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45 </a:t>
            </a:r>
            <a:r>
              <a:rPr lang="ko-KR" altLang="en-US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endParaRPr lang="ko-KR" altLang="en-US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374422" y="5673666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 err="1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현장수요형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4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스마트공장</a:t>
            </a:r>
            <a:endParaRPr lang="en-US" altLang="ko-KR" sz="1400" spc="-4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6" name="모서리가 둥근 직사각형 125"/>
          <p:cNvSpPr/>
          <p:nvPr/>
        </p:nvSpPr>
        <p:spPr>
          <a:xfrm>
            <a:off x="410492" y="5940755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117 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2065921" y="3936847"/>
            <a:ext cx="1634241" cy="540000"/>
          </a:xfrm>
          <a:prstGeom prst="roundRect">
            <a:avLst>
              <a:gd name="adj" fmla="val 7000"/>
            </a:avLst>
          </a:prstGeom>
          <a:solidFill>
            <a:srgbClr val="7030A0">
              <a:alpha val="26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11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기술규제해결형 기술개발</a:t>
            </a:r>
            <a:endParaRPr lang="en-US" altLang="ko-KR" sz="1400" spc="-11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11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7" name="모서리가 둥근 직사각형 156"/>
          <p:cNvSpPr/>
          <p:nvPr/>
        </p:nvSpPr>
        <p:spPr>
          <a:xfrm>
            <a:off x="2101991" y="420393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95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2065921" y="4523407"/>
            <a:ext cx="1634241" cy="540000"/>
          </a:xfrm>
          <a:prstGeom prst="roundRect">
            <a:avLst>
              <a:gd name="adj" fmla="val 7000"/>
            </a:avLst>
          </a:prstGeom>
          <a:solidFill>
            <a:srgbClr val="7030A0">
              <a:alpha val="26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해외인증규격 </a:t>
            </a:r>
            <a:r>
              <a:rPr lang="ko-KR" altLang="en-US" sz="1400" spc="-4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적합제품</a:t>
            </a:r>
            <a:endParaRPr lang="en-US" altLang="ko-KR" sz="1400" spc="-4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en-US" altLang="ko-KR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2101991" y="479049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69.8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52" name="모서리가 둥근 직사각형 151"/>
          <p:cNvSpPr/>
          <p:nvPr/>
        </p:nvSpPr>
        <p:spPr>
          <a:xfrm>
            <a:off x="2065921" y="5109967"/>
            <a:ext cx="1634241" cy="540000"/>
          </a:xfrm>
          <a:prstGeom prst="roundRect">
            <a:avLst>
              <a:gd name="adj" fmla="val 7000"/>
            </a:avLst>
          </a:prstGeom>
          <a:solidFill>
            <a:srgbClr val="7030A0">
              <a:alpha val="26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미세먼지 </a:t>
            </a:r>
            <a:r>
              <a:rPr lang="ko-KR" altLang="en-US" sz="1400" spc="-4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저감실용화</a:t>
            </a:r>
            <a:endParaRPr lang="en-US" altLang="ko-KR" sz="1400" spc="-4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2101991" y="538467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102.5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75" name="모서리가 둥근 직사각형 174"/>
          <p:cNvSpPr/>
          <p:nvPr/>
        </p:nvSpPr>
        <p:spPr>
          <a:xfrm>
            <a:off x="2065920" y="5698086"/>
            <a:ext cx="1634241" cy="540000"/>
          </a:xfrm>
          <a:prstGeom prst="roundRect">
            <a:avLst>
              <a:gd name="adj" fmla="val 7000"/>
            </a:avLst>
          </a:prstGeom>
          <a:solidFill>
            <a:srgbClr val="DAC9E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해외원천기술 </a:t>
            </a:r>
            <a:r>
              <a:rPr lang="ko-KR" altLang="en-US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</a:t>
            </a:r>
            <a: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en-US" altLang="ko-KR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76" name="모서리가 둥근 직사각형 175"/>
          <p:cNvSpPr/>
          <p:nvPr/>
        </p:nvSpPr>
        <p:spPr>
          <a:xfrm>
            <a:off x="2101990" y="5965175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20.5 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3757419" y="3936667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6">
              <a:lumMod val="75000"/>
              <a:alpha val="1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지역중소기업 </a:t>
            </a:r>
            <a:r>
              <a:rPr lang="ko-KR" altLang="en-US" sz="1400" spc="-4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공동수요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74" name="모서리가 둥근 직사각형 173"/>
          <p:cNvSpPr/>
          <p:nvPr/>
        </p:nvSpPr>
        <p:spPr>
          <a:xfrm>
            <a:off x="3793489" y="420375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62.6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71" name="모서리가 둥근 직사각형 170"/>
          <p:cNvSpPr/>
          <p:nvPr/>
        </p:nvSpPr>
        <p:spPr>
          <a:xfrm>
            <a:off x="3757419" y="4523227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6">
              <a:lumMod val="75000"/>
              <a:alpha val="1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예비가젤형</a:t>
            </a:r>
            <a:r>
              <a:rPr lang="ko-KR" altLang="en-US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기술개발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72" name="모서리가 둥근 직사각형 171"/>
          <p:cNvSpPr/>
          <p:nvPr/>
        </p:nvSpPr>
        <p:spPr>
          <a:xfrm>
            <a:off x="3793489" y="479031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72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69" name="모서리가 둥근 직사각형 168"/>
          <p:cNvSpPr/>
          <p:nvPr/>
        </p:nvSpPr>
        <p:spPr>
          <a:xfrm>
            <a:off x="2661116" y="2810267"/>
            <a:ext cx="1980000" cy="540000"/>
          </a:xfrm>
          <a:prstGeom prst="roundRect">
            <a:avLst>
              <a:gd name="adj" fmla="val 7000"/>
            </a:avLst>
          </a:prstGeom>
          <a:solidFill>
            <a:srgbClr val="DAF2F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산학협력거점형 플랫폼</a:t>
            </a:r>
            <a:endParaRPr lang="en-US" altLang="ko-KR" sz="140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en-US" altLang="ko-KR" sz="140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70" name="모서리가 둥근 직사각형 169"/>
          <p:cNvSpPr/>
          <p:nvPr/>
        </p:nvSpPr>
        <p:spPr>
          <a:xfrm>
            <a:off x="2697185" y="3082436"/>
            <a:ext cx="1915955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60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67" name="모서리가 둥근 직사각형 166"/>
          <p:cNvSpPr/>
          <p:nvPr/>
        </p:nvSpPr>
        <p:spPr>
          <a:xfrm>
            <a:off x="3757419" y="5107066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6">
              <a:lumMod val="75000"/>
              <a:alpha val="1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15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기술사업화 </a:t>
            </a:r>
            <a:r>
              <a:rPr lang="ko-KR" altLang="en-US" sz="1400" spc="-15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역량</a:t>
            </a:r>
            <a:endParaRPr lang="en-US" altLang="ko-KR" sz="1400" spc="-15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68" name="모서리가 둥근 직사각형 167"/>
          <p:cNvSpPr/>
          <p:nvPr/>
        </p:nvSpPr>
        <p:spPr>
          <a:xfrm>
            <a:off x="3793489" y="5374155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42.7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65" name="모서리가 둥근 직사각형 164"/>
          <p:cNvSpPr/>
          <p:nvPr/>
        </p:nvSpPr>
        <p:spPr>
          <a:xfrm>
            <a:off x="3757419" y="5693626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accent6">
              <a:lumMod val="75000"/>
              <a:alpha val="1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소상공인 </a:t>
            </a:r>
            <a:r>
              <a:rPr lang="ko-KR" altLang="en-US" sz="1400" spc="-4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생활혁신형</a:t>
            </a:r>
            <a:endParaRPr lang="en-US" altLang="ko-KR" sz="1400" spc="-4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66" name="모서리가 둥근 직사각형 165"/>
          <p:cNvSpPr/>
          <p:nvPr/>
        </p:nvSpPr>
        <p:spPr>
          <a:xfrm>
            <a:off x="3793489" y="5960715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33.3 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94" name="모서리가 둥근 직사각형 193"/>
          <p:cNvSpPr/>
          <p:nvPr/>
        </p:nvSpPr>
        <p:spPr>
          <a:xfrm>
            <a:off x="5448918" y="3936847"/>
            <a:ext cx="1634241" cy="540000"/>
          </a:xfrm>
          <a:prstGeom prst="roundRect">
            <a:avLst>
              <a:gd name="adj" fmla="val 7000"/>
            </a:avLst>
          </a:prstGeom>
          <a:solidFill>
            <a:srgbClr val="F3FBD7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연구인력지원</a:t>
            </a:r>
            <a:endParaRPr lang="en-US" altLang="ko-KR" sz="1400" spc="-4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4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95" name="모서리가 둥근 직사각형 194"/>
          <p:cNvSpPr/>
          <p:nvPr/>
        </p:nvSpPr>
        <p:spPr>
          <a:xfrm>
            <a:off x="5484988" y="420393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368 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92" name="모서리가 둥근 직사각형 191"/>
          <p:cNvSpPr/>
          <p:nvPr/>
        </p:nvSpPr>
        <p:spPr>
          <a:xfrm>
            <a:off x="5448918" y="4523407"/>
            <a:ext cx="1634241" cy="540000"/>
          </a:xfrm>
          <a:prstGeom prst="roundRect">
            <a:avLst>
              <a:gd name="adj" fmla="val 7000"/>
            </a:avLst>
          </a:prstGeom>
          <a:solidFill>
            <a:srgbClr val="F3FBD7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연구기반 </a:t>
            </a:r>
            <a:r>
              <a:rPr lang="ko-KR" altLang="en-US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</a:t>
            </a:r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endParaRPr lang="en-US" altLang="ko-KR" sz="1400" spc="-4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93" name="모서리가 둥근 직사각형 192"/>
          <p:cNvSpPr/>
          <p:nvPr/>
        </p:nvSpPr>
        <p:spPr>
          <a:xfrm>
            <a:off x="5484988" y="479049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132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90" name="모서리가 둥근 직사각형 189"/>
          <p:cNvSpPr/>
          <p:nvPr/>
        </p:nvSpPr>
        <p:spPr>
          <a:xfrm>
            <a:off x="5448918" y="5109967"/>
            <a:ext cx="1634241" cy="540000"/>
          </a:xfrm>
          <a:prstGeom prst="roundRect">
            <a:avLst>
              <a:gd name="adj" fmla="val 7000"/>
            </a:avLst>
          </a:prstGeom>
          <a:solidFill>
            <a:srgbClr val="F3FBD7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11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</a:t>
            </a:r>
            <a:r>
              <a:rPr lang="en-US" altLang="ko-KR" sz="1400" spc="-11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spc="-110" dirty="0" err="1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역량제고</a:t>
            </a:r>
            <a:endParaRPr lang="en-US" altLang="ko-KR" sz="1400" spc="-11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11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91" name="모서리가 둥근 직사각형 190"/>
          <p:cNvSpPr/>
          <p:nvPr/>
        </p:nvSpPr>
        <p:spPr>
          <a:xfrm>
            <a:off x="5484988" y="537705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138.1 </a:t>
            </a:r>
            <a:r>
              <a:rPr lang="ko-KR" altLang="en-US" sz="1400" spc="-4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213" name="모서리가 둥근 직사각형 212"/>
          <p:cNvSpPr/>
          <p:nvPr/>
        </p:nvSpPr>
        <p:spPr>
          <a:xfrm>
            <a:off x="7140417" y="3936847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bg1">
              <a:lumMod val="85000"/>
              <a:alpha val="66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15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지역특화산업육성</a:t>
            </a:r>
            <a:r>
              <a:rPr lang="en-US" altLang="ko-KR" sz="1400" spc="-15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+(R&amp;D</a:t>
            </a:r>
            <a:r>
              <a:rPr lang="en-US" altLang="ko-KR" sz="1400" spc="-15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endParaRPr lang="en-US" altLang="ko-KR" sz="1400" spc="-15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4" name="모서리가 둥근 직사각형 213"/>
          <p:cNvSpPr/>
          <p:nvPr/>
        </p:nvSpPr>
        <p:spPr>
          <a:xfrm>
            <a:off x="7176487" y="420393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954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211" name="모서리가 둥근 직사각형 210"/>
          <p:cNvSpPr/>
          <p:nvPr/>
        </p:nvSpPr>
        <p:spPr>
          <a:xfrm>
            <a:off x="7140417" y="4523407"/>
            <a:ext cx="1634241" cy="540000"/>
          </a:xfrm>
          <a:prstGeom prst="roundRect">
            <a:avLst>
              <a:gd name="adj" fmla="val 7000"/>
            </a:avLst>
          </a:prstGeom>
          <a:solidFill>
            <a:schemeClr val="bg1">
              <a:lumMod val="85000"/>
              <a:alpha val="66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ko-KR" altLang="en-US" sz="1400" spc="-150" dirty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국가융복합단지 </a:t>
            </a:r>
            <a:r>
              <a:rPr lang="ko-KR" altLang="en-US" sz="1400" spc="-150" dirty="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지역기업</a:t>
            </a:r>
            <a:endParaRPr lang="en-US" altLang="ko-KR" sz="1400" spc="-150" dirty="0" smtClean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spc="-150" dirty="0"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100000">
                    <a:prstClr val="white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2" name="모서리가 둥근 직사각형 211"/>
          <p:cNvSpPr/>
          <p:nvPr/>
        </p:nvSpPr>
        <p:spPr>
          <a:xfrm>
            <a:off x="7176487" y="4790496"/>
            <a:ext cx="1562100" cy="23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spc="-40" smtClean="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125 </a:t>
            </a:r>
            <a:r>
              <a:rPr lang="ko-KR" altLang="en-US" sz="1400" spc="-40">
                <a:gradFill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grpSp>
        <p:nvGrpSpPr>
          <p:cNvPr id="68" name="그룹 67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72" name="타원 71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3" name="타원 72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157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2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611264" y="1465910"/>
            <a:ext cx="2365872" cy="4984093"/>
            <a:chOff x="3299760" y="1465910"/>
            <a:chExt cx="2365872" cy="4984093"/>
          </a:xfrm>
        </p:grpSpPr>
        <p:sp>
          <p:nvSpPr>
            <p:cNvPr id="127" name="사각형: 둥근 모서리 978">
              <a:extLst>
                <a:ext uri="{FF2B5EF4-FFF2-40B4-BE49-F238E27FC236}">
                  <a16:creationId xmlns:a16="http://schemas.microsoft.com/office/drawing/2014/main" id="{DB8273A0-B7EA-4012-9BA7-19567BDA67DD}"/>
                </a:ext>
              </a:extLst>
            </p:cNvPr>
            <p:cNvSpPr/>
            <p:nvPr/>
          </p:nvSpPr>
          <p:spPr>
            <a:xfrm>
              <a:off x="3299761" y="1465910"/>
              <a:ext cx="2365871" cy="2266937"/>
            </a:xfrm>
            <a:prstGeom prst="roundRect">
              <a:avLst>
                <a:gd name="adj" fmla="val 4867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사각형: 둥근 위쪽 모서리 252">
              <a:extLst>
                <a:ext uri="{FF2B5EF4-FFF2-40B4-BE49-F238E27FC236}">
                  <a16:creationId xmlns:a16="http://schemas.microsoft.com/office/drawing/2014/main" id="{93B33B98-0754-434C-9C4A-72E6431F6CB9}"/>
                </a:ext>
              </a:extLst>
            </p:cNvPr>
            <p:cNvSpPr/>
            <p:nvPr/>
          </p:nvSpPr>
          <p:spPr>
            <a:xfrm>
              <a:off x="3299760" y="1472969"/>
              <a:ext cx="2365871" cy="393316"/>
            </a:xfrm>
            <a:prstGeom prst="round2SameRect">
              <a:avLst>
                <a:gd name="adj1" fmla="val 25827"/>
                <a:gd name="adj2" fmla="val 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-6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35236533-83E8-4E5C-B6C3-F3C3C04AA764}"/>
                </a:ext>
              </a:extLst>
            </p:cNvPr>
            <p:cNvSpPr txBox="1"/>
            <p:nvPr/>
          </p:nvSpPr>
          <p:spPr>
            <a:xfrm>
              <a:off x="3948897" y="1523433"/>
              <a:ext cx="1067600" cy="29238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9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매출액 기준</a:t>
              </a:r>
            </a:p>
          </p:txBody>
        </p:sp>
        <p:sp>
          <p:nvSpPr>
            <p:cNvPr id="130" name="모서리가 둥근 직사각형 129"/>
            <p:cNvSpPr/>
            <p:nvPr/>
          </p:nvSpPr>
          <p:spPr>
            <a:xfrm>
              <a:off x="3456696" y="2277906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rgbClr val="416A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-6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기술혁신 </a:t>
              </a:r>
              <a:r>
                <a:rPr kumimoji="0" lang="en-US" altLang="ko-KR" sz="1500" b="0" i="0" u="none" strike="noStrike" kern="1200" cap="none" spc="-6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R&amp;D</a:t>
              </a:r>
            </a:p>
          </p:txBody>
        </p:sp>
        <p:sp>
          <p:nvSpPr>
            <p:cNvPr id="132" name="모서리가 둥근 직사각형 131"/>
            <p:cNvSpPr/>
            <p:nvPr/>
          </p:nvSpPr>
          <p:spPr>
            <a:xfrm>
              <a:off x="3456696" y="2987718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rgbClr val="416A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-6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창업성장 </a:t>
              </a:r>
              <a:r>
                <a:rPr kumimoji="0" lang="en-US" altLang="ko-KR" sz="1500" b="0" i="0" u="none" strike="noStrike" kern="1200" cap="none" spc="-6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R&amp;D</a:t>
              </a:r>
            </a:p>
          </p:txBody>
        </p:sp>
        <p:sp>
          <p:nvSpPr>
            <p:cNvPr id="133" name="Freeform 5">
              <a:extLst>
                <a:ext uri="{FF2B5EF4-FFF2-40B4-BE49-F238E27FC236}">
                  <a16:creationId xmlns:a16="http://schemas.microsoft.com/office/drawing/2014/main" id="{2A3EB281-B457-483F-A249-71B45C2705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2080" y="1546057"/>
              <a:ext cx="277457" cy="277457"/>
            </a:xfrm>
            <a:custGeom>
              <a:avLst/>
              <a:gdLst>
                <a:gd name="T0" fmla="*/ 236 w 256"/>
                <a:gd name="T1" fmla="*/ 195 h 256"/>
                <a:gd name="T2" fmla="*/ 252 w 256"/>
                <a:gd name="T3" fmla="*/ 191 h 256"/>
                <a:gd name="T4" fmla="*/ 256 w 256"/>
                <a:gd name="T5" fmla="*/ 134 h 256"/>
                <a:gd name="T6" fmla="*/ 236 w 256"/>
                <a:gd name="T7" fmla="*/ 108 h 256"/>
                <a:gd name="T8" fmla="*/ 236 w 256"/>
                <a:gd name="T9" fmla="*/ 132 h 256"/>
                <a:gd name="T10" fmla="*/ 256 w 256"/>
                <a:gd name="T11" fmla="*/ 88 h 256"/>
                <a:gd name="T12" fmla="*/ 236 w 256"/>
                <a:gd name="T13" fmla="*/ 67 h 256"/>
                <a:gd name="T14" fmla="*/ 236 w 256"/>
                <a:gd name="T15" fmla="*/ 76 h 256"/>
                <a:gd name="T16" fmla="*/ 176 w 256"/>
                <a:gd name="T17" fmla="*/ 77 h 256"/>
                <a:gd name="T18" fmla="*/ 216 w 256"/>
                <a:gd name="T19" fmla="*/ 134 h 256"/>
                <a:gd name="T20" fmla="*/ 236 w 256"/>
                <a:gd name="T21" fmla="*/ 163 h 256"/>
                <a:gd name="T22" fmla="*/ 236 w 256"/>
                <a:gd name="T23" fmla="*/ 171 h 256"/>
                <a:gd name="T24" fmla="*/ 236 w 256"/>
                <a:gd name="T25" fmla="*/ 171 h 256"/>
                <a:gd name="T26" fmla="*/ 209 w 256"/>
                <a:gd name="T27" fmla="*/ 201 h 256"/>
                <a:gd name="T28" fmla="*/ 195 w 256"/>
                <a:gd name="T29" fmla="*/ 156 h 256"/>
                <a:gd name="T30" fmla="*/ 176 w 256"/>
                <a:gd name="T31" fmla="*/ 150 h 256"/>
                <a:gd name="T32" fmla="*/ 205 w 256"/>
                <a:gd name="T33" fmla="*/ 144 h 256"/>
                <a:gd name="T34" fmla="*/ 176 w 256"/>
                <a:gd name="T35" fmla="*/ 118 h 256"/>
                <a:gd name="T36" fmla="*/ 176 w 256"/>
                <a:gd name="T37" fmla="*/ 77 h 256"/>
                <a:gd name="T38" fmla="*/ 143 w 256"/>
                <a:gd name="T39" fmla="*/ 70 h 256"/>
                <a:gd name="T40" fmla="*/ 153 w 256"/>
                <a:gd name="T41" fmla="*/ 119 h 256"/>
                <a:gd name="T42" fmla="*/ 176 w 256"/>
                <a:gd name="T43" fmla="*/ 126 h 256"/>
                <a:gd name="T44" fmla="*/ 153 w 256"/>
                <a:gd name="T45" fmla="*/ 127 h 256"/>
                <a:gd name="T46" fmla="*/ 106 w 256"/>
                <a:gd name="T47" fmla="*/ 155 h 256"/>
                <a:gd name="T48" fmla="*/ 176 w 256"/>
                <a:gd name="T49" fmla="*/ 214 h 256"/>
                <a:gd name="T50" fmla="*/ 153 w 256"/>
                <a:gd name="T51" fmla="*/ 191 h 256"/>
                <a:gd name="T52" fmla="*/ 116 w 256"/>
                <a:gd name="T53" fmla="*/ 236 h 256"/>
                <a:gd name="T54" fmla="*/ 106 w 256"/>
                <a:gd name="T55" fmla="*/ 208 h 256"/>
                <a:gd name="T56" fmla="*/ 113 w 256"/>
                <a:gd name="T57" fmla="*/ 94 h 256"/>
                <a:gd name="T58" fmla="*/ 113 w 256"/>
                <a:gd name="T59" fmla="*/ 54 h 256"/>
                <a:gd name="T60" fmla="*/ 106 w 256"/>
                <a:gd name="T61" fmla="*/ 24 h 256"/>
                <a:gd name="T62" fmla="*/ 106 w 256"/>
                <a:gd name="T63" fmla="*/ 16 h 256"/>
                <a:gd name="T64" fmla="*/ 106 w 256"/>
                <a:gd name="T65" fmla="*/ 16 h 256"/>
                <a:gd name="T66" fmla="*/ 106 w 256"/>
                <a:gd name="T67" fmla="*/ 48 h 256"/>
                <a:gd name="T68" fmla="*/ 106 w 256"/>
                <a:gd name="T69" fmla="*/ 57 h 256"/>
                <a:gd name="T70" fmla="*/ 106 w 256"/>
                <a:gd name="T71" fmla="*/ 57 h 256"/>
                <a:gd name="T72" fmla="*/ 60 w 256"/>
                <a:gd name="T73" fmla="*/ 117 h 256"/>
                <a:gd name="T74" fmla="*/ 96 w 256"/>
                <a:gd name="T75" fmla="*/ 108 h 256"/>
                <a:gd name="T76" fmla="*/ 100 w 256"/>
                <a:gd name="T77" fmla="*/ 144 h 256"/>
                <a:gd name="T78" fmla="*/ 106 w 256"/>
                <a:gd name="T79" fmla="*/ 179 h 256"/>
                <a:gd name="T80" fmla="*/ 106 w 256"/>
                <a:gd name="T81" fmla="*/ 187 h 256"/>
                <a:gd name="T82" fmla="*/ 106 w 256"/>
                <a:gd name="T83" fmla="*/ 187 h 256"/>
                <a:gd name="T84" fmla="*/ 106 w 256"/>
                <a:gd name="T85" fmla="*/ 208 h 256"/>
                <a:gd name="T86" fmla="*/ 102 w 256"/>
                <a:gd name="T87" fmla="*/ 237 h 256"/>
                <a:gd name="T88" fmla="*/ 89 w 256"/>
                <a:gd name="T89" fmla="*/ 179 h 256"/>
                <a:gd name="T90" fmla="*/ 89 w 256"/>
                <a:gd name="T91" fmla="*/ 147 h 256"/>
                <a:gd name="T92" fmla="*/ 1 w 256"/>
                <a:gd name="T93" fmla="*/ 10 h 256"/>
                <a:gd name="T94" fmla="*/ 4 w 256"/>
                <a:gd name="T95" fmla="*/ 47 h 256"/>
                <a:gd name="T96" fmla="*/ 60 w 256"/>
                <a:gd name="T97" fmla="*/ 30 h 256"/>
                <a:gd name="T98" fmla="*/ 1 w 256"/>
                <a:gd name="T99" fmla="*/ 54 h 256"/>
                <a:gd name="T100" fmla="*/ 57 w 256"/>
                <a:gd name="T101" fmla="*/ 93 h 256"/>
                <a:gd name="T102" fmla="*/ 60 w 256"/>
                <a:gd name="T103" fmla="*/ 117 h 256"/>
                <a:gd name="T104" fmla="*/ 1 w 256"/>
                <a:gd name="T105" fmla="*/ 135 h 256"/>
                <a:gd name="T106" fmla="*/ 60 w 256"/>
                <a:gd name="T107" fmla="*/ 156 h 256"/>
                <a:gd name="T108" fmla="*/ 4 w 256"/>
                <a:gd name="T109" fmla="*/ 174 h 256"/>
                <a:gd name="T110" fmla="*/ 4 w 256"/>
                <a:gd name="T111" fmla="*/ 218 h 256"/>
                <a:gd name="T112" fmla="*/ 4 w 256"/>
                <a:gd name="T113" fmla="*/ 23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6" h="256">
                  <a:moveTo>
                    <a:pt x="236" y="51"/>
                  </a:moveTo>
                  <a:cubicBezTo>
                    <a:pt x="248" y="53"/>
                    <a:pt x="256" y="56"/>
                    <a:pt x="256" y="59"/>
                  </a:cubicBezTo>
                  <a:cubicBezTo>
                    <a:pt x="256" y="62"/>
                    <a:pt x="248" y="65"/>
                    <a:pt x="236" y="67"/>
                  </a:cubicBezTo>
                  <a:cubicBezTo>
                    <a:pt x="236" y="51"/>
                    <a:pt x="236" y="51"/>
                    <a:pt x="236" y="51"/>
                  </a:cubicBezTo>
                  <a:close/>
                  <a:moveTo>
                    <a:pt x="236" y="195"/>
                  </a:moveTo>
                  <a:cubicBezTo>
                    <a:pt x="236" y="171"/>
                    <a:pt x="236" y="171"/>
                    <a:pt x="236" y="171"/>
                  </a:cubicBezTo>
                  <a:cubicBezTo>
                    <a:pt x="238" y="171"/>
                    <a:pt x="240" y="171"/>
                    <a:pt x="241" y="170"/>
                  </a:cubicBezTo>
                  <a:cubicBezTo>
                    <a:pt x="247" y="169"/>
                    <a:pt x="252" y="168"/>
                    <a:pt x="256" y="166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6" y="187"/>
                    <a:pt x="255" y="189"/>
                    <a:pt x="252" y="191"/>
                  </a:cubicBezTo>
                  <a:cubicBezTo>
                    <a:pt x="249" y="193"/>
                    <a:pt x="243" y="194"/>
                    <a:pt x="236" y="195"/>
                  </a:cubicBezTo>
                  <a:close/>
                  <a:moveTo>
                    <a:pt x="236" y="163"/>
                  </a:moveTo>
                  <a:cubicBezTo>
                    <a:pt x="236" y="139"/>
                    <a:pt x="236" y="139"/>
                    <a:pt x="236" y="139"/>
                  </a:cubicBezTo>
                  <a:cubicBezTo>
                    <a:pt x="238" y="139"/>
                    <a:pt x="240" y="139"/>
                    <a:pt x="241" y="138"/>
                  </a:cubicBezTo>
                  <a:cubicBezTo>
                    <a:pt x="247" y="137"/>
                    <a:pt x="252" y="136"/>
                    <a:pt x="256" y="134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6" y="155"/>
                    <a:pt x="255" y="157"/>
                    <a:pt x="252" y="159"/>
                  </a:cubicBezTo>
                  <a:cubicBezTo>
                    <a:pt x="249" y="161"/>
                    <a:pt x="243" y="162"/>
                    <a:pt x="236" y="163"/>
                  </a:cubicBezTo>
                  <a:close/>
                  <a:moveTo>
                    <a:pt x="236" y="132"/>
                  </a:moveTo>
                  <a:cubicBezTo>
                    <a:pt x="236" y="108"/>
                    <a:pt x="236" y="108"/>
                    <a:pt x="236" y="108"/>
                  </a:cubicBezTo>
                  <a:cubicBezTo>
                    <a:pt x="238" y="108"/>
                    <a:pt x="240" y="107"/>
                    <a:pt x="241" y="107"/>
                  </a:cubicBezTo>
                  <a:cubicBezTo>
                    <a:pt x="247" y="106"/>
                    <a:pt x="252" y="105"/>
                    <a:pt x="256" y="103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24"/>
                    <a:pt x="255" y="126"/>
                    <a:pt x="252" y="128"/>
                  </a:cubicBezTo>
                  <a:cubicBezTo>
                    <a:pt x="249" y="129"/>
                    <a:pt x="243" y="131"/>
                    <a:pt x="236" y="132"/>
                  </a:cubicBezTo>
                  <a:close/>
                  <a:moveTo>
                    <a:pt x="236" y="100"/>
                  </a:moveTo>
                  <a:cubicBezTo>
                    <a:pt x="236" y="76"/>
                    <a:pt x="236" y="76"/>
                    <a:pt x="236" y="76"/>
                  </a:cubicBezTo>
                  <a:cubicBezTo>
                    <a:pt x="238" y="75"/>
                    <a:pt x="240" y="75"/>
                    <a:pt x="241" y="75"/>
                  </a:cubicBezTo>
                  <a:cubicBezTo>
                    <a:pt x="247" y="74"/>
                    <a:pt x="252" y="72"/>
                    <a:pt x="256" y="70"/>
                  </a:cubicBezTo>
                  <a:cubicBezTo>
                    <a:pt x="256" y="88"/>
                    <a:pt x="256" y="88"/>
                    <a:pt x="256" y="88"/>
                  </a:cubicBezTo>
                  <a:cubicBezTo>
                    <a:pt x="256" y="91"/>
                    <a:pt x="255" y="94"/>
                    <a:pt x="252" y="95"/>
                  </a:cubicBezTo>
                  <a:cubicBezTo>
                    <a:pt x="249" y="97"/>
                    <a:pt x="243" y="99"/>
                    <a:pt x="236" y="100"/>
                  </a:cubicBezTo>
                  <a:close/>
                  <a:moveTo>
                    <a:pt x="199" y="48"/>
                  </a:moveTo>
                  <a:cubicBezTo>
                    <a:pt x="213" y="48"/>
                    <a:pt x="226" y="49"/>
                    <a:pt x="236" y="51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26" y="69"/>
                    <a:pt x="213" y="70"/>
                    <a:pt x="199" y="70"/>
                  </a:cubicBezTo>
                  <a:cubicBezTo>
                    <a:pt x="191" y="70"/>
                    <a:pt x="183" y="69"/>
                    <a:pt x="176" y="69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83" y="48"/>
                    <a:pt x="191" y="48"/>
                    <a:pt x="199" y="48"/>
                  </a:cubicBezTo>
                  <a:close/>
                  <a:moveTo>
                    <a:pt x="236" y="76"/>
                  </a:moveTo>
                  <a:cubicBezTo>
                    <a:pt x="236" y="100"/>
                    <a:pt x="236" y="100"/>
                    <a:pt x="236" y="100"/>
                  </a:cubicBezTo>
                  <a:cubicBezTo>
                    <a:pt x="229" y="101"/>
                    <a:pt x="221" y="101"/>
                    <a:pt x="213" y="102"/>
                  </a:cubicBezTo>
                  <a:cubicBezTo>
                    <a:pt x="209" y="98"/>
                    <a:pt x="203" y="96"/>
                    <a:pt x="194" y="94"/>
                  </a:cubicBezTo>
                  <a:cubicBezTo>
                    <a:pt x="189" y="93"/>
                    <a:pt x="183" y="92"/>
                    <a:pt x="176" y="92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83" y="78"/>
                    <a:pt x="191" y="78"/>
                    <a:pt x="199" y="78"/>
                  </a:cubicBezTo>
                  <a:cubicBezTo>
                    <a:pt x="213" y="78"/>
                    <a:pt x="226" y="77"/>
                    <a:pt x="236" y="76"/>
                  </a:cubicBezTo>
                  <a:close/>
                  <a:moveTo>
                    <a:pt x="236" y="108"/>
                  </a:moveTo>
                  <a:cubicBezTo>
                    <a:pt x="236" y="132"/>
                    <a:pt x="236" y="132"/>
                    <a:pt x="236" y="132"/>
                  </a:cubicBezTo>
                  <a:cubicBezTo>
                    <a:pt x="230" y="133"/>
                    <a:pt x="223" y="134"/>
                    <a:pt x="216" y="134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110"/>
                    <a:pt x="216" y="110"/>
                    <a:pt x="216" y="110"/>
                  </a:cubicBezTo>
                  <a:cubicBezTo>
                    <a:pt x="223" y="110"/>
                    <a:pt x="230" y="109"/>
                    <a:pt x="236" y="108"/>
                  </a:cubicBezTo>
                  <a:close/>
                  <a:moveTo>
                    <a:pt x="236" y="139"/>
                  </a:moveTo>
                  <a:cubicBezTo>
                    <a:pt x="236" y="163"/>
                    <a:pt x="236" y="163"/>
                    <a:pt x="236" y="163"/>
                  </a:cubicBezTo>
                  <a:cubicBezTo>
                    <a:pt x="230" y="164"/>
                    <a:pt x="223" y="165"/>
                    <a:pt x="216" y="165"/>
                  </a:cubicBezTo>
                  <a:cubicBezTo>
                    <a:pt x="216" y="152"/>
                    <a:pt x="216" y="152"/>
                    <a:pt x="216" y="152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23" y="141"/>
                    <a:pt x="230" y="140"/>
                    <a:pt x="236" y="139"/>
                  </a:cubicBezTo>
                  <a:close/>
                  <a:moveTo>
                    <a:pt x="236" y="171"/>
                  </a:moveTo>
                  <a:cubicBezTo>
                    <a:pt x="236" y="195"/>
                    <a:pt x="236" y="195"/>
                    <a:pt x="236" y="195"/>
                  </a:cubicBezTo>
                  <a:cubicBezTo>
                    <a:pt x="230" y="196"/>
                    <a:pt x="223" y="197"/>
                    <a:pt x="216" y="197"/>
                  </a:cubicBezTo>
                  <a:cubicBezTo>
                    <a:pt x="216" y="183"/>
                    <a:pt x="216" y="183"/>
                    <a:pt x="216" y="18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23" y="173"/>
                    <a:pt x="230" y="172"/>
                    <a:pt x="236" y="171"/>
                  </a:cubicBezTo>
                  <a:close/>
                  <a:moveTo>
                    <a:pt x="176" y="214"/>
                  </a:moveTo>
                  <a:cubicBezTo>
                    <a:pt x="176" y="190"/>
                    <a:pt x="176" y="190"/>
                    <a:pt x="176" y="190"/>
                  </a:cubicBezTo>
                  <a:cubicBezTo>
                    <a:pt x="183" y="190"/>
                    <a:pt x="189" y="189"/>
                    <a:pt x="195" y="188"/>
                  </a:cubicBezTo>
                  <a:cubicBezTo>
                    <a:pt x="200" y="187"/>
                    <a:pt x="205" y="185"/>
                    <a:pt x="209" y="183"/>
                  </a:cubicBezTo>
                  <a:cubicBezTo>
                    <a:pt x="209" y="201"/>
                    <a:pt x="209" y="201"/>
                    <a:pt x="209" y="201"/>
                  </a:cubicBezTo>
                  <a:cubicBezTo>
                    <a:pt x="209" y="204"/>
                    <a:pt x="208" y="207"/>
                    <a:pt x="205" y="208"/>
                  </a:cubicBezTo>
                  <a:cubicBezTo>
                    <a:pt x="200" y="211"/>
                    <a:pt x="189" y="213"/>
                    <a:pt x="176" y="214"/>
                  </a:cubicBezTo>
                  <a:close/>
                  <a:moveTo>
                    <a:pt x="176" y="183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83" y="158"/>
                    <a:pt x="189" y="157"/>
                    <a:pt x="195" y="156"/>
                  </a:cubicBezTo>
                  <a:cubicBezTo>
                    <a:pt x="200" y="155"/>
                    <a:pt x="205" y="154"/>
                    <a:pt x="209" y="152"/>
                  </a:cubicBezTo>
                  <a:cubicBezTo>
                    <a:pt x="209" y="169"/>
                    <a:pt x="209" y="169"/>
                    <a:pt x="209" y="169"/>
                  </a:cubicBezTo>
                  <a:cubicBezTo>
                    <a:pt x="209" y="173"/>
                    <a:pt x="208" y="175"/>
                    <a:pt x="205" y="177"/>
                  </a:cubicBezTo>
                  <a:cubicBezTo>
                    <a:pt x="200" y="180"/>
                    <a:pt x="189" y="182"/>
                    <a:pt x="176" y="183"/>
                  </a:cubicBezTo>
                  <a:close/>
                  <a:moveTo>
                    <a:pt x="176" y="150"/>
                  </a:moveTo>
                  <a:cubicBezTo>
                    <a:pt x="176" y="126"/>
                    <a:pt x="176" y="126"/>
                    <a:pt x="176" y="126"/>
                  </a:cubicBezTo>
                  <a:cubicBezTo>
                    <a:pt x="183" y="126"/>
                    <a:pt x="189" y="125"/>
                    <a:pt x="195" y="124"/>
                  </a:cubicBezTo>
                  <a:cubicBezTo>
                    <a:pt x="200" y="123"/>
                    <a:pt x="205" y="121"/>
                    <a:pt x="209" y="120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09" y="141"/>
                    <a:pt x="208" y="143"/>
                    <a:pt x="205" y="144"/>
                  </a:cubicBezTo>
                  <a:cubicBezTo>
                    <a:pt x="200" y="147"/>
                    <a:pt x="189" y="149"/>
                    <a:pt x="176" y="150"/>
                  </a:cubicBezTo>
                  <a:close/>
                  <a:moveTo>
                    <a:pt x="176" y="118"/>
                  </a:moveTo>
                  <a:cubicBezTo>
                    <a:pt x="196" y="116"/>
                    <a:pt x="209" y="113"/>
                    <a:pt x="209" y="108"/>
                  </a:cubicBezTo>
                  <a:cubicBezTo>
                    <a:pt x="209" y="104"/>
                    <a:pt x="196" y="100"/>
                    <a:pt x="176" y="98"/>
                  </a:cubicBezTo>
                  <a:lnTo>
                    <a:pt x="176" y="118"/>
                  </a:lnTo>
                  <a:close/>
                  <a:moveTo>
                    <a:pt x="176" y="69"/>
                  </a:moveTo>
                  <a:cubicBezTo>
                    <a:pt x="157" y="67"/>
                    <a:pt x="143" y="63"/>
                    <a:pt x="143" y="59"/>
                  </a:cubicBezTo>
                  <a:cubicBezTo>
                    <a:pt x="143" y="55"/>
                    <a:pt x="157" y="51"/>
                    <a:pt x="176" y="49"/>
                  </a:cubicBezTo>
                  <a:cubicBezTo>
                    <a:pt x="176" y="69"/>
                    <a:pt x="176" y="69"/>
                    <a:pt x="176" y="69"/>
                  </a:cubicBezTo>
                  <a:close/>
                  <a:moveTo>
                    <a:pt x="176" y="77"/>
                  </a:moveTo>
                  <a:cubicBezTo>
                    <a:pt x="176" y="92"/>
                    <a:pt x="176" y="92"/>
                    <a:pt x="176" y="92"/>
                  </a:cubicBezTo>
                  <a:cubicBezTo>
                    <a:pt x="169" y="91"/>
                    <a:pt x="161" y="91"/>
                    <a:pt x="153" y="91"/>
                  </a:cubicBezTo>
                  <a:cubicBezTo>
                    <a:pt x="149" y="91"/>
                    <a:pt x="146" y="91"/>
                    <a:pt x="143" y="91"/>
                  </a:cubicBezTo>
                  <a:cubicBezTo>
                    <a:pt x="143" y="90"/>
                    <a:pt x="143" y="89"/>
                    <a:pt x="143" y="88"/>
                  </a:cubicBezTo>
                  <a:cubicBezTo>
                    <a:pt x="143" y="70"/>
                    <a:pt x="143" y="70"/>
                    <a:pt x="143" y="70"/>
                  </a:cubicBezTo>
                  <a:cubicBezTo>
                    <a:pt x="147" y="72"/>
                    <a:pt x="152" y="74"/>
                    <a:pt x="157" y="75"/>
                  </a:cubicBezTo>
                  <a:cubicBezTo>
                    <a:pt x="163" y="76"/>
                    <a:pt x="169" y="77"/>
                    <a:pt x="176" y="77"/>
                  </a:cubicBezTo>
                  <a:close/>
                  <a:moveTo>
                    <a:pt x="176" y="98"/>
                  </a:moveTo>
                  <a:cubicBezTo>
                    <a:pt x="176" y="118"/>
                    <a:pt x="176" y="118"/>
                    <a:pt x="176" y="118"/>
                  </a:cubicBezTo>
                  <a:cubicBezTo>
                    <a:pt x="169" y="119"/>
                    <a:pt x="161" y="119"/>
                    <a:pt x="153" y="119"/>
                  </a:cubicBezTo>
                  <a:cubicBezTo>
                    <a:pt x="133" y="119"/>
                    <a:pt x="117" y="117"/>
                    <a:pt x="106" y="114"/>
                  </a:cubicBezTo>
                  <a:cubicBezTo>
                    <a:pt x="106" y="102"/>
                    <a:pt x="106" y="102"/>
                    <a:pt x="106" y="102"/>
                  </a:cubicBezTo>
                  <a:cubicBezTo>
                    <a:pt x="117" y="99"/>
                    <a:pt x="133" y="97"/>
                    <a:pt x="153" y="97"/>
                  </a:cubicBezTo>
                  <a:cubicBezTo>
                    <a:pt x="161" y="97"/>
                    <a:pt x="169" y="98"/>
                    <a:pt x="176" y="98"/>
                  </a:cubicBezTo>
                  <a:close/>
                  <a:moveTo>
                    <a:pt x="176" y="126"/>
                  </a:moveTo>
                  <a:cubicBezTo>
                    <a:pt x="176" y="150"/>
                    <a:pt x="176" y="150"/>
                    <a:pt x="176" y="150"/>
                  </a:cubicBezTo>
                  <a:cubicBezTo>
                    <a:pt x="152" y="152"/>
                    <a:pt x="122" y="151"/>
                    <a:pt x="106" y="147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8" y="123"/>
                    <a:pt x="109" y="124"/>
                    <a:pt x="111" y="124"/>
                  </a:cubicBezTo>
                  <a:cubicBezTo>
                    <a:pt x="122" y="126"/>
                    <a:pt x="136" y="127"/>
                    <a:pt x="153" y="127"/>
                  </a:cubicBezTo>
                  <a:cubicBezTo>
                    <a:pt x="161" y="127"/>
                    <a:pt x="169" y="127"/>
                    <a:pt x="176" y="126"/>
                  </a:cubicBezTo>
                  <a:close/>
                  <a:moveTo>
                    <a:pt x="176" y="159"/>
                  </a:moveTo>
                  <a:cubicBezTo>
                    <a:pt x="176" y="183"/>
                    <a:pt x="176" y="183"/>
                    <a:pt x="176" y="183"/>
                  </a:cubicBezTo>
                  <a:cubicBezTo>
                    <a:pt x="152" y="185"/>
                    <a:pt x="122" y="184"/>
                    <a:pt x="106" y="179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8" y="156"/>
                    <a:pt x="109" y="156"/>
                    <a:pt x="111" y="156"/>
                  </a:cubicBezTo>
                  <a:cubicBezTo>
                    <a:pt x="122" y="158"/>
                    <a:pt x="136" y="160"/>
                    <a:pt x="153" y="160"/>
                  </a:cubicBezTo>
                  <a:cubicBezTo>
                    <a:pt x="161" y="160"/>
                    <a:pt x="169" y="159"/>
                    <a:pt x="176" y="159"/>
                  </a:cubicBezTo>
                  <a:close/>
                  <a:moveTo>
                    <a:pt x="176" y="190"/>
                  </a:moveTo>
                  <a:cubicBezTo>
                    <a:pt x="176" y="214"/>
                    <a:pt x="176" y="214"/>
                    <a:pt x="176" y="214"/>
                  </a:cubicBezTo>
                  <a:cubicBezTo>
                    <a:pt x="159" y="216"/>
                    <a:pt x="138" y="215"/>
                    <a:pt x="122" y="213"/>
                  </a:cubicBezTo>
                  <a:cubicBezTo>
                    <a:pt x="120" y="208"/>
                    <a:pt x="114" y="204"/>
                    <a:pt x="106" y="201"/>
                  </a:cubicBezTo>
                  <a:cubicBezTo>
                    <a:pt x="106" y="187"/>
                    <a:pt x="106" y="187"/>
                    <a:pt x="106" y="187"/>
                  </a:cubicBezTo>
                  <a:cubicBezTo>
                    <a:pt x="108" y="187"/>
                    <a:pt x="109" y="187"/>
                    <a:pt x="111" y="188"/>
                  </a:cubicBezTo>
                  <a:cubicBezTo>
                    <a:pt x="122" y="190"/>
                    <a:pt x="136" y="191"/>
                    <a:pt x="153" y="191"/>
                  </a:cubicBezTo>
                  <a:cubicBezTo>
                    <a:pt x="161" y="191"/>
                    <a:pt x="169" y="191"/>
                    <a:pt x="176" y="190"/>
                  </a:cubicBezTo>
                  <a:close/>
                  <a:moveTo>
                    <a:pt x="106" y="248"/>
                  </a:moveTo>
                  <a:cubicBezTo>
                    <a:pt x="106" y="236"/>
                    <a:pt x="106" y="236"/>
                    <a:pt x="106" y="236"/>
                  </a:cubicBezTo>
                  <a:cubicBezTo>
                    <a:pt x="110" y="234"/>
                    <a:pt x="114" y="232"/>
                    <a:pt x="116" y="230"/>
                  </a:cubicBezTo>
                  <a:cubicBezTo>
                    <a:pt x="116" y="236"/>
                    <a:pt x="116" y="236"/>
                    <a:pt x="116" y="236"/>
                  </a:cubicBezTo>
                  <a:cubicBezTo>
                    <a:pt x="116" y="238"/>
                    <a:pt x="116" y="240"/>
                    <a:pt x="115" y="241"/>
                  </a:cubicBezTo>
                  <a:cubicBezTo>
                    <a:pt x="114" y="244"/>
                    <a:pt x="111" y="246"/>
                    <a:pt x="106" y="248"/>
                  </a:cubicBezTo>
                  <a:close/>
                  <a:moveTo>
                    <a:pt x="106" y="228"/>
                  </a:moveTo>
                  <a:cubicBezTo>
                    <a:pt x="113" y="226"/>
                    <a:pt x="116" y="222"/>
                    <a:pt x="116" y="218"/>
                  </a:cubicBezTo>
                  <a:cubicBezTo>
                    <a:pt x="116" y="215"/>
                    <a:pt x="113" y="211"/>
                    <a:pt x="106" y="208"/>
                  </a:cubicBezTo>
                  <a:cubicBezTo>
                    <a:pt x="106" y="228"/>
                    <a:pt x="106" y="228"/>
                    <a:pt x="106" y="228"/>
                  </a:cubicBezTo>
                  <a:close/>
                  <a:moveTo>
                    <a:pt x="106" y="95"/>
                  </a:moveTo>
                  <a:cubicBezTo>
                    <a:pt x="106" y="88"/>
                    <a:pt x="106" y="88"/>
                    <a:pt x="106" y="88"/>
                  </a:cubicBezTo>
                  <a:cubicBezTo>
                    <a:pt x="109" y="87"/>
                    <a:pt x="111" y="86"/>
                    <a:pt x="113" y="85"/>
                  </a:cubicBezTo>
                  <a:cubicBezTo>
                    <a:pt x="113" y="94"/>
                    <a:pt x="113" y="94"/>
                    <a:pt x="113" y="94"/>
                  </a:cubicBezTo>
                  <a:cubicBezTo>
                    <a:pt x="113" y="94"/>
                    <a:pt x="112" y="94"/>
                    <a:pt x="111" y="94"/>
                  </a:cubicBezTo>
                  <a:cubicBezTo>
                    <a:pt x="110" y="94"/>
                    <a:pt x="108" y="95"/>
                    <a:pt x="106" y="95"/>
                  </a:cubicBezTo>
                  <a:close/>
                  <a:moveTo>
                    <a:pt x="106" y="80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109" y="56"/>
                    <a:pt x="111" y="55"/>
                    <a:pt x="113" y="54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3" y="75"/>
                    <a:pt x="112" y="78"/>
                    <a:pt x="110" y="79"/>
                  </a:cubicBezTo>
                  <a:cubicBezTo>
                    <a:pt x="109" y="79"/>
                    <a:pt x="108" y="80"/>
                    <a:pt x="106" y="80"/>
                  </a:cubicBezTo>
                  <a:close/>
                  <a:moveTo>
                    <a:pt x="106" y="48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9" y="24"/>
                    <a:pt x="111" y="23"/>
                    <a:pt x="113" y="22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43"/>
                    <a:pt x="112" y="45"/>
                    <a:pt x="110" y="47"/>
                  </a:cubicBezTo>
                  <a:cubicBezTo>
                    <a:pt x="109" y="47"/>
                    <a:pt x="108" y="48"/>
                    <a:pt x="106" y="48"/>
                  </a:cubicBezTo>
                  <a:close/>
                  <a:moveTo>
                    <a:pt x="106" y="16"/>
                  </a:moveTo>
                  <a:cubicBezTo>
                    <a:pt x="106" y="5"/>
                    <a:pt x="106" y="5"/>
                    <a:pt x="106" y="5"/>
                  </a:cubicBezTo>
                  <a:cubicBezTo>
                    <a:pt x="111" y="7"/>
                    <a:pt x="113" y="8"/>
                    <a:pt x="113" y="10"/>
                  </a:cubicBezTo>
                  <a:cubicBezTo>
                    <a:pt x="113" y="12"/>
                    <a:pt x="111" y="14"/>
                    <a:pt x="106" y="16"/>
                  </a:cubicBezTo>
                  <a:close/>
                  <a:moveTo>
                    <a:pt x="106" y="5"/>
                  </a:moveTo>
                  <a:cubicBezTo>
                    <a:pt x="106" y="16"/>
                    <a:pt x="106" y="16"/>
                    <a:pt x="106" y="16"/>
                  </a:cubicBezTo>
                  <a:cubicBezTo>
                    <a:pt x="97" y="19"/>
                    <a:pt x="80" y="21"/>
                    <a:pt x="60" y="2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0" y="0"/>
                    <a:pt x="97" y="2"/>
                    <a:pt x="106" y="5"/>
                  </a:cubicBezTo>
                  <a:close/>
                  <a:moveTo>
                    <a:pt x="106" y="24"/>
                  </a:moveTo>
                  <a:cubicBezTo>
                    <a:pt x="106" y="48"/>
                    <a:pt x="106" y="48"/>
                    <a:pt x="106" y="48"/>
                  </a:cubicBezTo>
                  <a:cubicBezTo>
                    <a:pt x="96" y="52"/>
                    <a:pt x="78" y="53"/>
                    <a:pt x="60" y="54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75" y="29"/>
                    <a:pt x="89" y="28"/>
                    <a:pt x="99" y="26"/>
                  </a:cubicBezTo>
                  <a:cubicBezTo>
                    <a:pt x="102" y="26"/>
                    <a:pt x="104" y="25"/>
                    <a:pt x="106" y="24"/>
                  </a:cubicBezTo>
                  <a:close/>
                  <a:moveTo>
                    <a:pt x="106" y="57"/>
                  </a:moveTo>
                  <a:cubicBezTo>
                    <a:pt x="106" y="80"/>
                    <a:pt x="106" y="80"/>
                    <a:pt x="106" y="80"/>
                  </a:cubicBezTo>
                  <a:cubicBezTo>
                    <a:pt x="96" y="84"/>
                    <a:pt x="78" y="86"/>
                    <a:pt x="60" y="86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75" y="62"/>
                    <a:pt x="89" y="60"/>
                    <a:pt x="99" y="59"/>
                  </a:cubicBezTo>
                  <a:cubicBezTo>
                    <a:pt x="102" y="58"/>
                    <a:pt x="104" y="57"/>
                    <a:pt x="106" y="57"/>
                  </a:cubicBezTo>
                  <a:close/>
                  <a:moveTo>
                    <a:pt x="106" y="88"/>
                  </a:moveTo>
                  <a:cubicBezTo>
                    <a:pt x="106" y="95"/>
                    <a:pt x="106" y="95"/>
                    <a:pt x="106" y="95"/>
                  </a:cubicBezTo>
                  <a:cubicBezTo>
                    <a:pt x="99" y="97"/>
                    <a:pt x="90" y="101"/>
                    <a:pt x="89" y="109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81" y="116"/>
                    <a:pt x="70" y="117"/>
                    <a:pt x="60" y="117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75" y="93"/>
                    <a:pt x="89" y="92"/>
                    <a:pt x="99" y="90"/>
                  </a:cubicBezTo>
                  <a:cubicBezTo>
                    <a:pt x="102" y="89"/>
                    <a:pt x="104" y="89"/>
                    <a:pt x="106" y="88"/>
                  </a:cubicBezTo>
                  <a:close/>
                  <a:moveTo>
                    <a:pt x="106" y="102"/>
                  </a:moveTo>
                  <a:cubicBezTo>
                    <a:pt x="100" y="104"/>
                    <a:pt x="96" y="106"/>
                    <a:pt x="96" y="108"/>
                  </a:cubicBezTo>
                  <a:cubicBezTo>
                    <a:pt x="96" y="111"/>
                    <a:pt x="100" y="113"/>
                    <a:pt x="106" y="114"/>
                  </a:cubicBezTo>
                  <a:cubicBezTo>
                    <a:pt x="106" y="102"/>
                    <a:pt x="106" y="102"/>
                    <a:pt x="106" y="102"/>
                  </a:cubicBezTo>
                  <a:close/>
                  <a:moveTo>
                    <a:pt x="106" y="123"/>
                  </a:moveTo>
                  <a:cubicBezTo>
                    <a:pt x="106" y="147"/>
                    <a:pt x="106" y="147"/>
                    <a:pt x="106" y="147"/>
                  </a:cubicBezTo>
                  <a:cubicBezTo>
                    <a:pt x="104" y="146"/>
                    <a:pt x="102" y="145"/>
                    <a:pt x="100" y="144"/>
                  </a:cubicBezTo>
                  <a:cubicBezTo>
                    <a:pt x="97" y="143"/>
                    <a:pt x="96" y="141"/>
                    <a:pt x="96" y="137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9" y="121"/>
                    <a:pt x="102" y="122"/>
                    <a:pt x="106" y="123"/>
                  </a:cubicBezTo>
                  <a:close/>
                  <a:moveTo>
                    <a:pt x="106" y="155"/>
                  </a:moveTo>
                  <a:cubicBezTo>
                    <a:pt x="106" y="179"/>
                    <a:pt x="106" y="179"/>
                    <a:pt x="106" y="179"/>
                  </a:cubicBezTo>
                  <a:cubicBezTo>
                    <a:pt x="104" y="178"/>
                    <a:pt x="102" y="178"/>
                    <a:pt x="100" y="177"/>
                  </a:cubicBezTo>
                  <a:cubicBezTo>
                    <a:pt x="97" y="175"/>
                    <a:pt x="96" y="173"/>
                    <a:pt x="96" y="169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9" y="153"/>
                    <a:pt x="102" y="154"/>
                    <a:pt x="106" y="155"/>
                  </a:cubicBezTo>
                  <a:close/>
                  <a:moveTo>
                    <a:pt x="106" y="187"/>
                  </a:moveTo>
                  <a:cubicBezTo>
                    <a:pt x="106" y="201"/>
                    <a:pt x="106" y="201"/>
                    <a:pt x="106" y="201"/>
                  </a:cubicBezTo>
                  <a:cubicBezTo>
                    <a:pt x="105" y="200"/>
                    <a:pt x="103" y="200"/>
                    <a:pt x="102" y="199"/>
                  </a:cubicBezTo>
                  <a:cubicBezTo>
                    <a:pt x="100" y="199"/>
                    <a:pt x="98" y="198"/>
                    <a:pt x="96" y="198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9" y="185"/>
                    <a:pt x="102" y="186"/>
                    <a:pt x="106" y="187"/>
                  </a:cubicBezTo>
                  <a:close/>
                  <a:moveTo>
                    <a:pt x="106" y="208"/>
                  </a:moveTo>
                  <a:cubicBezTo>
                    <a:pt x="96" y="204"/>
                    <a:pt x="79" y="200"/>
                    <a:pt x="60" y="200"/>
                  </a:cubicBezTo>
                  <a:cubicBezTo>
                    <a:pt x="60" y="236"/>
                    <a:pt x="60" y="236"/>
                    <a:pt x="60" y="236"/>
                  </a:cubicBezTo>
                  <a:cubicBezTo>
                    <a:pt x="79" y="236"/>
                    <a:pt x="96" y="233"/>
                    <a:pt x="106" y="228"/>
                  </a:cubicBezTo>
                  <a:cubicBezTo>
                    <a:pt x="106" y="208"/>
                    <a:pt x="106" y="208"/>
                    <a:pt x="106" y="208"/>
                  </a:cubicBezTo>
                  <a:close/>
                  <a:moveTo>
                    <a:pt x="106" y="236"/>
                  </a:moveTo>
                  <a:cubicBezTo>
                    <a:pt x="106" y="248"/>
                    <a:pt x="106" y="248"/>
                    <a:pt x="106" y="248"/>
                  </a:cubicBezTo>
                  <a:cubicBezTo>
                    <a:pt x="96" y="253"/>
                    <a:pt x="79" y="256"/>
                    <a:pt x="60" y="256"/>
                  </a:cubicBezTo>
                  <a:cubicBezTo>
                    <a:pt x="60" y="243"/>
                    <a:pt x="60" y="243"/>
                    <a:pt x="60" y="243"/>
                  </a:cubicBezTo>
                  <a:cubicBezTo>
                    <a:pt x="76" y="243"/>
                    <a:pt x="91" y="241"/>
                    <a:pt x="102" y="237"/>
                  </a:cubicBezTo>
                  <a:cubicBezTo>
                    <a:pt x="103" y="237"/>
                    <a:pt x="105" y="236"/>
                    <a:pt x="106" y="236"/>
                  </a:cubicBezTo>
                  <a:close/>
                  <a:moveTo>
                    <a:pt x="60" y="180"/>
                  </a:moveTo>
                  <a:cubicBezTo>
                    <a:pt x="60" y="156"/>
                    <a:pt x="60" y="156"/>
                    <a:pt x="60" y="156"/>
                  </a:cubicBezTo>
                  <a:cubicBezTo>
                    <a:pt x="71" y="156"/>
                    <a:pt x="81" y="156"/>
                    <a:pt x="89" y="155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81" y="180"/>
                    <a:pt x="70" y="180"/>
                    <a:pt x="60" y="180"/>
                  </a:cubicBezTo>
                  <a:close/>
                  <a:moveTo>
                    <a:pt x="60" y="149"/>
                  </a:moveTo>
                  <a:cubicBezTo>
                    <a:pt x="60" y="125"/>
                    <a:pt x="60" y="125"/>
                    <a:pt x="60" y="125"/>
                  </a:cubicBezTo>
                  <a:cubicBezTo>
                    <a:pt x="71" y="125"/>
                    <a:pt x="81" y="124"/>
                    <a:pt x="89" y="123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1" y="148"/>
                    <a:pt x="70" y="149"/>
                    <a:pt x="60" y="149"/>
                  </a:cubicBezTo>
                  <a:close/>
                  <a:moveTo>
                    <a:pt x="60" y="0"/>
                  </a:move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8" y="21"/>
                    <a:pt x="57" y="21"/>
                  </a:cubicBezTo>
                  <a:cubicBezTo>
                    <a:pt x="26" y="21"/>
                    <a:pt x="1" y="16"/>
                    <a:pt x="1" y="10"/>
                  </a:cubicBezTo>
                  <a:cubicBezTo>
                    <a:pt x="1" y="4"/>
                    <a:pt x="26" y="0"/>
                    <a:pt x="57" y="0"/>
                  </a:cubicBezTo>
                  <a:cubicBezTo>
                    <a:pt x="58" y="0"/>
                    <a:pt x="59" y="0"/>
                    <a:pt x="60" y="0"/>
                  </a:cubicBezTo>
                  <a:close/>
                  <a:moveTo>
                    <a:pt x="60" y="30"/>
                  </a:moveTo>
                  <a:cubicBezTo>
                    <a:pt x="60" y="54"/>
                    <a:pt x="60" y="54"/>
                    <a:pt x="60" y="54"/>
                  </a:cubicBezTo>
                  <a:cubicBezTo>
                    <a:pt x="37" y="54"/>
                    <a:pt x="14" y="51"/>
                    <a:pt x="4" y="47"/>
                  </a:cubicBezTo>
                  <a:cubicBezTo>
                    <a:pt x="2" y="45"/>
                    <a:pt x="0" y="43"/>
                    <a:pt x="1" y="39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4" y="24"/>
                    <a:pt x="9" y="25"/>
                    <a:pt x="15" y="26"/>
                  </a:cubicBezTo>
                  <a:cubicBezTo>
                    <a:pt x="26" y="28"/>
                    <a:pt x="41" y="30"/>
                    <a:pt x="57" y="30"/>
                  </a:cubicBezTo>
                  <a:cubicBezTo>
                    <a:pt x="58" y="30"/>
                    <a:pt x="59" y="30"/>
                    <a:pt x="60" y="30"/>
                  </a:cubicBezTo>
                  <a:close/>
                  <a:moveTo>
                    <a:pt x="60" y="62"/>
                  </a:moveTo>
                  <a:cubicBezTo>
                    <a:pt x="60" y="86"/>
                    <a:pt x="60" y="86"/>
                    <a:pt x="60" y="86"/>
                  </a:cubicBezTo>
                  <a:cubicBezTo>
                    <a:pt x="37" y="86"/>
                    <a:pt x="14" y="84"/>
                    <a:pt x="4" y="79"/>
                  </a:cubicBezTo>
                  <a:cubicBezTo>
                    <a:pt x="2" y="78"/>
                    <a:pt x="0" y="75"/>
                    <a:pt x="1" y="7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4" y="56"/>
                    <a:pt x="9" y="57"/>
                    <a:pt x="15" y="59"/>
                  </a:cubicBezTo>
                  <a:cubicBezTo>
                    <a:pt x="26" y="61"/>
                    <a:pt x="41" y="62"/>
                    <a:pt x="57" y="62"/>
                  </a:cubicBezTo>
                  <a:cubicBezTo>
                    <a:pt x="58" y="62"/>
                    <a:pt x="59" y="62"/>
                    <a:pt x="60" y="62"/>
                  </a:cubicBezTo>
                  <a:close/>
                  <a:moveTo>
                    <a:pt x="60" y="93"/>
                  </a:moveTo>
                  <a:cubicBezTo>
                    <a:pt x="59" y="93"/>
                    <a:pt x="58" y="93"/>
                    <a:pt x="57" y="93"/>
                  </a:cubicBezTo>
                  <a:cubicBezTo>
                    <a:pt x="41" y="93"/>
                    <a:pt x="26" y="92"/>
                    <a:pt x="15" y="90"/>
                  </a:cubicBezTo>
                  <a:cubicBezTo>
                    <a:pt x="9" y="89"/>
                    <a:pt x="4" y="87"/>
                    <a:pt x="1" y="85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7"/>
                    <a:pt x="2" y="109"/>
                    <a:pt x="4" y="110"/>
                  </a:cubicBezTo>
                  <a:cubicBezTo>
                    <a:pt x="14" y="115"/>
                    <a:pt x="37" y="117"/>
                    <a:pt x="60" y="117"/>
                  </a:cubicBezTo>
                  <a:cubicBezTo>
                    <a:pt x="60" y="93"/>
                    <a:pt x="60" y="93"/>
                    <a:pt x="60" y="93"/>
                  </a:cubicBezTo>
                  <a:close/>
                  <a:moveTo>
                    <a:pt x="60" y="125"/>
                  </a:moveTo>
                  <a:cubicBezTo>
                    <a:pt x="60" y="149"/>
                    <a:pt x="60" y="149"/>
                    <a:pt x="60" y="149"/>
                  </a:cubicBezTo>
                  <a:cubicBezTo>
                    <a:pt x="37" y="149"/>
                    <a:pt x="14" y="147"/>
                    <a:pt x="4" y="142"/>
                  </a:cubicBezTo>
                  <a:cubicBezTo>
                    <a:pt x="2" y="141"/>
                    <a:pt x="0" y="139"/>
                    <a:pt x="1" y="135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4" y="119"/>
                    <a:pt x="9" y="121"/>
                    <a:pt x="15" y="122"/>
                  </a:cubicBezTo>
                  <a:cubicBezTo>
                    <a:pt x="26" y="124"/>
                    <a:pt x="41" y="125"/>
                    <a:pt x="57" y="125"/>
                  </a:cubicBezTo>
                  <a:cubicBezTo>
                    <a:pt x="58" y="125"/>
                    <a:pt x="59" y="125"/>
                    <a:pt x="60" y="125"/>
                  </a:cubicBezTo>
                  <a:close/>
                  <a:moveTo>
                    <a:pt x="60" y="156"/>
                  </a:moveTo>
                  <a:cubicBezTo>
                    <a:pt x="59" y="157"/>
                    <a:pt x="58" y="157"/>
                    <a:pt x="57" y="157"/>
                  </a:cubicBezTo>
                  <a:cubicBezTo>
                    <a:pt x="41" y="157"/>
                    <a:pt x="26" y="155"/>
                    <a:pt x="15" y="153"/>
                  </a:cubicBezTo>
                  <a:cubicBezTo>
                    <a:pt x="9" y="152"/>
                    <a:pt x="4" y="151"/>
                    <a:pt x="1" y="149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0" y="170"/>
                    <a:pt x="2" y="172"/>
                    <a:pt x="4" y="174"/>
                  </a:cubicBezTo>
                  <a:cubicBezTo>
                    <a:pt x="14" y="178"/>
                    <a:pt x="37" y="181"/>
                    <a:pt x="60" y="180"/>
                  </a:cubicBezTo>
                  <a:cubicBezTo>
                    <a:pt x="60" y="156"/>
                    <a:pt x="60" y="156"/>
                    <a:pt x="60" y="156"/>
                  </a:cubicBezTo>
                  <a:close/>
                  <a:moveTo>
                    <a:pt x="60" y="200"/>
                  </a:moveTo>
                  <a:cubicBezTo>
                    <a:pt x="60" y="236"/>
                    <a:pt x="60" y="236"/>
                    <a:pt x="60" y="236"/>
                  </a:cubicBezTo>
                  <a:cubicBezTo>
                    <a:pt x="29" y="236"/>
                    <a:pt x="4" y="228"/>
                    <a:pt x="4" y="218"/>
                  </a:cubicBezTo>
                  <a:cubicBezTo>
                    <a:pt x="4" y="208"/>
                    <a:pt x="29" y="200"/>
                    <a:pt x="60" y="200"/>
                  </a:cubicBezTo>
                  <a:close/>
                  <a:moveTo>
                    <a:pt x="60" y="243"/>
                  </a:moveTo>
                  <a:cubicBezTo>
                    <a:pt x="44" y="243"/>
                    <a:pt x="29" y="241"/>
                    <a:pt x="18" y="237"/>
                  </a:cubicBezTo>
                  <a:cubicBezTo>
                    <a:pt x="12" y="236"/>
                    <a:pt x="7" y="233"/>
                    <a:pt x="4" y="230"/>
                  </a:cubicBezTo>
                  <a:cubicBezTo>
                    <a:pt x="4" y="236"/>
                    <a:pt x="4" y="236"/>
                    <a:pt x="4" y="236"/>
                  </a:cubicBezTo>
                  <a:cubicBezTo>
                    <a:pt x="4" y="238"/>
                    <a:pt x="4" y="240"/>
                    <a:pt x="5" y="241"/>
                  </a:cubicBezTo>
                  <a:cubicBezTo>
                    <a:pt x="10" y="250"/>
                    <a:pt x="33" y="256"/>
                    <a:pt x="60" y="256"/>
                  </a:cubicBezTo>
                  <a:lnTo>
                    <a:pt x="60" y="2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4" name="사각형: 둥근 모서리 978">
              <a:extLst>
                <a:ext uri="{FF2B5EF4-FFF2-40B4-BE49-F238E27FC236}">
                  <a16:creationId xmlns:a16="http://schemas.microsoft.com/office/drawing/2014/main" id="{DB8273A0-B7EA-4012-9BA7-19567BDA67DD}"/>
                </a:ext>
              </a:extLst>
            </p:cNvPr>
            <p:cNvSpPr/>
            <p:nvPr/>
          </p:nvSpPr>
          <p:spPr>
            <a:xfrm flipV="1">
              <a:off x="3299761" y="4183066"/>
              <a:ext cx="2365871" cy="2266937"/>
            </a:xfrm>
            <a:prstGeom prst="roundRect">
              <a:avLst>
                <a:gd name="adj" fmla="val 4867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사각형: 둥근 위쪽 모서리 252">
              <a:extLst>
                <a:ext uri="{FF2B5EF4-FFF2-40B4-BE49-F238E27FC236}">
                  <a16:creationId xmlns:a16="http://schemas.microsoft.com/office/drawing/2014/main" id="{93B33B98-0754-434C-9C4A-72E6431F6CB9}"/>
                </a:ext>
              </a:extLst>
            </p:cNvPr>
            <p:cNvSpPr/>
            <p:nvPr/>
          </p:nvSpPr>
          <p:spPr>
            <a:xfrm flipV="1">
              <a:off x="3299760" y="6049626"/>
              <a:ext cx="2365871" cy="400376"/>
            </a:xfrm>
            <a:prstGeom prst="round2SameRect">
              <a:avLst>
                <a:gd name="adj1" fmla="val 25827"/>
                <a:gd name="adj2" fmla="val 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35236533-83E8-4E5C-B6C3-F3C3C04AA764}"/>
                </a:ext>
              </a:extLst>
            </p:cNvPr>
            <p:cNvSpPr txBox="1"/>
            <p:nvPr/>
          </p:nvSpPr>
          <p:spPr>
            <a:xfrm>
              <a:off x="3848709" y="6103620"/>
              <a:ext cx="1267976" cy="292388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9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협력기관 기준</a:t>
              </a:r>
            </a:p>
          </p:txBody>
        </p:sp>
        <p:sp>
          <p:nvSpPr>
            <p:cNvPr id="137" name="모서리가 둥근 직사각형 136"/>
            <p:cNvSpPr/>
            <p:nvPr/>
          </p:nvSpPr>
          <p:spPr>
            <a:xfrm>
              <a:off x="3456696" y="5580707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rgbClr val="0A98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-6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선도연구기관협력 </a:t>
              </a:r>
              <a:r>
                <a:rPr kumimoji="0" lang="en-US" altLang="ko-KR" sz="1500" b="0" i="0" u="none" strike="noStrike" kern="1200" cap="none" spc="-6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R&amp;D</a:t>
              </a:r>
            </a:p>
          </p:txBody>
        </p:sp>
        <p:sp>
          <p:nvSpPr>
            <p:cNvPr id="138" name="모서리가 둥근 직사각형 137"/>
            <p:cNvSpPr/>
            <p:nvPr/>
          </p:nvSpPr>
          <p:spPr>
            <a:xfrm>
              <a:off x="3456696" y="4963863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rgbClr val="0A98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-6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산학연 </a:t>
              </a:r>
              <a:r>
                <a:rPr kumimoji="0" lang="en-US" altLang="ko-KR" sz="1500" b="0" i="0" u="none" strike="noStrike" kern="1200" cap="none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Collabo R&amp;D</a:t>
              </a:r>
            </a:p>
          </p:txBody>
        </p:sp>
        <p:sp>
          <p:nvSpPr>
            <p:cNvPr id="139" name="모서리가 둥근 직사각형 138"/>
            <p:cNvSpPr/>
            <p:nvPr/>
          </p:nvSpPr>
          <p:spPr>
            <a:xfrm>
              <a:off x="3456696" y="4347020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rgbClr val="0A98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1200" cap="none" spc="-6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상용화 </a:t>
              </a:r>
              <a:r>
                <a:rPr kumimoji="0" lang="en-US" altLang="ko-KR" sz="1500" b="0" i="0" u="none" strike="noStrike" kern="1200" cap="none" spc="-6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R&amp;D</a:t>
              </a:r>
            </a:p>
          </p:txBody>
        </p:sp>
        <p:sp>
          <p:nvSpPr>
            <p:cNvPr id="141" name="Freeform 5"/>
            <p:cNvSpPr>
              <a:spLocks/>
            </p:cNvSpPr>
            <p:nvPr/>
          </p:nvSpPr>
          <p:spPr bwMode="auto">
            <a:xfrm>
              <a:off x="5343514" y="6128278"/>
              <a:ext cx="227016" cy="106978"/>
            </a:xfrm>
            <a:custGeom>
              <a:avLst/>
              <a:gdLst>
                <a:gd name="T0" fmla="*/ 870 w 886"/>
                <a:gd name="T1" fmla="*/ 79 h 401"/>
                <a:gd name="T2" fmla="*/ 576 w 886"/>
                <a:gd name="T3" fmla="*/ 373 h 401"/>
                <a:gd name="T4" fmla="*/ 509 w 886"/>
                <a:gd name="T5" fmla="*/ 401 h 401"/>
                <a:gd name="T6" fmla="*/ 469 w 886"/>
                <a:gd name="T7" fmla="*/ 401 h 401"/>
                <a:gd name="T8" fmla="*/ 198 w 886"/>
                <a:gd name="T9" fmla="*/ 130 h 401"/>
                <a:gd name="T10" fmla="*/ 180 w 886"/>
                <a:gd name="T11" fmla="*/ 123 h 401"/>
                <a:gd name="T12" fmla="*/ 162 w 886"/>
                <a:gd name="T13" fmla="*/ 130 h 401"/>
                <a:gd name="T14" fmla="*/ 73 w 886"/>
                <a:gd name="T15" fmla="*/ 220 h 401"/>
                <a:gd name="T16" fmla="*/ 43 w 886"/>
                <a:gd name="T17" fmla="*/ 232 h 401"/>
                <a:gd name="T18" fmla="*/ 13 w 886"/>
                <a:gd name="T19" fmla="*/ 220 h 401"/>
                <a:gd name="T20" fmla="*/ 0 w 886"/>
                <a:gd name="T21" fmla="*/ 190 h 401"/>
                <a:gd name="T22" fmla="*/ 13 w 886"/>
                <a:gd name="T23" fmla="*/ 160 h 401"/>
                <a:gd name="T24" fmla="*/ 18 w 886"/>
                <a:gd name="T25" fmla="*/ 154 h 401"/>
                <a:gd name="T26" fmla="*/ 134 w 886"/>
                <a:gd name="T27" fmla="*/ 38 h 401"/>
                <a:gd name="T28" fmla="*/ 245 w 886"/>
                <a:gd name="T29" fmla="*/ 0 h 401"/>
                <a:gd name="T30" fmla="*/ 838 w 886"/>
                <a:gd name="T31" fmla="*/ 0 h 401"/>
                <a:gd name="T32" fmla="*/ 880 w 886"/>
                <a:gd name="T33" fmla="*/ 29 h 401"/>
                <a:gd name="T34" fmla="*/ 870 w 886"/>
                <a:gd name="T35" fmla="*/ 79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6" h="401">
                  <a:moveTo>
                    <a:pt x="870" y="79"/>
                  </a:moveTo>
                  <a:cubicBezTo>
                    <a:pt x="576" y="373"/>
                    <a:pt x="576" y="373"/>
                    <a:pt x="576" y="373"/>
                  </a:cubicBezTo>
                  <a:cubicBezTo>
                    <a:pt x="559" y="391"/>
                    <a:pt x="534" y="401"/>
                    <a:pt x="509" y="401"/>
                  </a:cubicBezTo>
                  <a:cubicBezTo>
                    <a:pt x="469" y="401"/>
                    <a:pt x="469" y="401"/>
                    <a:pt x="469" y="40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3" y="126"/>
                    <a:pt x="187" y="123"/>
                    <a:pt x="180" y="123"/>
                  </a:cubicBezTo>
                  <a:cubicBezTo>
                    <a:pt x="173" y="123"/>
                    <a:pt x="167" y="126"/>
                    <a:pt x="162" y="130"/>
                  </a:cubicBezTo>
                  <a:cubicBezTo>
                    <a:pt x="73" y="220"/>
                    <a:pt x="73" y="220"/>
                    <a:pt x="73" y="220"/>
                  </a:cubicBezTo>
                  <a:cubicBezTo>
                    <a:pt x="65" y="228"/>
                    <a:pt x="54" y="232"/>
                    <a:pt x="43" y="232"/>
                  </a:cubicBezTo>
                  <a:cubicBezTo>
                    <a:pt x="31" y="232"/>
                    <a:pt x="21" y="228"/>
                    <a:pt x="13" y="220"/>
                  </a:cubicBezTo>
                  <a:cubicBezTo>
                    <a:pt x="5" y="212"/>
                    <a:pt x="0" y="201"/>
                    <a:pt x="0" y="190"/>
                  </a:cubicBezTo>
                  <a:cubicBezTo>
                    <a:pt x="0" y="178"/>
                    <a:pt x="5" y="168"/>
                    <a:pt x="13" y="160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69" y="3"/>
                    <a:pt x="208" y="0"/>
                    <a:pt x="245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61" y="0"/>
                    <a:pt x="875" y="15"/>
                    <a:pt x="880" y="29"/>
                  </a:cubicBezTo>
                  <a:cubicBezTo>
                    <a:pt x="886" y="43"/>
                    <a:pt x="886" y="63"/>
                    <a:pt x="870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42" name="Freeform 6"/>
            <p:cNvSpPr>
              <a:spLocks/>
            </p:cNvSpPr>
            <p:nvPr/>
          </p:nvSpPr>
          <p:spPr bwMode="auto">
            <a:xfrm>
              <a:off x="5272991" y="6207267"/>
              <a:ext cx="54116" cy="55182"/>
            </a:xfrm>
            <a:custGeom>
              <a:avLst/>
              <a:gdLst>
                <a:gd name="T0" fmla="*/ 47 w 211"/>
                <a:gd name="T1" fmla="*/ 207 h 207"/>
                <a:gd name="T2" fmla="*/ 47 w 211"/>
                <a:gd name="T3" fmla="*/ 207 h 207"/>
                <a:gd name="T4" fmla="*/ 17 w 211"/>
                <a:gd name="T5" fmla="*/ 194 h 207"/>
                <a:gd name="T6" fmla="*/ 17 w 211"/>
                <a:gd name="T7" fmla="*/ 134 h 207"/>
                <a:gd name="T8" fmla="*/ 139 w 211"/>
                <a:gd name="T9" fmla="*/ 12 h 207"/>
                <a:gd name="T10" fmla="*/ 169 w 211"/>
                <a:gd name="T11" fmla="*/ 0 h 207"/>
                <a:gd name="T12" fmla="*/ 199 w 211"/>
                <a:gd name="T13" fmla="*/ 12 h 207"/>
                <a:gd name="T14" fmla="*/ 211 w 211"/>
                <a:gd name="T15" fmla="*/ 42 h 207"/>
                <a:gd name="T16" fmla="*/ 199 w 211"/>
                <a:gd name="T17" fmla="*/ 73 h 207"/>
                <a:gd name="T18" fmla="*/ 77 w 211"/>
                <a:gd name="T19" fmla="*/ 194 h 207"/>
                <a:gd name="T20" fmla="*/ 47 w 211"/>
                <a:gd name="T2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07">
                  <a:moveTo>
                    <a:pt x="47" y="207"/>
                  </a:moveTo>
                  <a:cubicBezTo>
                    <a:pt x="47" y="207"/>
                    <a:pt x="47" y="207"/>
                    <a:pt x="47" y="207"/>
                  </a:cubicBezTo>
                  <a:cubicBezTo>
                    <a:pt x="36" y="207"/>
                    <a:pt x="25" y="202"/>
                    <a:pt x="17" y="194"/>
                  </a:cubicBezTo>
                  <a:cubicBezTo>
                    <a:pt x="0" y="178"/>
                    <a:pt x="0" y="151"/>
                    <a:pt x="17" y="134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47" y="4"/>
                    <a:pt x="157" y="0"/>
                    <a:pt x="169" y="0"/>
                  </a:cubicBezTo>
                  <a:cubicBezTo>
                    <a:pt x="180" y="0"/>
                    <a:pt x="191" y="4"/>
                    <a:pt x="199" y="12"/>
                  </a:cubicBezTo>
                  <a:cubicBezTo>
                    <a:pt x="207" y="20"/>
                    <a:pt x="211" y="31"/>
                    <a:pt x="211" y="42"/>
                  </a:cubicBezTo>
                  <a:cubicBezTo>
                    <a:pt x="211" y="54"/>
                    <a:pt x="207" y="65"/>
                    <a:pt x="199" y="73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69" y="202"/>
                    <a:pt x="58" y="207"/>
                    <a:pt x="47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43" name="Freeform 7"/>
            <p:cNvSpPr>
              <a:spLocks/>
            </p:cNvSpPr>
            <p:nvPr/>
          </p:nvSpPr>
          <p:spPr bwMode="auto">
            <a:xfrm>
              <a:off x="5294291" y="6228284"/>
              <a:ext cx="53060" cy="55182"/>
            </a:xfrm>
            <a:custGeom>
              <a:avLst/>
              <a:gdLst>
                <a:gd name="T0" fmla="*/ 43 w 207"/>
                <a:gd name="T1" fmla="*/ 207 h 207"/>
                <a:gd name="T2" fmla="*/ 43 w 207"/>
                <a:gd name="T3" fmla="*/ 207 h 207"/>
                <a:gd name="T4" fmla="*/ 13 w 207"/>
                <a:gd name="T5" fmla="*/ 194 h 207"/>
                <a:gd name="T6" fmla="*/ 0 w 207"/>
                <a:gd name="T7" fmla="*/ 164 h 207"/>
                <a:gd name="T8" fmla="*/ 13 w 207"/>
                <a:gd name="T9" fmla="*/ 134 h 207"/>
                <a:gd name="T10" fmla="*/ 135 w 207"/>
                <a:gd name="T11" fmla="*/ 12 h 207"/>
                <a:gd name="T12" fmla="*/ 165 w 207"/>
                <a:gd name="T13" fmla="*/ 0 h 207"/>
                <a:gd name="T14" fmla="*/ 195 w 207"/>
                <a:gd name="T15" fmla="*/ 12 h 207"/>
                <a:gd name="T16" fmla="*/ 207 w 207"/>
                <a:gd name="T17" fmla="*/ 42 h 207"/>
                <a:gd name="T18" fmla="*/ 195 w 207"/>
                <a:gd name="T19" fmla="*/ 72 h 207"/>
                <a:gd name="T20" fmla="*/ 73 w 207"/>
                <a:gd name="T21" fmla="*/ 194 h 207"/>
                <a:gd name="T22" fmla="*/ 43 w 207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43" y="207"/>
                  </a:moveTo>
                  <a:cubicBezTo>
                    <a:pt x="43" y="207"/>
                    <a:pt x="43" y="207"/>
                    <a:pt x="43" y="207"/>
                  </a:cubicBezTo>
                  <a:cubicBezTo>
                    <a:pt x="32" y="207"/>
                    <a:pt x="21" y="202"/>
                    <a:pt x="13" y="194"/>
                  </a:cubicBezTo>
                  <a:cubicBezTo>
                    <a:pt x="5" y="186"/>
                    <a:pt x="0" y="175"/>
                    <a:pt x="0" y="164"/>
                  </a:cubicBezTo>
                  <a:cubicBezTo>
                    <a:pt x="0" y="153"/>
                    <a:pt x="5" y="142"/>
                    <a:pt x="13" y="134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43" y="4"/>
                    <a:pt x="153" y="0"/>
                    <a:pt x="165" y="0"/>
                  </a:cubicBezTo>
                  <a:cubicBezTo>
                    <a:pt x="176" y="0"/>
                    <a:pt x="187" y="4"/>
                    <a:pt x="195" y="12"/>
                  </a:cubicBezTo>
                  <a:cubicBezTo>
                    <a:pt x="203" y="20"/>
                    <a:pt x="207" y="31"/>
                    <a:pt x="207" y="42"/>
                  </a:cubicBezTo>
                  <a:cubicBezTo>
                    <a:pt x="207" y="54"/>
                    <a:pt x="203" y="64"/>
                    <a:pt x="195" y="72"/>
                  </a:cubicBezTo>
                  <a:cubicBezTo>
                    <a:pt x="73" y="194"/>
                    <a:pt x="73" y="194"/>
                    <a:pt x="73" y="194"/>
                  </a:cubicBezTo>
                  <a:cubicBezTo>
                    <a:pt x="65" y="202"/>
                    <a:pt x="54" y="207"/>
                    <a:pt x="43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44" name="Freeform 8"/>
            <p:cNvSpPr>
              <a:spLocks/>
            </p:cNvSpPr>
            <p:nvPr/>
          </p:nvSpPr>
          <p:spPr bwMode="auto">
            <a:xfrm>
              <a:off x="5313481" y="6249401"/>
              <a:ext cx="55171" cy="54884"/>
            </a:xfrm>
            <a:custGeom>
              <a:avLst/>
              <a:gdLst>
                <a:gd name="T0" fmla="*/ 47 w 215"/>
                <a:gd name="T1" fmla="*/ 206 h 206"/>
                <a:gd name="T2" fmla="*/ 47 w 215"/>
                <a:gd name="T3" fmla="*/ 206 h 206"/>
                <a:gd name="T4" fmla="*/ 17 w 215"/>
                <a:gd name="T5" fmla="*/ 194 h 206"/>
                <a:gd name="T6" fmla="*/ 17 w 215"/>
                <a:gd name="T7" fmla="*/ 134 h 206"/>
                <a:gd name="T8" fmla="*/ 138 w 215"/>
                <a:gd name="T9" fmla="*/ 12 h 206"/>
                <a:gd name="T10" fmla="*/ 169 w 215"/>
                <a:gd name="T11" fmla="*/ 0 h 206"/>
                <a:gd name="T12" fmla="*/ 199 w 215"/>
                <a:gd name="T13" fmla="*/ 12 h 206"/>
                <a:gd name="T14" fmla="*/ 199 w 215"/>
                <a:gd name="T15" fmla="*/ 72 h 206"/>
                <a:gd name="T16" fmla="*/ 77 w 215"/>
                <a:gd name="T17" fmla="*/ 194 h 206"/>
                <a:gd name="T18" fmla="*/ 47 w 215"/>
                <a:gd name="T1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06">
                  <a:moveTo>
                    <a:pt x="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36" y="206"/>
                    <a:pt x="25" y="202"/>
                    <a:pt x="17" y="194"/>
                  </a:cubicBezTo>
                  <a:cubicBezTo>
                    <a:pt x="0" y="177"/>
                    <a:pt x="0" y="150"/>
                    <a:pt x="17" y="134"/>
                  </a:cubicBezTo>
                  <a:cubicBezTo>
                    <a:pt x="138" y="12"/>
                    <a:pt x="138" y="12"/>
                    <a:pt x="138" y="12"/>
                  </a:cubicBezTo>
                  <a:cubicBezTo>
                    <a:pt x="147" y="4"/>
                    <a:pt x="157" y="0"/>
                    <a:pt x="169" y="0"/>
                  </a:cubicBezTo>
                  <a:cubicBezTo>
                    <a:pt x="180" y="0"/>
                    <a:pt x="191" y="4"/>
                    <a:pt x="199" y="12"/>
                  </a:cubicBezTo>
                  <a:cubicBezTo>
                    <a:pt x="215" y="29"/>
                    <a:pt x="215" y="56"/>
                    <a:pt x="199" y="72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69" y="202"/>
                    <a:pt x="58" y="206"/>
                    <a:pt x="47" y="2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45" name="Freeform 9"/>
            <p:cNvSpPr>
              <a:spLocks/>
            </p:cNvSpPr>
            <p:nvPr/>
          </p:nvSpPr>
          <p:spPr bwMode="auto">
            <a:xfrm>
              <a:off x="5334782" y="6270418"/>
              <a:ext cx="53060" cy="54983"/>
            </a:xfrm>
            <a:custGeom>
              <a:avLst/>
              <a:gdLst>
                <a:gd name="T0" fmla="*/ 73 w 207"/>
                <a:gd name="T1" fmla="*/ 194 h 206"/>
                <a:gd name="T2" fmla="*/ 43 w 207"/>
                <a:gd name="T3" fmla="*/ 206 h 206"/>
                <a:gd name="T4" fmla="*/ 43 w 207"/>
                <a:gd name="T5" fmla="*/ 206 h 206"/>
                <a:gd name="T6" fmla="*/ 13 w 207"/>
                <a:gd name="T7" fmla="*/ 194 h 206"/>
                <a:gd name="T8" fmla="*/ 0 w 207"/>
                <a:gd name="T9" fmla="*/ 164 h 206"/>
                <a:gd name="T10" fmla="*/ 13 w 207"/>
                <a:gd name="T11" fmla="*/ 134 h 206"/>
                <a:gd name="T12" fmla="*/ 134 w 207"/>
                <a:gd name="T13" fmla="*/ 12 h 206"/>
                <a:gd name="T14" fmla="*/ 164 w 207"/>
                <a:gd name="T15" fmla="*/ 0 h 206"/>
                <a:gd name="T16" fmla="*/ 195 w 207"/>
                <a:gd name="T17" fmla="*/ 12 h 206"/>
                <a:gd name="T18" fmla="*/ 207 w 207"/>
                <a:gd name="T19" fmla="*/ 42 h 206"/>
                <a:gd name="T20" fmla="*/ 195 w 207"/>
                <a:gd name="T21" fmla="*/ 72 h 206"/>
                <a:gd name="T22" fmla="*/ 73 w 207"/>
                <a:gd name="T23" fmla="*/ 1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6">
                  <a:moveTo>
                    <a:pt x="73" y="194"/>
                  </a:moveTo>
                  <a:cubicBezTo>
                    <a:pt x="65" y="202"/>
                    <a:pt x="54" y="206"/>
                    <a:pt x="43" y="206"/>
                  </a:cubicBezTo>
                  <a:cubicBezTo>
                    <a:pt x="43" y="206"/>
                    <a:pt x="43" y="206"/>
                    <a:pt x="43" y="206"/>
                  </a:cubicBezTo>
                  <a:cubicBezTo>
                    <a:pt x="31" y="206"/>
                    <a:pt x="21" y="202"/>
                    <a:pt x="13" y="194"/>
                  </a:cubicBezTo>
                  <a:cubicBezTo>
                    <a:pt x="5" y="186"/>
                    <a:pt x="0" y="175"/>
                    <a:pt x="0" y="164"/>
                  </a:cubicBezTo>
                  <a:cubicBezTo>
                    <a:pt x="0" y="153"/>
                    <a:pt x="5" y="142"/>
                    <a:pt x="13" y="134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42" y="4"/>
                    <a:pt x="153" y="0"/>
                    <a:pt x="164" y="0"/>
                  </a:cubicBezTo>
                  <a:cubicBezTo>
                    <a:pt x="176" y="0"/>
                    <a:pt x="186" y="4"/>
                    <a:pt x="195" y="12"/>
                  </a:cubicBezTo>
                  <a:cubicBezTo>
                    <a:pt x="203" y="20"/>
                    <a:pt x="207" y="31"/>
                    <a:pt x="207" y="42"/>
                  </a:cubicBezTo>
                  <a:cubicBezTo>
                    <a:pt x="207" y="54"/>
                    <a:pt x="203" y="64"/>
                    <a:pt x="195" y="72"/>
                  </a:cubicBezTo>
                  <a:lnTo>
                    <a:pt x="73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46" name="Freeform 10"/>
            <p:cNvSpPr>
              <a:spLocks/>
            </p:cNvSpPr>
            <p:nvPr/>
          </p:nvSpPr>
          <p:spPr bwMode="auto">
            <a:xfrm>
              <a:off x="5167926" y="6128278"/>
              <a:ext cx="297539" cy="197123"/>
            </a:xfrm>
            <a:custGeom>
              <a:avLst/>
              <a:gdLst>
                <a:gd name="T0" fmla="*/ 1145 w 1161"/>
                <a:gd name="T1" fmla="*/ 490 h 739"/>
                <a:gd name="T2" fmla="*/ 1115 w 1161"/>
                <a:gd name="T3" fmla="*/ 502 h 739"/>
                <a:gd name="T4" fmla="*/ 1085 w 1161"/>
                <a:gd name="T5" fmla="*/ 490 h 739"/>
                <a:gd name="T6" fmla="*/ 1066 w 1161"/>
                <a:gd name="T7" fmla="*/ 490 h 739"/>
                <a:gd name="T8" fmla="*/ 1062 w 1161"/>
                <a:gd name="T9" fmla="*/ 499 h 739"/>
                <a:gd name="T10" fmla="*/ 1066 w 1161"/>
                <a:gd name="T11" fmla="*/ 509 h 739"/>
                <a:gd name="T12" fmla="*/ 1066 w 1161"/>
                <a:gd name="T13" fmla="*/ 569 h 739"/>
                <a:gd name="T14" fmla="*/ 1036 w 1161"/>
                <a:gd name="T15" fmla="*/ 581 h 739"/>
                <a:gd name="T16" fmla="*/ 1006 w 1161"/>
                <a:gd name="T17" fmla="*/ 569 h 739"/>
                <a:gd name="T18" fmla="*/ 987 w 1161"/>
                <a:gd name="T19" fmla="*/ 569 h 739"/>
                <a:gd name="T20" fmla="*/ 983 w 1161"/>
                <a:gd name="T21" fmla="*/ 578 h 739"/>
                <a:gd name="T22" fmla="*/ 987 w 1161"/>
                <a:gd name="T23" fmla="*/ 588 h 739"/>
                <a:gd name="T24" fmla="*/ 999 w 1161"/>
                <a:gd name="T25" fmla="*/ 618 h 739"/>
                <a:gd name="T26" fmla="*/ 987 w 1161"/>
                <a:gd name="T27" fmla="*/ 648 h 739"/>
                <a:gd name="T28" fmla="*/ 957 w 1161"/>
                <a:gd name="T29" fmla="*/ 660 h 739"/>
                <a:gd name="T30" fmla="*/ 927 w 1161"/>
                <a:gd name="T31" fmla="*/ 648 h 739"/>
                <a:gd name="T32" fmla="*/ 908 w 1161"/>
                <a:gd name="T33" fmla="*/ 648 h 739"/>
                <a:gd name="T34" fmla="*/ 904 w 1161"/>
                <a:gd name="T35" fmla="*/ 657 h 739"/>
                <a:gd name="T36" fmla="*/ 908 w 1161"/>
                <a:gd name="T37" fmla="*/ 667 h 739"/>
                <a:gd name="T38" fmla="*/ 908 w 1161"/>
                <a:gd name="T39" fmla="*/ 727 h 739"/>
                <a:gd name="T40" fmla="*/ 878 w 1161"/>
                <a:gd name="T41" fmla="*/ 739 h 739"/>
                <a:gd name="T42" fmla="*/ 848 w 1161"/>
                <a:gd name="T43" fmla="*/ 727 h 739"/>
                <a:gd name="T44" fmla="*/ 805 w 1161"/>
                <a:gd name="T45" fmla="*/ 684 h 739"/>
                <a:gd name="T46" fmla="*/ 864 w 1161"/>
                <a:gd name="T47" fmla="*/ 624 h 739"/>
                <a:gd name="T48" fmla="*/ 885 w 1161"/>
                <a:gd name="T49" fmla="*/ 575 h 739"/>
                <a:gd name="T50" fmla="*/ 864 w 1161"/>
                <a:gd name="T51" fmla="*/ 526 h 739"/>
                <a:gd name="T52" fmla="*/ 815 w 1161"/>
                <a:gd name="T53" fmla="*/ 506 h 739"/>
                <a:gd name="T54" fmla="*/ 805 w 1161"/>
                <a:gd name="T55" fmla="*/ 507 h 739"/>
                <a:gd name="T56" fmla="*/ 785 w 1161"/>
                <a:gd name="T57" fmla="*/ 447 h 739"/>
                <a:gd name="T58" fmla="*/ 737 w 1161"/>
                <a:gd name="T59" fmla="*/ 427 h 739"/>
                <a:gd name="T60" fmla="*/ 726 w 1161"/>
                <a:gd name="T61" fmla="*/ 428 h 739"/>
                <a:gd name="T62" fmla="*/ 727 w 1161"/>
                <a:gd name="T63" fmla="*/ 417 h 739"/>
                <a:gd name="T64" fmla="*/ 706 w 1161"/>
                <a:gd name="T65" fmla="*/ 369 h 739"/>
                <a:gd name="T66" fmla="*/ 658 w 1161"/>
                <a:gd name="T67" fmla="*/ 348 h 739"/>
                <a:gd name="T68" fmla="*/ 647 w 1161"/>
                <a:gd name="T69" fmla="*/ 349 h 739"/>
                <a:gd name="T70" fmla="*/ 648 w 1161"/>
                <a:gd name="T71" fmla="*/ 338 h 739"/>
                <a:gd name="T72" fmla="*/ 628 w 1161"/>
                <a:gd name="T73" fmla="*/ 290 h 739"/>
                <a:gd name="T74" fmla="*/ 579 w 1161"/>
                <a:gd name="T75" fmla="*/ 269 h 739"/>
                <a:gd name="T76" fmla="*/ 530 w 1161"/>
                <a:gd name="T77" fmla="*/ 290 h 739"/>
                <a:gd name="T78" fmla="*/ 419 w 1161"/>
                <a:gd name="T79" fmla="*/ 401 h 739"/>
                <a:gd name="T80" fmla="*/ 378 w 1161"/>
                <a:gd name="T81" fmla="*/ 401 h 739"/>
                <a:gd name="T82" fmla="*/ 310 w 1161"/>
                <a:gd name="T83" fmla="*/ 373 h 739"/>
                <a:gd name="T84" fmla="*/ 16 w 1161"/>
                <a:gd name="T85" fmla="*/ 79 h 739"/>
                <a:gd name="T86" fmla="*/ 6 w 1161"/>
                <a:gd name="T87" fmla="*/ 28 h 739"/>
                <a:gd name="T88" fmla="*/ 49 w 1161"/>
                <a:gd name="T89" fmla="*/ 0 h 739"/>
                <a:gd name="T90" fmla="*/ 642 w 1161"/>
                <a:gd name="T91" fmla="*/ 0 h 739"/>
                <a:gd name="T92" fmla="*/ 752 w 1161"/>
                <a:gd name="T93" fmla="*/ 37 h 739"/>
                <a:gd name="T94" fmla="*/ 767 w 1161"/>
                <a:gd name="T95" fmla="*/ 52 h 739"/>
                <a:gd name="T96" fmla="*/ 679 w 1161"/>
                <a:gd name="T97" fmla="*/ 141 h 739"/>
                <a:gd name="T98" fmla="*/ 679 w 1161"/>
                <a:gd name="T99" fmla="*/ 141 h 739"/>
                <a:gd name="T100" fmla="*/ 659 w 1161"/>
                <a:gd name="T101" fmla="*/ 190 h 739"/>
                <a:gd name="T102" fmla="*/ 679 w 1161"/>
                <a:gd name="T103" fmla="*/ 238 h 739"/>
                <a:gd name="T104" fmla="*/ 728 w 1161"/>
                <a:gd name="T105" fmla="*/ 259 h 739"/>
                <a:gd name="T106" fmla="*/ 776 w 1161"/>
                <a:gd name="T107" fmla="*/ 238 h 739"/>
                <a:gd name="T108" fmla="*/ 865 w 1161"/>
                <a:gd name="T109" fmla="*/ 150 h 739"/>
                <a:gd name="T110" fmla="*/ 1145 w 1161"/>
                <a:gd name="T111" fmla="*/ 430 h 739"/>
                <a:gd name="T112" fmla="*/ 1145 w 1161"/>
                <a:gd name="T113" fmla="*/ 49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1" h="739">
                  <a:moveTo>
                    <a:pt x="1145" y="490"/>
                  </a:moveTo>
                  <a:cubicBezTo>
                    <a:pt x="1137" y="498"/>
                    <a:pt x="1126" y="502"/>
                    <a:pt x="1115" y="502"/>
                  </a:cubicBezTo>
                  <a:cubicBezTo>
                    <a:pt x="1103" y="502"/>
                    <a:pt x="1093" y="498"/>
                    <a:pt x="1085" y="490"/>
                  </a:cubicBezTo>
                  <a:cubicBezTo>
                    <a:pt x="1079" y="485"/>
                    <a:pt x="1071" y="485"/>
                    <a:pt x="1066" y="490"/>
                  </a:cubicBezTo>
                  <a:cubicBezTo>
                    <a:pt x="1063" y="493"/>
                    <a:pt x="1062" y="496"/>
                    <a:pt x="1062" y="499"/>
                  </a:cubicBezTo>
                  <a:cubicBezTo>
                    <a:pt x="1062" y="503"/>
                    <a:pt x="1063" y="506"/>
                    <a:pt x="1066" y="509"/>
                  </a:cubicBezTo>
                  <a:cubicBezTo>
                    <a:pt x="1082" y="525"/>
                    <a:pt x="1082" y="552"/>
                    <a:pt x="1066" y="569"/>
                  </a:cubicBezTo>
                  <a:cubicBezTo>
                    <a:pt x="1058" y="577"/>
                    <a:pt x="1047" y="581"/>
                    <a:pt x="1036" y="581"/>
                  </a:cubicBezTo>
                  <a:cubicBezTo>
                    <a:pt x="1024" y="581"/>
                    <a:pt x="1014" y="577"/>
                    <a:pt x="1006" y="569"/>
                  </a:cubicBezTo>
                  <a:cubicBezTo>
                    <a:pt x="1000" y="564"/>
                    <a:pt x="992" y="564"/>
                    <a:pt x="987" y="569"/>
                  </a:cubicBezTo>
                  <a:cubicBezTo>
                    <a:pt x="984" y="571"/>
                    <a:pt x="983" y="575"/>
                    <a:pt x="983" y="578"/>
                  </a:cubicBezTo>
                  <a:cubicBezTo>
                    <a:pt x="983" y="582"/>
                    <a:pt x="984" y="585"/>
                    <a:pt x="987" y="588"/>
                  </a:cubicBezTo>
                  <a:cubicBezTo>
                    <a:pt x="995" y="596"/>
                    <a:pt x="999" y="606"/>
                    <a:pt x="999" y="618"/>
                  </a:cubicBezTo>
                  <a:cubicBezTo>
                    <a:pt x="999" y="629"/>
                    <a:pt x="995" y="640"/>
                    <a:pt x="987" y="648"/>
                  </a:cubicBezTo>
                  <a:cubicBezTo>
                    <a:pt x="979" y="656"/>
                    <a:pt x="968" y="660"/>
                    <a:pt x="957" y="660"/>
                  </a:cubicBezTo>
                  <a:cubicBezTo>
                    <a:pt x="945" y="660"/>
                    <a:pt x="935" y="656"/>
                    <a:pt x="927" y="648"/>
                  </a:cubicBezTo>
                  <a:cubicBezTo>
                    <a:pt x="922" y="643"/>
                    <a:pt x="913" y="643"/>
                    <a:pt x="908" y="648"/>
                  </a:cubicBezTo>
                  <a:cubicBezTo>
                    <a:pt x="905" y="650"/>
                    <a:pt x="904" y="654"/>
                    <a:pt x="904" y="657"/>
                  </a:cubicBezTo>
                  <a:cubicBezTo>
                    <a:pt x="904" y="661"/>
                    <a:pt x="905" y="664"/>
                    <a:pt x="908" y="667"/>
                  </a:cubicBezTo>
                  <a:cubicBezTo>
                    <a:pt x="925" y="683"/>
                    <a:pt x="925" y="710"/>
                    <a:pt x="908" y="727"/>
                  </a:cubicBezTo>
                  <a:cubicBezTo>
                    <a:pt x="900" y="735"/>
                    <a:pt x="889" y="739"/>
                    <a:pt x="878" y="739"/>
                  </a:cubicBezTo>
                  <a:cubicBezTo>
                    <a:pt x="867" y="739"/>
                    <a:pt x="856" y="735"/>
                    <a:pt x="848" y="727"/>
                  </a:cubicBezTo>
                  <a:cubicBezTo>
                    <a:pt x="805" y="684"/>
                    <a:pt x="805" y="684"/>
                    <a:pt x="805" y="684"/>
                  </a:cubicBezTo>
                  <a:cubicBezTo>
                    <a:pt x="864" y="624"/>
                    <a:pt x="864" y="624"/>
                    <a:pt x="864" y="624"/>
                  </a:cubicBezTo>
                  <a:cubicBezTo>
                    <a:pt x="877" y="611"/>
                    <a:pt x="885" y="594"/>
                    <a:pt x="885" y="575"/>
                  </a:cubicBezTo>
                  <a:cubicBezTo>
                    <a:pt x="885" y="557"/>
                    <a:pt x="877" y="539"/>
                    <a:pt x="864" y="526"/>
                  </a:cubicBezTo>
                  <a:cubicBezTo>
                    <a:pt x="851" y="513"/>
                    <a:pt x="834" y="506"/>
                    <a:pt x="815" y="506"/>
                  </a:cubicBezTo>
                  <a:cubicBezTo>
                    <a:pt x="812" y="506"/>
                    <a:pt x="808" y="506"/>
                    <a:pt x="805" y="507"/>
                  </a:cubicBezTo>
                  <a:cubicBezTo>
                    <a:pt x="808" y="486"/>
                    <a:pt x="802" y="464"/>
                    <a:pt x="785" y="447"/>
                  </a:cubicBezTo>
                  <a:cubicBezTo>
                    <a:pt x="772" y="434"/>
                    <a:pt x="755" y="427"/>
                    <a:pt x="737" y="427"/>
                  </a:cubicBezTo>
                  <a:cubicBezTo>
                    <a:pt x="733" y="427"/>
                    <a:pt x="729" y="427"/>
                    <a:pt x="726" y="428"/>
                  </a:cubicBezTo>
                  <a:cubicBezTo>
                    <a:pt x="726" y="425"/>
                    <a:pt x="727" y="421"/>
                    <a:pt x="727" y="417"/>
                  </a:cubicBezTo>
                  <a:cubicBezTo>
                    <a:pt x="727" y="399"/>
                    <a:pt x="720" y="382"/>
                    <a:pt x="706" y="369"/>
                  </a:cubicBezTo>
                  <a:cubicBezTo>
                    <a:pt x="693" y="355"/>
                    <a:pt x="676" y="348"/>
                    <a:pt x="658" y="348"/>
                  </a:cubicBezTo>
                  <a:cubicBezTo>
                    <a:pt x="654" y="348"/>
                    <a:pt x="650" y="349"/>
                    <a:pt x="647" y="349"/>
                  </a:cubicBezTo>
                  <a:cubicBezTo>
                    <a:pt x="648" y="346"/>
                    <a:pt x="648" y="342"/>
                    <a:pt x="648" y="338"/>
                  </a:cubicBezTo>
                  <a:cubicBezTo>
                    <a:pt x="648" y="320"/>
                    <a:pt x="641" y="303"/>
                    <a:pt x="628" y="290"/>
                  </a:cubicBezTo>
                  <a:cubicBezTo>
                    <a:pt x="615" y="277"/>
                    <a:pt x="597" y="269"/>
                    <a:pt x="579" y="269"/>
                  </a:cubicBezTo>
                  <a:cubicBezTo>
                    <a:pt x="560" y="269"/>
                    <a:pt x="543" y="277"/>
                    <a:pt x="530" y="290"/>
                  </a:cubicBezTo>
                  <a:cubicBezTo>
                    <a:pt x="419" y="401"/>
                    <a:pt x="419" y="401"/>
                    <a:pt x="419" y="401"/>
                  </a:cubicBezTo>
                  <a:cubicBezTo>
                    <a:pt x="378" y="401"/>
                    <a:pt x="378" y="401"/>
                    <a:pt x="378" y="401"/>
                  </a:cubicBezTo>
                  <a:cubicBezTo>
                    <a:pt x="353" y="401"/>
                    <a:pt x="328" y="390"/>
                    <a:pt x="310" y="373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0" y="63"/>
                    <a:pt x="0" y="42"/>
                    <a:pt x="6" y="28"/>
                  </a:cubicBezTo>
                  <a:cubicBezTo>
                    <a:pt x="12" y="15"/>
                    <a:pt x="26" y="0"/>
                    <a:pt x="49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79" y="0"/>
                    <a:pt x="718" y="3"/>
                    <a:pt x="752" y="37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679" y="141"/>
                    <a:pt x="679" y="141"/>
                    <a:pt x="679" y="141"/>
                  </a:cubicBezTo>
                  <a:cubicBezTo>
                    <a:pt x="679" y="141"/>
                    <a:pt x="679" y="141"/>
                    <a:pt x="679" y="141"/>
                  </a:cubicBezTo>
                  <a:cubicBezTo>
                    <a:pt x="666" y="154"/>
                    <a:pt x="659" y="171"/>
                    <a:pt x="659" y="190"/>
                  </a:cubicBezTo>
                  <a:cubicBezTo>
                    <a:pt x="659" y="208"/>
                    <a:pt x="666" y="225"/>
                    <a:pt x="679" y="238"/>
                  </a:cubicBezTo>
                  <a:cubicBezTo>
                    <a:pt x="692" y="252"/>
                    <a:pt x="709" y="259"/>
                    <a:pt x="728" y="259"/>
                  </a:cubicBezTo>
                  <a:cubicBezTo>
                    <a:pt x="746" y="259"/>
                    <a:pt x="763" y="252"/>
                    <a:pt x="776" y="238"/>
                  </a:cubicBezTo>
                  <a:cubicBezTo>
                    <a:pt x="865" y="150"/>
                    <a:pt x="865" y="150"/>
                    <a:pt x="865" y="150"/>
                  </a:cubicBezTo>
                  <a:cubicBezTo>
                    <a:pt x="1145" y="430"/>
                    <a:pt x="1145" y="430"/>
                    <a:pt x="1145" y="430"/>
                  </a:cubicBezTo>
                  <a:cubicBezTo>
                    <a:pt x="1161" y="446"/>
                    <a:pt x="1161" y="473"/>
                    <a:pt x="1145" y="4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6476394" y="1067412"/>
            <a:ext cx="2365981" cy="4552053"/>
            <a:chOff x="6009138" y="1067412"/>
            <a:chExt cx="2365981" cy="4552053"/>
          </a:xfrm>
        </p:grpSpPr>
        <p:sp>
          <p:nvSpPr>
            <p:cNvPr id="148" name="사각형: 둥근 모서리 978">
              <a:extLst>
                <a:ext uri="{FF2B5EF4-FFF2-40B4-BE49-F238E27FC236}">
                  <a16:creationId xmlns:a16="http://schemas.microsoft.com/office/drawing/2014/main" id="{DB8273A0-B7EA-4012-9BA7-19567BDA67DD}"/>
                </a:ext>
              </a:extLst>
            </p:cNvPr>
            <p:cNvSpPr/>
            <p:nvPr/>
          </p:nvSpPr>
          <p:spPr>
            <a:xfrm flipV="1">
              <a:off x="6009248" y="4183065"/>
              <a:ext cx="2365871" cy="1436400"/>
            </a:xfrm>
            <a:prstGeom prst="roundRect">
              <a:avLst>
                <a:gd name="adj" fmla="val 7519"/>
              </a:avLst>
            </a:prstGeom>
            <a:solidFill>
              <a:schemeClr val="bg1"/>
            </a:solidFill>
            <a:ln w="3175">
              <a:solidFill>
                <a:srgbClr val="438A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사각형: 둥근 위쪽 모서리 252">
              <a:extLst>
                <a:ext uri="{FF2B5EF4-FFF2-40B4-BE49-F238E27FC236}">
                  <a16:creationId xmlns:a16="http://schemas.microsoft.com/office/drawing/2014/main" id="{93B33B98-0754-434C-9C4A-72E6431F6CB9}"/>
                </a:ext>
              </a:extLst>
            </p:cNvPr>
            <p:cNvSpPr/>
            <p:nvPr/>
          </p:nvSpPr>
          <p:spPr>
            <a:xfrm flipV="1">
              <a:off x="6009248" y="5227264"/>
              <a:ext cx="2365088" cy="392200"/>
            </a:xfrm>
            <a:prstGeom prst="round2SameRect">
              <a:avLst>
                <a:gd name="adj1" fmla="val 25827"/>
                <a:gd name="adj2" fmla="val 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5236533-83E8-4E5C-B6C3-F3C3C04AA764}"/>
                </a:ext>
              </a:extLst>
            </p:cNvPr>
            <p:cNvSpPr txBox="1"/>
            <p:nvPr/>
          </p:nvSpPr>
          <p:spPr>
            <a:xfrm>
              <a:off x="6676017" y="5277170"/>
              <a:ext cx="1032335" cy="292388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9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수요처 여부</a:t>
              </a:r>
            </a:p>
          </p:txBody>
        </p:sp>
        <p:sp>
          <p:nvSpPr>
            <p:cNvPr id="151" name="사각형: 둥근 모서리 978">
              <a:extLst>
                <a:ext uri="{FF2B5EF4-FFF2-40B4-BE49-F238E27FC236}">
                  <a16:creationId xmlns:a16="http://schemas.microsoft.com/office/drawing/2014/main" id="{DB8273A0-B7EA-4012-9BA7-19567BDA67DD}"/>
                </a:ext>
              </a:extLst>
            </p:cNvPr>
            <p:cNvSpPr/>
            <p:nvPr/>
          </p:nvSpPr>
          <p:spPr>
            <a:xfrm>
              <a:off x="6009919" y="1069867"/>
              <a:ext cx="2365200" cy="3023021"/>
            </a:xfrm>
            <a:prstGeom prst="roundRect">
              <a:avLst>
                <a:gd name="adj" fmla="val 4867"/>
              </a:avLst>
            </a:prstGeom>
            <a:solidFill>
              <a:schemeClr val="bg1"/>
            </a:solidFill>
            <a:ln w="3175">
              <a:solidFill>
                <a:srgbClr val="416A9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사각형: 둥근 위쪽 모서리 252">
              <a:extLst>
                <a:ext uri="{FF2B5EF4-FFF2-40B4-BE49-F238E27FC236}">
                  <a16:creationId xmlns:a16="http://schemas.microsoft.com/office/drawing/2014/main" id="{93B33B98-0754-434C-9C4A-72E6431F6CB9}"/>
                </a:ext>
              </a:extLst>
            </p:cNvPr>
            <p:cNvSpPr/>
            <p:nvPr/>
          </p:nvSpPr>
          <p:spPr>
            <a:xfrm>
              <a:off x="6009138" y="1067412"/>
              <a:ext cx="2365981" cy="407588"/>
            </a:xfrm>
            <a:prstGeom prst="round2SameRect">
              <a:avLst>
                <a:gd name="adj1" fmla="val 24517"/>
                <a:gd name="adj2" fmla="val 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-6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5236533-83E8-4E5C-B6C3-F3C3C04AA764}"/>
                </a:ext>
              </a:extLst>
            </p:cNvPr>
            <p:cNvSpPr txBox="1"/>
            <p:nvPr/>
          </p:nvSpPr>
          <p:spPr>
            <a:xfrm>
              <a:off x="6560135" y="1125012"/>
              <a:ext cx="1264770" cy="292388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700">
                  <a:solidFill>
                    <a:schemeClr val="lt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defRPr>
              </a:lvl1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9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혁신역량 기준</a:t>
              </a:r>
            </a:p>
          </p:txBody>
        </p:sp>
        <p:grpSp>
          <p:nvGrpSpPr>
            <p:cNvPr id="154" name="그룹 153"/>
            <p:cNvGrpSpPr/>
            <p:nvPr/>
          </p:nvGrpSpPr>
          <p:grpSpPr>
            <a:xfrm>
              <a:off x="6166519" y="1623330"/>
              <a:ext cx="2052000" cy="1101242"/>
              <a:chOff x="6176147" y="1453973"/>
              <a:chExt cx="2052000" cy="1101242"/>
            </a:xfrm>
          </p:grpSpPr>
          <p:sp>
            <p:nvSpPr>
              <p:cNvPr id="161" name="모서리가 둥근 직사각형 160"/>
              <p:cNvSpPr/>
              <p:nvPr/>
            </p:nvSpPr>
            <p:spPr>
              <a:xfrm>
                <a:off x="6176147" y="1453973"/>
                <a:ext cx="2052000" cy="324000"/>
              </a:xfrm>
              <a:prstGeom prst="roundRect">
                <a:avLst>
                  <a:gd name="adj" fmla="val 10344"/>
                </a:avLst>
              </a:prstGeom>
              <a:solidFill>
                <a:schemeClr val="bg1"/>
              </a:solidFill>
              <a:ln w="28575">
                <a:solidFill>
                  <a:srgbClr val="5689C0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lIns="12600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-5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95996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수출지향형</a:t>
                </a:r>
              </a:p>
            </p:txBody>
          </p:sp>
          <p:sp>
            <p:nvSpPr>
              <p:cNvPr id="162" name="모서리가 둥근 직사각형 161"/>
              <p:cNvSpPr/>
              <p:nvPr/>
            </p:nvSpPr>
            <p:spPr>
              <a:xfrm>
                <a:off x="6176147" y="1842594"/>
                <a:ext cx="2052000" cy="324000"/>
              </a:xfrm>
              <a:prstGeom prst="roundRect">
                <a:avLst>
                  <a:gd name="adj" fmla="val 10344"/>
                </a:avLst>
              </a:prstGeom>
              <a:solidFill>
                <a:schemeClr val="bg1"/>
              </a:solidFill>
              <a:ln w="28575">
                <a:solidFill>
                  <a:srgbClr val="5689C0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lIns="12600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-5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95996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시장확대형</a:t>
                </a:r>
              </a:p>
            </p:txBody>
          </p:sp>
          <p:sp>
            <p:nvSpPr>
              <p:cNvPr id="163" name="모서리가 둥근 직사각형 162"/>
              <p:cNvSpPr/>
              <p:nvPr/>
            </p:nvSpPr>
            <p:spPr>
              <a:xfrm>
                <a:off x="6176147" y="2231215"/>
                <a:ext cx="2052000" cy="324000"/>
              </a:xfrm>
              <a:prstGeom prst="roundRect">
                <a:avLst>
                  <a:gd name="adj" fmla="val 10344"/>
                </a:avLst>
              </a:prstGeom>
              <a:solidFill>
                <a:schemeClr val="bg1"/>
              </a:solidFill>
              <a:ln w="28575">
                <a:solidFill>
                  <a:srgbClr val="5689C0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lIns="12600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-5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95996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시장대응형</a:t>
                </a:r>
              </a:p>
            </p:txBody>
          </p:sp>
        </p:grpSp>
        <p:sp>
          <p:nvSpPr>
            <p:cNvPr id="155" name="모서리가 둥근 직사각형 154"/>
            <p:cNvSpPr/>
            <p:nvPr/>
          </p:nvSpPr>
          <p:spPr>
            <a:xfrm>
              <a:off x="6166519" y="2851108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chemeClr val="bg1"/>
            </a:solidFill>
            <a:ln w="28575">
              <a:solidFill>
                <a:srgbClr val="5689C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lIns="12600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95996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TIPS</a:t>
              </a:r>
            </a:p>
          </p:txBody>
        </p:sp>
        <p:sp>
          <p:nvSpPr>
            <p:cNvPr id="156" name="모서리가 둥근 직사각형 155"/>
            <p:cNvSpPr/>
            <p:nvPr/>
          </p:nvSpPr>
          <p:spPr>
            <a:xfrm>
              <a:off x="6166519" y="3247349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chemeClr val="bg1"/>
            </a:solidFill>
            <a:ln w="28575">
              <a:solidFill>
                <a:srgbClr val="5689C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lIns="12600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95996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전략형</a:t>
              </a:r>
            </a:p>
          </p:txBody>
        </p:sp>
        <p:sp>
          <p:nvSpPr>
            <p:cNvPr id="157" name="모서리가 둥근 직사각형 156"/>
            <p:cNvSpPr/>
            <p:nvPr/>
          </p:nvSpPr>
          <p:spPr>
            <a:xfrm>
              <a:off x="6166519" y="3643590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chemeClr val="bg1"/>
            </a:solidFill>
            <a:ln w="28575">
              <a:solidFill>
                <a:srgbClr val="5689C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lIns="12600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95996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디딤돌</a:t>
              </a:r>
            </a:p>
          </p:txBody>
        </p:sp>
        <p:sp>
          <p:nvSpPr>
            <p:cNvPr id="158" name="Freeform 19"/>
            <p:cNvSpPr>
              <a:spLocks noEditPoints="1"/>
            </p:cNvSpPr>
            <p:nvPr/>
          </p:nvSpPr>
          <p:spPr bwMode="auto">
            <a:xfrm>
              <a:off x="7972977" y="1161098"/>
              <a:ext cx="254891" cy="287951"/>
            </a:xfrm>
            <a:custGeom>
              <a:avLst/>
              <a:gdLst>
                <a:gd name="T0" fmla="*/ 22 w 300"/>
                <a:gd name="T1" fmla="*/ 129 h 340"/>
                <a:gd name="T2" fmla="*/ 2 w 300"/>
                <a:gd name="T3" fmla="*/ 201 h 340"/>
                <a:gd name="T4" fmla="*/ 18 w 300"/>
                <a:gd name="T5" fmla="*/ 230 h 340"/>
                <a:gd name="T6" fmla="*/ 33 w 300"/>
                <a:gd name="T7" fmla="*/ 248 h 340"/>
                <a:gd name="T8" fmla="*/ 30 w 300"/>
                <a:gd name="T9" fmla="*/ 265 h 340"/>
                <a:gd name="T10" fmla="*/ 40 w 300"/>
                <a:gd name="T11" fmla="*/ 296 h 340"/>
                <a:gd name="T12" fmla="*/ 105 w 300"/>
                <a:gd name="T13" fmla="*/ 306 h 340"/>
                <a:gd name="T14" fmla="*/ 228 w 300"/>
                <a:gd name="T15" fmla="*/ 303 h 340"/>
                <a:gd name="T16" fmla="*/ 230 w 300"/>
                <a:gd name="T17" fmla="*/ 255 h 340"/>
                <a:gd name="T18" fmla="*/ 145 w 300"/>
                <a:gd name="T19" fmla="*/ 0 h 340"/>
                <a:gd name="T20" fmla="*/ 119 w 300"/>
                <a:gd name="T21" fmla="*/ 151 h 340"/>
                <a:gd name="T22" fmla="*/ 98 w 300"/>
                <a:gd name="T23" fmla="*/ 161 h 340"/>
                <a:gd name="T24" fmla="*/ 81 w 300"/>
                <a:gd name="T25" fmla="*/ 140 h 340"/>
                <a:gd name="T26" fmla="*/ 59 w 300"/>
                <a:gd name="T27" fmla="*/ 132 h 340"/>
                <a:gd name="T28" fmla="*/ 62 w 300"/>
                <a:gd name="T29" fmla="*/ 106 h 340"/>
                <a:gd name="T30" fmla="*/ 52 w 300"/>
                <a:gd name="T31" fmla="*/ 85 h 340"/>
                <a:gd name="T32" fmla="*/ 73 w 300"/>
                <a:gd name="T33" fmla="*/ 69 h 340"/>
                <a:gd name="T34" fmla="*/ 81 w 300"/>
                <a:gd name="T35" fmla="*/ 47 h 340"/>
                <a:gd name="T36" fmla="*/ 107 w 300"/>
                <a:gd name="T37" fmla="*/ 50 h 340"/>
                <a:gd name="T38" fmla="*/ 128 w 300"/>
                <a:gd name="T39" fmla="*/ 40 h 340"/>
                <a:gd name="T40" fmla="*/ 145 w 300"/>
                <a:gd name="T41" fmla="*/ 60 h 340"/>
                <a:gd name="T42" fmla="*/ 167 w 300"/>
                <a:gd name="T43" fmla="*/ 68 h 340"/>
                <a:gd name="T44" fmla="*/ 164 w 300"/>
                <a:gd name="T45" fmla="*/ 95 h 340"/>
                <a:gd name="T46" fmla="*/ 174 w 300"/>
                <a:gd name="T47" fmla="*/ 116 h 340"/>
                <a:gd name="T48" fmla="*/ 153 w 300"/>
                <a:gd name="T49" fmla="*/ 132 h 340"/>
                <a:gd name="T50" fmla="*/ 145 w 300"/>
                <a:gd name="T51" fmla="*/ 154 h 340"/>
                <a:gd name="T52" fmla="*/ 241 w 300"/>
                <a:gd name="T53" fmla="*/ 183 h 340"/>
                <a:gd name="T54" fmla="*/ 227 w 300"/>
                <a:gd name="T55" fmla="*/ 194 h 340"/>
                <a:gd name="T56" fmla="*/ 222 w 300"/>
                <a:gd name="T57" fmla="*/ 209 h 340"/>
                <a:gd name="T58" fmla="*/ 204 w 300"/>
                <a:gd name="T59" fmla="*/ 207 h 340"/>
                <a:gd name="T60" fmla="*/ 190 w 300"/>
                <a:gd name="T61" fmla="*/ 213 h 340"/>
                <a:gd name="T62" fmla="*/ 179 w 300"/>
                <a:gd name="T63" fmla="*/ 200 h 340"/>
                <a:gd name="T64" fmla="*/ 164 w 300"/>
                <a:gd name="T65" fmla="*/ 194 h 340"/>
                <a:gd name="T66" fmla="*/ 166 w 300"/>
                <a:gd name="T67" fmla="*/ 176 h 340"/>
                <a:gd name="T68" fmla="*/ 159 w 300"/>
                <a:gd name="T69" fmla="*/ 162 h 340"/>
                <a:gd name="T70" fmla="*/ 173 w 300"/>
                <a:gd name="T71" fmla="*/ 151 h 340"/>
                <a:gd name="T72" fmla="*/ 179 w 300"/>
                <a:gd name="T73" fmla="*/ 136 h 340"/>
                <a:gd name="T74" fmla="*/ 196 w 300"/>
                <a:gd name="T75" fmla="*/ 138 h 340"/>
                <a:gd name="T76" fmla="*/ 211 w 300"/>
                <a:gd name="T77" fmla="*/ 131 h 340"/>
                <a:gd name="T78" fmla="*/ 222 w 300"/>
                <a:gd name="T79" fmla="*/ 146 h 340"/>
                <a:gd name="T80" fmla="*/ 237 w 300"/>
                <a:gd name="T81" fmla="*/ 151 h 340"/>
                <a:gd name="T82" fmla="*/ 234 w 300"/>
                <a:gd name="T83" fmla="*/ 169 h 340"/>
                <a:gd name="T84" fmla="*/ 241 w 300"/>
                <a:gd name="T85" fmla="*/ 183 h 340"/>
                <a:gd name="T86" fmla="*/ 255 w 300"/>
                <a:gd name="T87" fmla="*/ 93 h 340"/>
                <a:gd name="T88" fmla="*/ 254 w 300"/>
                <a:gd name="T89" fmla="*/ 111 h 340"/>
                <a:gd name="T90" fmla="*/ 238 w 300"/>
                <a:gd name="T91" fmla="*/ 114 h 340"/>
                <a:gd name="T92" fmla="*/ 225 w 300"/>
                <a:gd name="T93" fmla="*/ 126 h 340"/>
                <a:gd name="T94" fmla="*/ 212 w 300"/>
                <a:gd name="T95" fmla="*/ 117 h 340"/>
                <a:gd name="T96" fmla="*/ 194 w 300"/>
                <a:gd name="T97" fmla="*/ 116 h 340"/>
                <a:gd name="T98" fmla="*/ 191 w 300"/>
                <a:gd name="T99" fmla="*/ 100 h 340"/>
                <a:gd name="T100" fmla="*/ 180 w 300"/>
                <a:gd name="T101" fmla="*/ 87 h 340"/>
                <a:gd name="T102" fmla="*/ 189 w 300"/>
                <a:gd name="T103" fmla="*/ 74 h 340"/>
                <a:gd name="T104" fmla="*/ 190 w 300"/>
                <a:gd name="T105" fmla="*/ 56 h 340"/>
                <a:gd name="T106" fmla="*/ 205 w 300"/>
                <a:gd name="T107" fmla="*/ 54 h 340"/>
                <a:gd name="T108" fmla="*/ 219 w 300"/>
                <a:gd name="T109" fmla="*/ 42 h 340"/>
                <a:gd name="T110" fmla="*/ 231 w 300"/>
                <a:gd name="T111" fmla="*/ 51 h 340"/>
                <a:gd name="T112" fmla="*/ 249 w 300"/>
                <a:gd name="T113" fmla="*/ 52 h 340"/>
                <a:gd name="T114" fmla="*/ 252 w 300"/>
                <a:gd name="T115" fmla="*/ 67 h 340"/>
                <a:gd name="T116" fmla="*/ 264 w 300"/>
                <a:gd name="T117" fmla="*/ 8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0" h="340">
                  <a:moveTo>
                    <a:pt x="145" y="0"/>
                  </a:moveTo>
                  <a:cubicBezTo>
                    <a:pt x="71" y="0"/>
                    <a:pt x="22" y="55"/>
                    <a:pt x="22" y="129"/>
                  </a:cubicBezTo>
                  <a:cubicBezTo>
                    <a:pt x="22" y="133"/>
                    <a:pt x="25" y="134"/>
                    <a:pt x="25" y="142"/>
                  </a:cubicBezTo>
                  <a:cubicBezTo>
                    <a:pt x="25" y="151"/>
                    <a:pt x="5" y="194"/>
                    <a:pt x="2" y="201"/>
                  </a:cubicBezTo>
                  <a:cubicBezTo>
                    <a:pt x="0" y="207"/>
                    <a:pt x="1" y="219"/>
                    <a:pt x="11" y="219"/>
                  </a:cubicBezTo>
                  <a:cubicBezTo>
                    <a:pt x="23" y="218"/>
                    <a:pt x="24" y="226"/>
                    <a:pt x="18" y="230"/>
                  </a:cubicBezTo>
                  <a:cubicBezTo>
                    <a:pt x="15" y="232"/>
                    <a:pt x="18" y="241"/>
                    <a:pt x="20" y="242"/>
                  </a:cubicBezTo>
                  <a:cubicBezTo>
                    <a:pt x="22" y="243"/>
                    <a:pt x="33" y="247"/>
                    <a:pt x="33" y="248"/>
                  </a:cubicBezTo>
                  <a:cubicBezTo>
                    <a:pt x="34" y="249"/>
                    <a:pt x="29" y="251"/>
                    <a:pt x="28" y="254"/>
                  </a:cubicBezTo>
                  <a:cubicBezTo>
                    <a:pt x="26" y="257"/>
                    <a:pt x="30" y="265"/>
                    <a:pt x="30" y="265"/>
                  </a:cubicBezTo>
                  <a:cubicBezTo>
                    <a:pt x="30" y="265"/>
                    <a:pt x="33" y="267"/>
                    <a:pt x="40" y="271"/>
                  </a:cubicBezTo>
                  <a:cubicBezTo>
                    <a:pt x="47" y="276"/>
                    <a:pt x="40" y="292"/>
                    <a:pt x="40" y="296"/>
                  </a:cubicBezTo>
                  <a:cubicBezTo>
                    <a:pt x="40" y="301"/>
                    <a:pt x="46" y="316"/>
                    <a:pt x="62" y="316"/>
                  </a:cubicBezTo>
                  <a:cubicBezTo>
                    <a:pt x="78" y="316"/>
                    <a:pt x="105" y="306"/>
                    <a:pt x="105" y="306"/>
                  </a:cubicBezTo>
                  <a:cubicBezTo>
                    <a:pt x="112" y="340"/>
                    <a:pt x="112" y="340"/>
                    <a:pt x="112" y="340"/>
                  </a:cubicBezTo>
                  <a:cubicBezTo>
                    <a:pt x="117" y="338"/>
                    <a:pt x="206" y="310"/>
                    <a:pt x="228" y="303"/>
                  </a:cubicBezTo>
                  <a:cubicBezTo>
                    <a:pt x="231" y="302"/>
                    <a:pt x="233" y="302"/>
                    <a:pt x="236" y="301"/>
                  </a:cubicBezTo>
                  <a:cubicBezTo>
                    <a:pt x="230" y="255"/>
                    <a:pt x="230" y="255"/>
                    <a:pt x="230" y="255"/>
                  </a:cubicBezTo>
                  <a:cubicBezTo>
                    <a:pt x="245" y="229"/>
                    <a:pt x="283" y="189"/>
                    <a:pt x="287" y="150"/>
                  </a:cubicBezTo>
                  <a:cubicBezTo>
                    <a:pt x="300" y="49"/>
                    <a:pt x="230" y="0"/>
                    <a:pt x="145" y="0"/>
                  </a:cubicBezTo>
                  <a:close/>
                  <a:moveTo>
                    <a:pt x="138" y="145"/>
                  </a:moveTo>
                  <a:cubicBezTo>
                    <a:pt x="132" y="149"/>
                    <a:pt x="125" y="151"/>
                    <a:pt x="119" y="151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2" y="148"/>
                    <a:pt x="86" y="145"/>
                    <a:pt x="81" y="140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5" y="119"/>
                    <a:pt x="63" y="113"/>
                    <a:pt x="62" y="106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64" y="86"/>
                    <a:pt x="64" y="86"/>
                    <a:pt x="64" y="86"/>
                  </a:cubicBezTo>
                  <a:cubicBezTo>
                    <a:pt x="66" y="80"/>
                    <a:pt x="69" y="74"/>
                    <a:pt x="73" y="69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4" y="53"/>
                    <a:pt x="101" y="50"/>
                    <a:pt x="107" y="50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27" y="51"/>
                    <a:pt x="127" y="51"/>
                    <a:pt x="127" y="51"/>
                  </a:cubicBezTo>
                  <a:cubicBezTo>
                    <a:pt x="134" y="53"/>
                    <a:pt x="140" y="56"/>
                    <a:pt x="145" y="60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67" y="68"/>
                    <a:pt x="167" y="68"/>
                    <a:pt x="167" y="68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1" y="82"/>
                    <a:pt x="163" y="88"/>
                    <a:pt x="164" y="95"/>
                  </a:cubicBezTo>
                  <a:cubicBezTo>
                    <a:pt x="175" y="96"/>
                    <a:pt x="175" y="96"/>
                    <a:pt x="175" y="9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0" y="121"/>
                    <a:pt x="157" y="127"/>
                    <a:pt x="153" y="132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45" y="154"/>
                    <a:pt x="145" y="154"/>
                    <a:pt x="145" y="154"/>
                  </a:cubicBezTo>
                  <a:lnTo>
                    <a:pt x="138" y="145"/>
                  </a:lnTo>
                  <a:close/>
                  <a:moveTo>
                    <a:pt x="241" y="183"/>
                  </a:moveTo>
                  <a:cubicBezTo>
                    <a:pt x="233" y="182"/>
                    <a:pt x="233" y="182"/>
                    <a:pt x="233" y="182"/>
                  </a:cubicBezTo>
                  <a:cubicBezTo>
                    <a:pt x="232" y="187"/>
                    <a:pt x="230" y="191"/>
                    <a:pt x="227" y="194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22" y="209"/>
                    <a:pt x="222" y="209"/>
                    <a:pt x="222" y="209"/>
                  </a:cubicBezTo>
                  <a:cubicBezTo>
                    <a:pt x="217" y="203"/>
                    <a:pt x="217" y="203"/>
                    <a:pt x="217" y="203"/>
                  </a:cubicBezTo>
                  <a:cubicBezTo>
                    <a:pt x="213" y="205"/>
                    <a:pt x="209" y="206"/>
                    <a:pt x="204" y="207"/>
                  </a:cubicBezTo>
                  <a:cubicBezTo>
                    <a:pt x="203" y="215"/>
                    <a:pt x="203" y="215"/>
                    <a:pt x="203" y="215"/>
                  </a:cubicBezTo>
                  <a:cubicBezTo>
                    <a:pt x="190" y="213"/>
                    <a:pt x="190" y="213"/>
                    <a:pt x="190" y="213"/>
                  </a:cubicBezTo>
                  <a:cubicBezTo>
                    <a:pt x="191" y="206"/>
                    <a:pt x="191" y="206"/>
                    <a:pt x="191" y="206"/>
                  </a:cubicBezTo>
                  <a:cubicBezTo>
                    <a:pt x="186" y="204"/>
                    <a:pt x="182" y="202"/>
                    <a:pt x="179" y="200"/>
                  </a:cubicBezTo>
                  <a:cubicBezTo>
                    <a:pt x="173" y="205"/>
                    <a:pt x="173" y="205"/>
                    <a:pt x="173" y="205"/>
                  </a:cubicBezTo>
                  <a:cubicBezTo>
                    <a:pt x="164" y="194"/>
                    <a:pt x="164" y="194"/>
                    <a:pt x="164" y="194"/>
                  </a:cubicBezTo>
                  <a:cubicBezTo>
                    <a:pt x="170" y="189"/>
                    <a:pt x="170" y="189"/>
                    <a:pt x="170" y="189"/>
                  </a:cubicBezTo>
                  <a:cubicBezTo>
                    <a:pt x="168" y="185"/>
                    <a:pt x="166" y="181"/>
                    <a:pt x="166" y="176"/>
                  </a:cubicBezTo>
                  <a:cubicBezTo>
                    <a:pt x="158" y="176"/>
                    <a:pt x="158" y="176"/>
                    <a:pt x="158" y="176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68" y="158"/>
                    <a:pt x="171" y="154"/>
                    <a:pt x="173" y="151"/>
                  </a:cubicBezTo>
                  <a:cubicBezTo>
                    <a:pt x="168" y="145"/>
                    <a:pt x="168" y="145"/>
                    <a:pt x="168" y="145"/>
                  </a:cubicBezTo>
                  <a:cubicBezTo>
                    <a:pt x="179" y="136"/>
                    <a:pt x="179" y="136"/>
                    <a:pt x="179" y="136"/>
                  </a:cubicBezTo>
                  <a:cubicBezTo>
                    <a:pt x="184" y="142"/>
                    <a:pt x="184" y="142"/>
                    <a:pt x="184" y="142"/>
                  </a:cubicBezTo>
                  <a:cubicBezTo>
                    <a:pt x="188" y="140"/>
                    <a:pt x="192" y="139"/>
                    <a:pt x="196" y="138"/>
                  </a:cubicBezTo>
                  <a:cubicBezTo>
                    <a:pt x="197" y="130"/>
                    <a:pt x="197" y="130"/>
                    <a:pt x="197" y="130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14" y="141"/>
                    <a:pt x="218" y="143"/>
                    <a:pt x="222" y="146"/>
                  </a:cubicBezTo>
                  <a:cubicBezTo>
                    <a:pt x="228" y="140"/>
                    <a:pt x="228" y="140"/>
                    <a:pt x="228" y="140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3" y="160"/>
                    <a:pt x="234" y="164"/>
                    <a:pt x="234" y="169"/>
                  </a:cubicBezTo>
                  <a:cubicBezTo>
                    <a:pt x="242" y="169"/>
                    <a:pt x="242" y="169"/>
                    <a:pt x="242" y="169"/>
                  </a:cubicBezTo>
                  <a:lnTo>
                    <a:pt x="241" y="183"/>
                  </a:lnTo>
                  <a:close/>
                  <a:moveTo>
                    <a:pt x="263" y="94"/>
                  </a:moveTo>
                  <a:cubicBezTo>
                    <a:pt x="255" y="93"/>
                    <a:pt x="255" y="93"/>
                    <a:pt x="255" y="93"/>
                  </a:cubicBezTo>
                  <a:cubicBezTo>
                    <a:pt x="254" y="98"/>
                    <a:pt x="252" y="102"/>
                    <a:pt x="249" y="105"/>
                  </a:cubicBezTo>
                  <a:cubicBezTo>
                    <a:pt x="254" y="111"/>
                    <a:pt x="254" y="111"/>
                    <a:pt x="254" y="111"/>
                  </a:cubicBezTo>
                  <a:cubicBezTo>
                    <a:pt x="243" y="120"/>
                    <a:pt x="243" y="120"/>
                    <a:pt x="243" y="120"/>
                  </a:cubicBezTo>
                  <a:cubicBezTo>
                    <a:pt x="238" y="114"/>
                    <a:pt x="238" y="114"/>
                    <a:pt x="238" y="114"/>
                  </a:cubicBezTo>
                  <a:cubicBezTo>
                    <a:pt x="235" y="116"/>
                    <a:pt x="230" y="118"/>
                    <a:pt x="226" y="118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08" y="116"/>
                    <a:pt x="204" y="114"/>
                    <a:pt x="200" y="111"/>
                  </a:cubicBezTo>
                  <a:cubicBezTo>
                    <a:pt x="194" y="116"/>
                    <a:pt x="194" y="116"/>
                    <a:pt x="194" y="116"/>
                  </a:cubicBezTo>
                  <a:cubicBezTo>
                    <a:pt x="185" y="105"/>
                    <a:pt x="185" y="105"/>
                    <a:pt x="185" y="105"/>
                  </a:cubicBezTo>
                  <a:cubicBezTo>
                    <a:pt x="191" y="100"/>
                    <a:pt x="191" y="100"/>
                    <a:pt x="191" y="100"/>
                  </a:cubicBezTo>
                  <a:cubicBezTo>
                    <a:pt x="189" y="96"/>
                    <a:pt x="188" y="92"/>
                    <a:pt x="18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9" y="74"/>
                    <a:pt x="189" y="74"/>
                    <a:pt x="189" y="74"/>
                  </a:cubicBezTo>
                  <a:cubicBezTo>
                    <a:pt x="190" y="70"/>
                    <a:pt x="192" y="66"/>
                    <a:pt x="195" y="62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200" y="47"/>
                    <a:pt x="200" y="47"/>
                    <a:pt x="200" y="47"/>
                  </a:cubicBezTo>
                  <a:cubicBezTo>
                    <a:pt x="205" y="54"/>
                    <a:pt x="205" y="54"/>
                    <a:pt x="205" y="54"/>
                  </a:cubicBezTo>
                  <a:cubicBezTo>
                    <a:pt x="209" y="51"/>
                    <a:pt x="213" y="50"/>
                    <a:pt x="218" y="50"/>
                  </a:cubicBezTo>
                  <a:cubicBezTo>
                    <a:pt x="219" y="42"/>
                    <a:pt x="219" y="42"/>
                    <a:pt x="219" y="42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1" y="51"/>
                    <a:pt x="231" y="51"/>
                    <a:pt x="231" y="51"/>
                  </a:cubicBezTo>
                  <a:cubicBezTo>
                    <a:pt x="236" y="52"/>
                    <a:pt x="240" y="54"/>
                    <a:pt x="243" y="57"/>
                  </a:cubicBezTo>
                  <a:cubicBezTo>
                    <a:pt x="249" y="52"/>
                    <a:pt x="249" y="52"/>
                    <a:pt x="249" y="52"/>
                  </a:cubicBezTo>
                  <a:cubicBezTo>
                    <a:pt x="258" y="62"/>
                    <a:pt x="258" y="62"/>
                    <a:pt x="258" y="62"/>
                  </a:cubicBezTo>
                  <a:cubicBezTo>
                    <a:pt x="252" y="67"/>
                    <a:pt x="252" y="67"/>
                    <a:pt x="252" y="67"/>
                  </a:cubicBezTo>
                  <a:cubicBezTo>
                    <a:pt x="254" y="71"/>
                    <a:pt x="255" y="75"/>
                    <a:pt x="256" y="80"/>
                  </a:cubicBezTo>
                  <a:cubicBezTo>
                    <a:pt x="264" y="81"/>
                    <a:pt x="264" y="81"/>
                    <a:pt x="264" y="81"/>
                  </a:cubicBezTo>
                  <a:lnTo>
                    <a:pt x="263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  <p:sp>
          <p:nvSpPr>
            <p:cNvPr id="159" name="모서리가 둥근 직사각형 158"/>
            <p:cNvSpPr/>
            <p:nvPr/>
          </p:nvSpPr>
          <p:spPr>
            <a:xfrm>
              <a:off x="6166519" y="4372420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chemeClr val="bg1"/>
            </a:solidFill>
            <a:ln w="28575">
              <a:solidFill>
                <a:srgbClr val="3BA7A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lIns="12600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A987D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구매조건부 </a:t>
              </a:r>
              <a:r>
                <a:rPr kumimoji="0" lang="en-US" altLang="ko-KR" sz="140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A987D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R&amp;D</a:t>
              </a:r>
            </a:p>
          </p:txBody>
        </p:sp>
        <p:sp>
          <p:nvSpPr>
            <p:cNvPr id="160" name="모서리가 둥근 직사각형 159"/>
            <p:cNvSpPr/>
            <p:nvPr/>
          </p:nvSpPr>
          <p:spPr>
            <a:xfrm>
              <a:off x="6166519" y="4768661"/>
              <a:ext cx="2052000" cy="324000"/>
            </a:xfrm>
            <a:prstGeom prst="roundRect">
              <a:avLst>
                <a:gd name="adj" fmla="val 10344"/>
              </a:avLst>
            </a:prstGeom>
            <a:solidFill>
              <a:schemeClr val="bg1"/>
            </a:solidFill>
            <a:ln w="28575">
              <a:solidFill>
                <a:srgbClr val="3BA7A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lIns="12600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A987D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네트워크 </a:t>
              </a:r>
              <a:r>
                <a:rPr kumimoji="0" lang="en-US" altLang="ko-KR" sz="140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A987D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R&amp;D</a:t>
              </a:r>
            </a:p>
          </p:txBody>
        </p:sp>
      </p:grpSp>
      <p:cxnSp>
        <p:nvCxnSpPr>
          <p:cNvPr id="164" name="직선 연결선 163"/>
          <p:cNvCxnSpPr>
            <a:stCxn id="173" idx="3"/>
            <a:endCxn id="130" idx="1"/>
          </p:cNvCxnSpPr>
          <p:nvPr/>
        </p:nvCxnSpPr>
        <p:spPr>
          <a:xfrm flipV="1">
            <a:off x="2602064" y="2439906"/>
            <a:ext cx="1166136" cy="350143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165"/>
          <p:cNvCxnSpPr>
            <a:stCxn id="173" idx="3"/>
            <a:endCxn id="132" idx="1"/>
          </p:cNvCxnSpPr>
          <p:nvPr/>
        </p:nvCxnSpPr>
        <p:spPr>
          <a:xfrm>
            <a:off x="2602064" y="2790049"/>
            <a:ext cx="1166136" cy="359669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연결선 166"/>
          <p:cNvCxnSpPr>
            <a:stCxn id="175" idx="3"/>
            <a:endCxn id="137" idx="1"/>
          </p:cNvCxnSpPr>
          <p:nvPr/>
        </p:nvCxnSpPr>
        <p:spPr>
          <a:xfrm>
            <a:off x="2602064" y="5125864"/>
            <a:ext cx="1166136" cy="616843"/>
          </a:xfrm>
          <a:prstGeom prst="line">
            <a:avLst/>
          </a:prstGeom>
          <a:ln w="19050">
            <a:solidFill>
              <a:srgbClr val="3BA7A3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/>
          <p:cNvCxnSpPr>
            <a:stCxn id="175" idx="3"/>
            <a:endCxn id="138" idx="1"/>
          </p:cNvCxnSpPr>
          <p:nvPr/>
        </p:nvCxnSpPr>
        <p:spPr>
          <a:xfrm flipV="1">
            <a:off x="2602064" y="5125863"/>
            <a:ext cx="1166136" cy="1"/>
          </a:xfrm>
          <a:prstGeom prst="line">
            <a:avLst/>
          </a:prstGeom>
          <a:ln w="19050">
            <a:solidFill>
              <a:srgbClr val="3BA7A3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연결선 168"/>
          <p:cNvCxnSpPr>
            <a:stCxn id="175" idx="3"/>
            <a:endCxn id="139" idx="1"/>
          </p:cNvCxnSpPr>
          <p:nvPr/>
        </p:nvCxnSpPr>
        <p:spPr>
          <a:xfrm flipV="1">
            <a:off x="2602064" y="4509020"/>
            <a:ext cx="1166136" cy="616844"/>
          </a:xfrm>
          <a:prstGeom prst="line">
            <a:avLst/>
          </a:prstGeom>
          <a:ln w="19050">
            <a:solidFill>
              <a:srgbClr val="3BA7A3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1887760" y="2119338"/>
            <a:ext cx="1224136" cy="3960439"/>
            <a:chOff x="1732008" y="2119338"/>
            <a:chExt cx="1224136" cy="3960439"/>
          </a:xfrm>
        </p:grpSpPr>
        <p:sp>
          <p:nvSpPr>
            <p:cNvPr id="171" name="모서리가 둥근 직사각형 170"/>
            <p:cNvSpPr/>
            <p:nvPr/>
          </p:nvSpPr>
          <p:spPr>
            <a:xfrm>
              <a:off x="1732008" y="2119338"/>
              <a:ext cx="1224136" cy="3960439"/>
            </a:xfrm>
            <a:prstGeom prst="roundRect">
              <a:avLst>
                <a:gd name="adj" fmla="val 10344"/>
              </a:avLst>
            </a:prstGeom>
            <a:ln w="25400">
              <a:solidFill>
                <a:srgbClr val="5689C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lIns="12600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400" b="0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95996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35236533-83E8-4E5C-B6C3-F3C3C04AA764}"/>
                </a:ext>
              </a:extLst>
            </p:cNvPr>
            <p:cNvSpPr txBox="1"/>
            <p:nvPr/>
          </p:nvSpPr>
          <p:spPr>
            <a:xfrm>
              <a:off x="1821497" y="5755650"/>
              <a:ext cx="1045158" cy="246221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5689C0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기업주도 여부</a:t>
              </a: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241840" y="2687813"/>
              <a:ext cx="204472" cy="2044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174" name="그룹 173"/>
            <p:cNvGrpSpPr/>
            <p:nvPr/>
          </p:nvGrpSpPr>
          <p:grpSpPr>
            <a:xfrm>
              <a:off x="1806687" y="2251811"/>
              <a:ext cx="1074778" cy="1074779"/>
              <a:chOff x="1638310" y="2172529"/>
              <a:chExt cx="1074778" cy="1074779"/>
            </a:xfrm>
          </p:grpSpPr>
          <p:sp>
            <p:nvSpPr>
              <p:cNvPr id="182" name="타원 181">
                <a:extLst>
                  <a:ext uri="{FF2B5EF4-FFF2-40B4-BE49-F238E27FC236}">
                    <a16:creationId xmlns:a16="http://schemas.microsoft.com/office/drawing/2014/main" id="{4C31657D-604B-4AD0-A1B6-9289AE592A75}"/>
                  </a:ext>
                </a:extLst>
              </p:cNvPr>
              <p:cNvSpPr/>
              <p:nvPr/>
            </p:nvSpPr>
            <p:spPr>
              <a:xfrm>
                <a:off x="1638310" y="2172529"/>
                <a:ext cx="1074778" cy="1074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183" name="그룹 182"/>
              <p:cNvGrpSpPr/>
              <p:nvPr/>
            </p:nvGrpSpPr>
            <p:grpSpPr>
              <a:xfrm>
                <a:off x="1641672" y="2175890"/>
                <a:ext cx="1068055" cy="1068057"/>
                <a:chOff x="1642882" y="2179251"/>
                <a:chExt cx="1068055" cy="1068057"/>
              </a:xfrm>
            </p:grpSpPr>
            <p:sp>
              <p:nvSpPr>
                <p:cNvPr id="185" name="타원 184">
                  <a:extLst>
                    <a:ext uri="{FF2B5EF4-FFF2-40B4-BE49-F238E27FC236}">
                      <a16:creationId xmlns:a16="http://schemas.microsoft.com/office/drawing/2014/main" id="{1258D01A-32C3-4955-A495-79CDDADA8749}"/>
                    </a:ext>
                  </a:extLst>
                </p:cNvPr>
                <p:cNvSpPr/>
                <p:nvPr/>
              </p:nvSpPr>
              <p:spPr>
                <a:xfrm>
                  <a:off x="1683610" y="2219978"/>
                  <a:ext cx="986600" cy="986602"/>
                </a:xfrm>
                <a:prstGeom prst="ellipse">
                  <a:avLst/>
                </a:prstGeom>
                <a:solidFill>
                  <a:srgbClr val="3357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1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86" name="타원 185">
                  <a:extLst>
                    <a:ext uri="{FF2B5EF4-FFF2-40B4-BE49-F238E27FC236}">
                      <a16:creationId xmlns:a16="http://schemas.microsoft.com/office/drawing/2014/main" id="{0EB9C222-410F-4FE3-987B-DAFA146A66D7}"/>
                    </a:ext>
                  </a:extLst>
                </p:cNvPr>
                <p:cNvSpPr/>
                <p:nvPr/>
              </p:nvSpPr>
              <p:spPr>
                <a:xfrm>
                  <a:off x="1642882" y="2179251"/>
                  <a:ext cx="1068055" cy="1068057"/>
                </a:xfrm>
                <a:prstGeom prst="ellipse">
                  <a:avLst/>
                </a:prstGeom>
                <a:noFill/>
                <a:ln w="6350">
                  <a:solidFill>
                    <a:srgbClr val="00617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500" b="0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84" name="직사각형 183">
                <a:extLst>
                  <a:ext uri="{FF2B5EF4-FFF2-40B4-BE49-F238E27FC236}">
                    <a16:creationId xmlns:a16="http://schemas.microsoft.com/office/drawing/2014/main" id="{D914E451-F2DE-485C-99FA-11FABC1DA6CC}"/>
                  </a:ext>
                </a:extLst>
              </p:cNvPr>
              <p:cNvSpPr/>
              <p:nvPr/>
            </p:nvSpPr>
            <p:spPr>
              <a:xfrm>
                <a:off x="1787612" y="2396948"/>
                <a:ext cx="776175" cy="62594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900" b="0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단독형</a:t>
                </a:r>
                <a:endParaRPr kumimoji="0" lang="en-US" altLang="ko-KR" sz="19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  <a:p>
                <a:pPr marL="0" marR="0" lvl="0" indent="0" algn="ctr" defTabSz="91440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900" b="0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R&amp;D</a:t>
                </a:r>
                <a:endParaRPr kumimoji="0" lang="ko-KR" altLang="en-US" sz="19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</p:grpSp>
        <p:sp>
          <p:nvSpPr>
            <p:cNvPr id="175" name="직사각형 174"/>
            <p:cNvSpPr/>
            <p:nvPr/>
          </p:nvSpPr>
          <p:spPr>
            <a:xfrm>
              <a:off x="2241840" y="5023628"/>
              <a:ext cx="204472" cy="2044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176" name="그룹 175"/>
            <p:cNvGrpSpPr/>
            <p:nvPr/>
          </p:nvGrpSpPr>
          <p:grpSpPr>
            <a:xfrm>
              <a:off x="1806687" y="4589323"/>
              <a:ext cx="1074778" cy="1074779"/>
              <a:chOff x="1638310" y="2172529"/>
              <a:chExt cx="1074778" cy="1074779"/>
            </a:xfrm>
          </p:grpSpPr>
          <p:sp>
            <p:nvSpPr>
              <p:cNvPr id="177" name="타원 176">
                <a:extLst>
                  <a:ext uri="{FF2B5EF4-FFF2-40B4-BE49-F238E27FC236}">
                    <a16:creationId xmlns:a16="http://schemas.microsoft.com/office/drawing/2014/main" id="{4C31657D-604B-4AD0-A1B6-9289AE592A75}"/>
                  </a:ext>
                </a:extLst>
              </p:cNvPr>
              <p:cNvSpPr/>
              <p:nvPr/>
            </p:nvSpPr>
            <p:spPr>
              <a:xfrm>
                <a:off x="1638310" y="2172529"/>
                <a:ext cx="1074778" cy="10747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178" name="그룹 177"/>
              <p:cNvGrpSpPr/>
              <p:nvPr/>
            </p:nvGrpSpPr>
            <p:grpSpPr>
              <a:xfrm>
                <a:off x="1641672" y="2175890"/>
                <a:ext cx="1068055" cy="1068057"/>
                <a:chOff x="1642882" y="2179251"/>
                <a:chExt cx="1068055" cy="1068057"/>
              </a:xfrm>
            </p:grpSpPr>
            <p:sp>
              <p:nvSpPr>
                <p:cNvPr id="180" name="타원 179">
                  <a:extLst>
                    <a:ext uri="{FF2B5EF4-FFF2-40B4-BE49-F238E27FC236}">
                      <a16:creationId xmlns:a16="http://schemas.microsoft.com/office/drawing/2014/main" id="{1258D01A-32C3-4955-A495-79CDDADA8749}"/>
                    </a:ext>
                  </a:extLst>
                </p:cNvPr>
                <p:cNvSpPr/>
                <p:nvPr/>
              </p:nvSpPr>
              <p:spPr>
                <a:xfrm>
                  <a:off x="1683610" y="2219978"/>
                  <a:ext cx="986600" cy="986602"/>
                </a:xfrm>
                <a:prstGeom prst="ellipse">
                  <a:avLst/>
                </a:prstGeom>
                <a:solidFill>
                  <a:srgbClr val="438A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1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81" name="타원 180">
                  <a:extLst>
                    <a:ext uri="{FF2B5EF4-FFF2-40B4-BE49-F238E27FC236}">
                      <a16:creationId xmlns:a16="http://schemas.microsoft.com/office/drawing/2014/main" id="{0EB9C222-410F-4FE3-987B-DAFA146A66D7}"/>
                    </a:ext>
                  </a:extLst>
                </p:cNvPr>
                <p:cNvSpPr/>
                <p:nvPr/>
              </p:nvSpPr>
              <p:spPr>
                <a:xfrm>
                  <a:off x="1642882" y="2179251"/>
                  <a:ext cx="1068055" cy="1068057"/>
                </a:xfrm>
                <a:prstGeom prst="ellipse">
                  <a:avLst/>
                </a:prstGeom>
                <a:noFill/>
                <a:ln w="6350">
                  <a:solidFill>
                    <a:srgbClr val="00ACB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500" b="0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79" name="직사각형 178">
                <a:extLst>
                  <a:ext uri="{FF2B5EF4-FFF2-40B4-BE49-F238E27FC236}">
                    <a16:creationId xmlns:a16="http://schemas.microsoft.com/office/drawing/2014/main" id="{D914E451-F2DE-485C-99FA-11FABC1DA6CC}"/>
                  </a:ext>
                </a:extLst>
              </p:cNvPr>
              <p:cNvSpPr/>
              <p:nvPr/>
            </p:nvSpPr>
            <p:spPr>
              <a:xfrm>
                <a:off x="1782001" y="2396948"/>
                <a:ext cx="787395" cy="62594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900" b="0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협력형</a:t>
                </a:r>
              </a:p>
              <a:p>
                <a:pPr marL="0" marR="0" lvl="0" indent="0" algn="ctr" defTabSz="91440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900" b="0" i="0" u="none" strike="noStrike" kern="1200" cap="none" spc="0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R&amp;D</a:t>
                </a:r>
              </a:p>
            </p:txBody>
          </p:sp>
        </p:grpSp>
      </p:grpSp>
      <p:cxnSp>
        <p:nvCxnSpPr>
          <p:cNvPr id="187" name="직선 연결선 186"/>
          <p:cNvCxnSpPr/>
          <p:nvPr/>
        </p:nvCxnSpPr>
        <p:spPr>
          <a:xfrm flipV="1">
            <a:off x="993590" y="2987718"/>
            <a:ext cx="1012939" cy="1057268"/>
          </a:xfrm>
          <a:prstGeom prst="line">
            <a:avLst/>
          </a:prstGeom>
          <a:ln w="19050">
            <a:solidFill>
              <a:srgbClr val="EA6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직선 연결선 187"/>
          <p:cNvCxnSpPr>
            <a:endCxn id="181" idx="2"/>
          </p:cNvCxnSpPr>
          <p:nvPr/>
        </p:nvCxnSpPr>
        <p:spPr>
          <a:xfrm>
            <a:off x="918434" y="3969001"/>
            <a:ext cx="1047367" cy="1157712"/>
          </a:xfrm>
          <a:prstGeom prst="line">
            <a:avLst/>
          </a:prstGeom>
          <a:ln w="19050">
            <a:solidFill>
              <a:srgbClr val="EA6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/>
          <p:cNvGrpSpPr/>
          <p:nvPr/>
        </p:nvGrpSpPr>
        <p:grpSpPr>
          <a:xfrm>
            <a:off x="309273" y="3472658"/>
            <a:ext cx="1079118" cy="970597"/>
            <a:chOff x="309273" y="3472658"/>
            <a:chExt cx="1079118" cy="970597"/>
          </a:xfrm>
        </p:grpSpPr>
        <p:sp>
          <p:nvSpPr>
            <p:cNvPr id="190" name="모서리가 둥근 직사각형 189"/>
            <p:cNvSpPr/>
            <p:nvPr/>
          </p:nvSpPr>
          <p:spPr>
            <a:xfrm>
              <a:off x="309273" y="3472658"/>
              <a:ext cx="1079118" cy="970597"/>
            </a:xfrm>
            <a:prstGeom prst="roundRect">
              <a:avLst/>
            </a:prstGeom>
            <a:solidFill>
              <a:srgbClr val="D86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449685" y="3811762"/>
              <a:ext cx="798295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900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수행기업</a:t>
              </a:r>
            </a:p>
          </p:txBody>
        </p:sp>
      </p:grpSp>
      <p:cxnSp>
        <p:nvCxnSpPr>
          <p:cNvPr id="192" name="직선 연결선 191"/>
          <p:cNvCxnSpPr>
            <a:stCxn id="130" idx="3"/>
            <a:endCxn id="161" idx="1"/>
          </p:cNvCxnSpPr>
          <p:nvPr/>
        </p:nvCxnSpPr>
        <p:spPr>
          <a:xfrm flipV="1">
            <a:off x="5820200" y="1785330"/>
            <a:ext cx="813575" cy="654576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직선 연결선 192"/>
          <p:cNvCxnSpPr>
            <a:stCxn id="130" idx="3"/>
            <a:endCxn id="162" idx="1"/>
          </p:cNvCxnSpPr>
          <p:nvPr/>
        </p:nvCxnSpPr>
        <p:spPr>
          <a:xfrm flipV="1">
            <a:off x="5820200" y="2173951"/>
            <a:ext cx="813575" cy="265955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연결선 193"/>
          <p:cNvCxnSpPr>
            <a:stCxn id="130" idx="3"/>
            <a:endCxn id="163" idx="1"/>
          </p:cNvCxnSpPr>
          <p:nvPr/>
        </p:nvCxnSpPr>
        <p:spPr>
          <a:xfrm>
            <a:off x="5820200" y="2439906"/>
            <a:ext cx="813575" cy="122666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직선 연결선 194"/>
          <p:cNvCxnSpPr>
            <a:stCxn id="132" idx="3"/>
            <a:endCxn id="155" idx="1"/>
          </p:cNvCxnSpPr>
          <p:nvPr/>
        </p:nvCxnSpPr>
        <p:spPr>
          <a:xfrm flipV="1">
            <a:off x="5820200" y="3013108"/>
            <a:ext cx="813575" cy="136610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직선 연결선 195"/>
          <p:cNvCxnSpPr>
            <a:stCxn id="132" idx="3"/>
            <a:endCxn id="156" idx="1"/>
          </p:cNvCxnSpPr>
          <p:nvPr/>
        </p:nvCxnSpPr>
        <p:spPr>
          <a:xfrm>
            <a:off x="5820200" y="3149718"/>
            <a:ext cx="813575" cy="259631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연결선 196"/>
          <p:cNvCxnSpPr>
            <a:stCxn id="132" idx="3"/>
            <a:endCxn id="157" idx="1"/>
          </p:cNvCxnSpPr>
          <p:nvPr/>
        </p:nvCxnSpPr>
        <p:spPr>
          <a:xfrm>
            <a:off x="5820200" y="3149718"/>
            <a:ext cx="813575" cy="655872"/>
          </a:xfrm>
          <a:prstGeom prst="line">
            <a:avLst/>
          </a:prstGeom>
          <a:ln w="19050">
            <a:solidFill>
              <a:srgbClr val="5689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직선 연결선 197"/>
          <p:cNvCxnSpPr>
            <a:stCxn id="139" idx="3"/>
            <a:endCxn id="159" idx="1"/>
          </p:cNvCxnSpPr>
          <p:nvPr/>
        </p:nvCxnSpPr>
        <p:spPr>
          <a:xfrm>
            <a:off x="5820200" y="4509020"/>
            <a:ext cx="813575" cy="25400"/>
          </a:xfrm>
          <a:prstGeom prst="line">
            <a:avLst/>
          </a:prstGeom>
          <a:ln w="19050">
            <a:solidFill>
              <a:srgbClr val="3BA7A3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직선 연결선 198"/>
          <p:cNvCxnSpPr>
            <a:stCxn id="139" idx="3"/>
            <a:endCxn id="160" idx="1"/>
          </p:cNvCxnSpPr>
          <p:nvPr/>
        </p:nvCxnSpPr>
        <p:spPr>
          <a:xfrm>
            <a:off x="5820200" y="4509020"/>
            <a:ext cx="813575" cy="421641"/>
          </a:xfrm>
          <a:prstGeom prst="line">
            <a:avLst/>
          </a:prstGeom>
          <a:ln w="19050">
            <a:solidFill>
              <a:srgbClr val="3BA7A3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98190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나에게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맞는 지원 사업 찾기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!</a:t>
            </a:r>
          </a:p>
        </p:txBody>
      </p:sp>
      <p:grpSp>
        <p:nvGrpSpPr>
          <p:cNvPr id="82" name="그룹 81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83" name="타원 82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4" name="타원 83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32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9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309274" y="1231181"/>
            <a:ext cx="8533101" cy="911563"/>
            <a:chOff x="287604" y="1258937"/>
            <a:chExt cx="8533101" cy="911563"/>
          </a:xfrm>
        </p:grpSpPr>
        <p:sp>
          <p:nvSpPr>
            <p:cNvPr id="100" name="직사각형 99"/>
            <p:cNvSpPr/>
            <p:nvPr/>
          </p:nvSpPr>
          <p:spPr>
            <a:xfrm>
              <a:off x="367341" y="1258938"/>
              <a:ext cx="8453364" cy="911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87604" y="1258937"/>
              <a:ext cx="1299954" cy="911562"/>
            </a:xfrm>
            <a:prstGeom prst="rect">
              <a:avLst/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ko-KR" altLang="en-US"/>
            </a:p>
          </p:txBody>
        </p:sp>
        <p:sp>
          <p:nvSpPr>
            <p:cNvPr id="102" name="Rectangle 3"/>
            <p:cNvSpPr>
              <a:spLocks noChangeArrowheads="1"/>
            </p:cNvSpPr>
            <p:nvPr/>
          </p:nvSpPr>
          <p:spPr bwMode="auto">
            <a:xfrm>
              <a:off x="552861" y="1599302"/>
              <a:ext cx="769441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Tx/>
                <a:buNone/>
                <a:tabLst/>
                <a:defRPr/>
              </a:pPr>
              <a:r>
                <a:rPr kumimoji="1" lang="ko-KR" altLang="en-US" sz="1500" b="1" i="0" u="none" strike="noStrike" kern="1200" cap="none" spc="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effectLst/>
                  <a:uLnTx/>
                  <a:uFillTx/>
                  <a:latin typeface="배달의민족 도현" panose="020B0600000101010101" pitchFamily="50" charset="-127"/>
                  <a:ea typeface="배달의민족 도현" panose="020B0600000101010101" pitchFamily="50" charset="-127"/>
                  <a:cs typeface="+mn-cs"/>
                </a:rPr>
                <a:t>사업목적</a:t>
              </a:r>
              <a:endParaRPr kumimoji="1" lang="ko-KR" altLang="en-US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endParaRPr>
            </a:p>
          </p:txBody>
        </p:sp>
        <p:sp>
          <p:nvSpPr>
            <p:cNvPr id="104" name="직각 삼각형 103"/>
            <p:cNvSpPr/>
            <p:nvPr/>
          </p:nvSpPr>
          <p:spPr>
            <a:xfrm>
              <a:off x="1584113" y="2055299"/>
              <a:ext cx="180000" cy="115200"/>
            </a:xfrm>
            <a:prstGeom prst="rtTriangle">
              <a:avLst/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167" name="그룹 166"/>
            <p:cNvGrpSpPr/>
            <p:nvPr/>
          </p:nvGrpSpPr>
          <p:grpSpPr>
            <a:xfrm>
              <a:off x="487200" y="2373232"/>
              <a:ext cx="2285818" cy="339139"/>
              <a:chOff x="323528" y="2667973"/>
              <a:chExt cx="2285818" cy="339139"/>
            </a:xfrm>
          </p:grpSpPr>
          <p:sp>
            <p:nvSpPr>
              <p:cNvPr id="174" name="모서리가 둥근 직사각형 173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175" name="TextBox 174"/>
              <p:cNvSpPr txBox="1"/>
              <p:nvPr/>
            </p:nvSpPr>
            <p:spPr>
              <a:xfrm>
                <a:off x="1778990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500" b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4,598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168" name="그룹 167"/>
            <p:cNvGrpSpPr/>
            <p:nvPr/>
          </p:nvGrpSpPr>
          <p:grpSpPr>
            <a:xfrm>
              <a:off x="3467470" y="2373232"/>
              <a:ext cx="2266768" cy="339139"/>
              <a:chOff x="3332802" y="2667973"/>
              <a:chExt cx="2266768" cy="339139"/>
            </a:xfrm>
          </p:grpSpPr>
          <p:sp>
            <p:nvSpPr>
              <p:cNvPr id="172" name="모서리가 둥근 직사각형 171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4769214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1,815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170" name="모서리가 둥근 직사각형 1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80%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213" name="TextBox 212"/>
          <p:cNvSpPr txBox="1"/>
          <p:nvPr/>
        </p:nvSpPr>
        <p:spPr>
          <a:xfrm>
            <a:off x="1897469" y="1539518"/>
            <a:ext cx="6524222" cy="29488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20000"/>
              </a:lnSpc>
              <a:defRPr/>
            </a:pP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창업기업에 </a:t>
            </a: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대한 전략적 </a:t>
            </a:r>
            <a:r>
              <a:rPr lang="en-US" altLang="ko-KR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R&amp;D </a:t>
            </a: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지원을 통해</a:t>
            </a: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기술기반 창업기업의 </a:t>
            </a:r>
            <a:r>
              <a:rPr lang="ko-KR" altLang="en-US" sz="1700" dirty="0" err="1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혁신성장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촉진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1625" y="3028950"/>
            <a:ext cx="8540750" cy="3435351"/>
            <a:chOff x="352425" y="3028950"/>
            <a:chExt cx="8439151" cy="3435351"/>
          </a:xfrm>
        </p:grpSpPr>
        <p:sp>
          <p:nvSpPr>
            <p:cNvPr id="178" name="양쪽 모서리가 둥근 사각형 177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179" name="양쪽 모서리가 둥근 사각형 178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180" name="양쪽 모서리가 둥근 사각형 179"/>
            <p:cNvSpPr/>
            <p:nvPr/>
          </p:nvSpPr>
          <p:spPr>
            <a:xfrm>
              <a:off x="6397631" y="3028950"/>
              <a:ext cx="12604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181" name="양쪽 모서리가 둥근 사각형 180"/>
            <p:cNvSpPr/>
            <p:nvPr/>
          </p:nvSpPr>
          <p:spPr>
            <a:xfrm>
              <a:off x="4030975" y="3028950"/>
              <a:ext cx="2328561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82" name="양쪽 모서리가 둥근 사각형 181"/>
            <p:cNvSpPr/>
            <p:nvPr/>
          </p:nvSpPr>
          <p:spPr>
            <a:xfrm>
              <a:off x="2113783" y="3028950"/>
              <a:ext cx="1879097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grpSp>
          <p:nvGrpSpPr>
            <p:cNvPr id="5" name="그룹 4"/>
            <p:cNvGrpSpPr/>
            <p:nvPr/>
          </p:nvGrpSpPr>
          <p:grpSpPr>
            <a:xfrm>
              <a:off x="352426" y="3488181"/>
              <a:ext cx="8439150" cy="2976120"/>
              <a:chOff x="352426" y="3650105"/>
              <a:chExt cx="8439150" cy="2814195"/>
            </a:xfrm>
          </p:grpSpPr>
          <p:sp>
            <p:nvSpPr>
              <p:cNvPr id="177" name="직사각형 176"/>
              <p:cNvSpPr/>
              <p:nvPr/>
            </p:nvSpPr>
            <p:spPr>
              <a:xfrm>
                <a:off x="2113783" y="3650105"/>
                <a:ext cx="1879097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352426" y="6071281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747591" y="6175457"/>
                <a:ext cx="6230873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지원조건</a:t>
                </a:r>
                <a:r>
                  <a:rPr lang="en-US" altLang="ko-KR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디딤돌 </a:t>
                </a: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창업과제의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첫걸음 과제는 중소기업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첫 수행 </a:t>
                </a: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창업기업만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지원 가능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185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176023"/>
                <a:ext cx="193432" cy="176212"/>
                <a:chOff x="384" y="1035"/>
                <a:chExt cx="126" cy="111"/>
              </a:xfrm>
              <a:solidFill>
                <a:srgbClr val="3B5DB0"/>
              </a:solidFill>
            </p:grpSpPr>
            <p:sp>
              <p:nvSpPr>
                <p:cNvPr id="211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212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sp>
            <p:nvSpPr>
              <p:cNvPr id="186" name="TextBox 185"/>
              <p:cNvSpPr txBox="1"/>
              <p:nvPr/>
            </p:nvSpPr>
            <p:spPr>
              <a:xfrm>
                <a:off x="2093972" y="4371349"/>
                <a:ext cx="1901559" cy="9479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 </a:t>
                </a:r>
                <a:r>
                  <a:rPr lang="en-US" altLang="ko-KR" sz="140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7</a:t>
                </a:r>
                <a:r>
                  <a:rPr lang="ko-KR" altLang="en-US" sz="140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 </a:t>
                </a:r>
                <a:r>
                  <a:rPr lang="ko-KR" altLang="en-US" sz="140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이하이며</a:t>
                </a:r>
                <a:endParaRPr lang="en-US" altLang="ko-KR" sz="1400" spc="-6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매출액</a:t>
                </a:r>
                <a:r>
                  <a:rPr lang="en-US" altLang="ko-KR" sz="140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40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20</a:t>
                </a:r>
                <a:r>
                  <a:rPr lang="ko-KR" altLang="en-US" sz="140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r>
                  <a:rPr lang="en-US" altLang="ko-KR" sz="1400" spc="-6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40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미만</a:t>
                </a:r>
                <a:endParaRPr lang="en-US" altLang="ko-KR" sz="1400" spc="-6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창업기업 중</a:t>
                </a:r>
                <a:r>
                  <a:rPr lang="en-US" altLang="ko-KR" sz="1400" spc="-6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40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과제별</a:t>
                </a:r>
                <a:r>
                  <a:rPr lang="en-US" altLang="ko-KR" sz="140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40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자격</a:t>
                </a:r>
                <a:endParaRPr lang="en-US" altLang="ko-KR" sz="1400" spc="-6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기준을 </a:t>
                </a:r>
                <a:r>
                  <a:rPr lang="ko-KR" altLang="en-US" sz="140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충족하는 </a:t>
                </a:r>
                <a:r>
                  <a:rPr lang="ko-KR" altLang="en-US" sz="140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</a:t>
                </a:r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352426" y="3650105"/>
                <a:ext cx="1723262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352426" y="4451219"/>
                <a:ext cx="1723262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352426" y="5252333"/>
                <a:ext cx="1723262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869412" y="3802956"/>
                <a:ext cx="689291" cy="4570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 spc="-50" dirty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TIPS </a:t>
                </a:r>
                <a:r>
                  <a:rPr lang="ko-KR" altLang="en-US" sz="1400" spc="-50" dirty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과제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성숙 단계</a:t>
                </a:r>
                <a:r>
                  <a: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endParaRPr lang="en-US" altLang="ko-KR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670768" y="4596059"/>
                <a:ext cx="1086579" cy="432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err="1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전략형</a:t>
                </a:r>
                <a:r>
                  <a:rPr lang="ko-KR" altLang="en-US" sz="1400" spc="-50" dirty="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400" spc="-50" dirty="0" err="1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창업과제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도약 단계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670768" y="5405184"/>
                <a:ext cx="1086579" cy="432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디딤돌 </a:t>
                </a:r>
                <a:r>
                  <a:rPr lang="ko-KR" altLang="en-US" sz="1400" spc="-50" dirty="0" err="1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창업과제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 초기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4030975" y="3650105"/>
                <a:ext cx="2328561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4" name="직사각형 193"/>
              <p:cNvSpPr/>
              <p:nvPr/>
            </p:nvSpPr>
            <p:spPr>
              <a:xfrm>
                <a:off x="4030975" y="4451219"/>
                <a:ext cx="2328561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4030975" y="5252333"/>
                <a:ext cx="2328561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6397631" y="3650105"/>
                <a:ext cx="1260475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6397631" y="4451219"/>
                <a:ext cx="1260475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6397631" y="5252333"/>
                <a:ext cx="1260475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9" name="직사각형 198"/>
              <p:cNvSpPr/>
              <p:nvPr/>
            </p:nvSpPr>
            <p:spPr>
              <a:xfrm>
                <a:off x="7696200" y="3650105"/>
                <a:ext cx="1095375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0" name="직사각형 199"/>
              <p:cNvSpPr/>
              <p:nvPr/>
            </p:nvSpPr>
            <p:spPr>
              <a:xfrm>
                <a:off x="7696200" y="4451219"/>
                <a:ext cx="1095375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1" name="직사각형 200"/>
              <p:cNvSpPr/>
              <p:nvPr/>
            </p:nvSpPr>
            <p:spPr>
              <a:xfrm>
                <a:off x="7696200" y="5252333"/>
                <a:ext cx="1095375" cy="7627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4195776" y="3702563"/>
                <a:ext cx="1998959" cy="6756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TIPS </a:t>
                </a:r>
                <a:r>
                  <a:rPr lang="ko-KR" altLang="en-US" sz="1350" spc="-4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운영사가</a:t>
                </a:r>
                <a:r>
                  <a:rPr lang="ko-KR" altLang="en-US" sz="1350" spc="-4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발굴</a:t>
                </a:r>
                <a:r>
                  <a:rPr lang="en-US" altLang="ko-KR" sz="1350" spc="-4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4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투자한 </a:t>
                </a:r>
                <a:endParaRPr lang="en-US" altLang="ko-KR" sz="1350" spc="-4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기술창업팀에게 보육</a:t>
                </a:r>
                <a:r>
                  <a:rPr lang="en-US" altLang="ko-KR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멘토링과 </a:t>
                </a:r>
                <a:endParaRPr lang="en-US" altLang="ko-KR" sz="1350" spc="-4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함께 </a:t>
                </a:r>
                <a:r>
                  <a:rPr lang="en-US" altLang="ko-KR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  <a:endParaRPr lang="ko-KR" altLang="en-US" sz="1350" spc="-4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4201685" y="4617169"/>
                <a:ext cx="1987140" cy="447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4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혁신역량이</a:t>
                </a: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우수한</a:t>
                </a:r>
                <a:r>
                  <a:rPr lang="en-US" altLang="ko-KR" sz="1350" spc="-4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기술창업</a:t>
                </a:r>
                <a:endParaRPr lang="en-US" altLang="ko-KR" sz="1350" spc="-4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기업에 대한 전략적 지원</a:t>
                </a:r>
                <a:endParaRPr lang="ko-KR" altLang="en-US" sz="1350" spc="-4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4228003" y="5303257"/>
                <a:ext cx="1934505" cy="6756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기술창업아이템의 시장성</a:t>
                </a:r>
                <a:endParaRPr lang="en-US" altLang="ko-KR" sz="1350" spc="-4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4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기술성</a:t>
                </a:r>
                <a:r>
                  <a:rPr lang="en-US" altLang="ko-KR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 사업성 검증이</a:t>
                </a:r>
                <a:endParaRPr lang="en-US" altLang="ko-KR" sz="1350" spc="-4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필요한</a:t>
                </a:r>
                <a:r>
                  <a:rPr lang="en-US" altLang="ko-KR" sz="1350" spc="-4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창업기업의 </a:t>
                </a:r>
                <a:r>
                  <a:rPr lang="en-US" altLang="ko-KR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4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  <a:endParaRPr lang="en-US" altLang="ko-KR" sz="1350" spc="-4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6530672" y="3918116"/>
                <a:ext cx="994393" cy="2160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/5</a:t>
                </a:r>
                <a:r>
                  <a:rPr lang="ko-KR" altLang="en-US" sz="135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6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6524685" y="4719230"/>
                <a:ext cx="1006365" cy="2185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/4</a:t>
                </a:r>
                <a:r>
                  <a:rPr lang="ko-KR" altLang="en-US" sz="1350" spc="-6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6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07" name="TextBox 206"/>
              <p:cNvSpPr txBox="1"/>
              <p:nvPr/>
            </p:nvSpPr>
            <p:spPr>
              <a:xfrm>
                <a:off x="6464894" y="5520344"/>
                <a:ext cx="1125949" cy="206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350" spc="-7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7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/1.5</a:t>
                </a: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7957912" y="3918116"/>
                <a:ext cx="571951" cy="2185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7957912" y="5520344"/>
                <a:ext cx="571951" cy="2185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</a:p>
            </p:txBody>
          </p:sp>
          <p:grpSp>
            <p:nvGrpSpPr>
              <p:cNvPr id="4" name="그룹 3"/>
              <p:cNvGrpSpPr/>
              <p:nvPr/>
            </p:nvGrpSpPr>
            <p:grpSpPr>
              <a:xfrm>
                <a:off x="7785785" y="4536608"/>
                <a:ext cx="916205" cy="586287"/>
                <a:chOff x="7778906" y="4539395"/>
                <a:chExt cx="916205" cy="586287"/>
              </a:xfrm>
            </p:grpSpPr>
            <p:sp>
              <p:nvSpPr>
                <p:cNvPr id="209" name="TextBox 208"/>
                <p:cNvSpPr txBox="1"/>
                <p:nvPr/>
              </p:nvSpPr>
              <p:spPr>
                <a:xfrm>
                  <a:off x="7778906" y="4539395"/>
                  <a:ext cx="916205" cy="1964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1350" spc="-6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4IR, </a:t>
                  </a:r>
                  <a:r>
                    <a:rPr lang="ko-KR" altLang="en-US" sz="1350" spc="-60" dirty="0" err="1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품목지정</a:t>
                  </a:r>
                  <a:endParaRPr lang="en-US" altLang="ko-KR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778906" y="4776445"/>
                  <a:ext cx="916205" cy="34923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2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일반</a:t>
                  </a:r>
                  <a:r>
                    <a:rPr lang="en-US" altLang="ko-KR" sz="12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2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소재부품장비</a:t>
                  </a:r>
                  <a:r>
                    <a:rPr lang="en-US" altLang="ko-KR" sz="12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BIG3</a:t>
                  </a:r>
                  <a:endPara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11" name="직사각형 10"/>
          <p:cNvSpPr/>
          <p:nvPr/>
        </p:nvSpPr>
        <p:spPr>
          <a:xfrm rot="20693656">
            <a:off x="7548105" y="674427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16A95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단독형</a:t>
            </a:r>
            <a:endParaRPr lang="ko-KR" altLang="en-US" sz="2400" dirty="0">
              <a:solidFill>
                <a:srgbClr val="416A95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194957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창업성장기술개발</a:t>
            </a:r>
          </a:p>
        </p:txBody>
      </p:sp>
      <p:grpSp>
        <p:nvGrpSpPr>
          <p:cNvPr id="66" name="그룹 65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7" name="타원 66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194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9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2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4" name="직각 삼각형 103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110" name="그룹 109"/>
            <p:cNvGrpSpPr/>
            <p:nvPr/>
          </p:nvGrpSpPr>
          <p:grpSpPr>
            <a:xfrm>
              <a:off x="487200" y="2373232"/>
              <a:ext cx="2285819" cy="339139"/>
              <a:chOff x="323528" y="2667973"/>
              <a:chExt cx="2285819" cy="339139"/>
            </a:xfrm>
          </p:grpSpPr>
          <p:sp>
            <p:nvSpPr>
              <p:cNvPr id="111" name="모서리가 둥근 직사각형 110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778991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2,441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13" name="그룹 112"/>
            <p:cNvGrpSpPr/>
            <p:nvPr/>
          </p:nvGrpSpPr>
          <p:grpSpPr>
            <a:xfrm>
              <a:off x="3467470" y="2373232"/>
              <a:ext cx="2266768" cy="339139"/>
              <a:chOff x="3332802" y="2667973"/>
              <a:chExt cx="2266768" cy="339139"/>
            </a:xfrm>
          </p:grpSpPr>
          <p:sp>
            <p:nvSpPr>
              <p:cNvPr id="114" name="모서리가 둥근 직사각형 113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4769214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1,652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16" name="그룹 115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117" name="모서리가 둥근 직사각형 116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301625" y="3028950"/>
            <a:ext cx="8540750" cy="3435351"/>
            <a:chOff x="352425" y="3028950"/>
            <a:chExt cx="8439151" cy="3435351"/>
          </a:xfrm>
        </p:grpSpPr>
        <p:sp>
          <p:nvSpPr>
            <p:cNvPr id="166" name="직사각형 165"/>
            <p:cNvSpPr/>
            <p:nvPr/>
          </p:nvSpPr>
          <p:spPr>
            <a:xfrm>
              <a:off x="2113783" y="3488181"/>
              <a:ext cx="2103829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4255706" y="3488181"/>
              <a:ext cx="2103829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4255706" y="4335390"/>
              <a:ext cx="2103829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4255706" y="5182599"/>
              <a:ext cx="2103829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6397631" y="3488181"/>
              <a:ext cx="1260475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6397631" y="4335390"/>
              <a:ext cx="1260475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2" name="직사각형 171"/>
            <p:cNvSpPr/>
            <p:nvPr/>
          </p:nvSpPr>
          <p:spPr>
            <a:xfrm>
              <a:off x="6397631" y="5182599"/>
              <a:ext cx="1260475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7696200" y="3488181"/>
              <a:ext cx="1095375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7696200" y="4335390"/>
              <a:ext cx="1095375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7696200" y="5182599"/>
              <a:ext cx="1095375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352426" y="3488181"/>
              <a:ext cx="1723262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7" name="직사각형 176"/>
            <p:cNvSpPr/>
            <p:nvPr/>
          </p:nvSpPr>
          <p:spPr>
            <a:xfrm>
              <a:off x="352426" y="4335390"/>
              <a:ext cx="1723262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352426" y="5182599"/>
              <a:ext cx="1723262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799681" y="3667729"/>
              <a:ext cx="828753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수출지향형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ko-KR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글로벌 경쟁</a:t>
              </a:r>
              <a:r>
                <a:rPr lang="en-US" altLang="ko-KR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837352" y="4514938"/>
              <a:ext cx="753411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시장확대형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ko-KR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경쟁 단계</a:t>
              </a:r>
              <a:r>
                <a:rPr lang="en-US" altLang="ko-KR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837352" y="5321508"/>
              <a:ext cx="753411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시장대응형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ko-KR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역량 초기</a:t>
              </a:r>
              <a:r>
                <a:rPr lang="en-US" altLang="ko-KR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687258" y="3663742"/>
              <a:ext cx="1240725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글로벌 선도 기업군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집중육성 지원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4624421" y="4395922"/>
              <a:ext cx="1366400" cy="6855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우수기업의 </a:t>
              </a:r>
              <a:r>
                <a:rPr lang="en-US" altLang="ko-KR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매출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수출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350" spc="-7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고용 성과</a:t>
              </a:r>
              <a:endParaRPr lang="en-US" altLang="ko-KR" sz="1350" spc="-7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7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창출 </a:t>
              </a: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</a:t>
              </a: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4660808" y="5349369"/>
              <a:ext cx="1293624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유망품목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 및 사업화</a:t>
              </a:r>
              <a:endParaRPr lang="ko-KR" altLang="en-US" sz="1350" spc="-7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473229" y="3787626"/>
              <a:ext cx="1109279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4</a:t>
              </a:r>
              <a:r>
                <a:rPr lang="ko-KR" altLang="en-US" sz="1350" spc="-7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7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/20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7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6518915" y="4634835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/6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6518915" y="5482044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/5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7957912" y="3791406"/>
              <a:ext cx="57195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6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6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7912706" y="4543417"/>
              <a:ext cx="662361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6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6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en-US" altLang="ko-KR" sz="1350" spc="-6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6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품목지정</a:t>
              </a:r>
              <a:r>
                <a:rPr lang="en-US" altLang="ko-KR" sz="1350" spc="-6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7912707" y="5390626"/>
              <a:ext cx="662361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6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</a:p>
            <a:p>
              <a:pPr algn="ctr">
                <a:defRPr/>
              </a:pPr>
              <a:r>
                <a:rPr lang="en-US" altLang="ko-KR" sz="1350" spc="-6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6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품목지정</a:t>
              </a:r>
              <a:r>
                <a:rPr lang="en-US" altLang="ko-KR" sz="1350" spc="-6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sp>
          <p:nvSpPr>
            <p:cNvPr id="191" name="직사각형 190"/>
            <p:cNvSpPr/>
            <p:nvPr/>
          </p:nvSpPr>
          <p:spPr>
            <a:xfrm>
              <a:off x="2113783" y="4335390"/>
              <a:ext cx="2103829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92" name="직사각형 191"/>
            <p:cNvSpPr/>
            <p:nvPr/>
          </p:nvSpPr>
          <p:spPr>
            <a:xfrm>
              <a:off x="2113783" y="5182599"/>
              <a:ext cx="2103829" cy="806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grpSp>
          <p:nvGrpSpPr>
            <p:cNvPr id="198" name="그룹 197"/>
            <p:cNvGrpSpPr/>
            <p:nvPr/>
          </p:nvGrpSpPr>
          <p:grpSpPr>
            <a:xfrm>
              <a:off x="2160133" y="3550777"/>
              <a:ext cx="2011128" cy="679865"/>
              <a:chOff x="2160133" y="3751836"/>
              <a:chExt cx="2011128" cy="642875"/>
            </a:xfrm>
          </p:grpSpPr>
          <p:sp>
            <p:nvSpPr>
              <p:cNvPr id="210" name="TextBox 209"/>
              <p:cNvSpPr txBox="1"/>
              <p:nvPr/>
            </p:nvSpPr>
            <p:spPr>
              <a:xfrm>
                <a:off x="2160133" y="3971928"/>
                <a:ext cx="2011128" cy="4227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 중 </a:t>
                </a:r>
                <a:r>
                  <a:rPr lang="ko-KR" altLang="en-US" sz="1350" spc="-6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직전년도</a:t>
                </a: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직간접</a:t>
                </a:r>
                <a:endParaRPr lang="en-US" altLang="ko-KR" sz="1350" spc="-6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수출 </a:t>
                </a:r>
                <a:r>
                  <a:rPr lang="en-US" altLang="ko-KR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500</a:t>
                </a: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만달러 이상 달성 기업</a:t>
                </a:r>
              </a:p>
            </p:txBody>
          </p:sp>
          <p:sp>
            <p:nvSpPr>
              <p:cNvPr id="211" name="모서리가 둥근 직사각형 210"/>
              <p:cNvSpPr/>
              <p:nvPr/>
            </p:nvSpPr>
            <p:spPr>
              <a:xfrm>
                <a:off x="2241550" y="3751836"/>
                <a:ext cx="1848294" cy="197083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매출액 </a:t>
                </a:r>
                <a:r>
                  <a:rPr lang="en-US" altLang="ko-KR" sz="1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100</a:t>
                </a: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</a:t>
                </a:r>
                <a:r>
                  <a:rPr lang="en-US" altLang="ko-KR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~</a:t>
                </a:r>
                <a:r>
                  <a:rPr lang="en-US" altLang="ko-KR" sz="1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700</a:t>
                </a: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 미만</a:t>
                </a:r>
                <a:endParaRPr lang="en-US" altLang="ko-KR" sz="1150" spc="-30" dirty="0"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99" name="그룹 198"/>
            <p:cNvGrpSpPr/>
            <p:nvPr/>
          </p:nvGrpSpPr>
          <p:grpSpPr>
            <a:xfrm>
              <a:off x="2241550" y="4397986"/>
              <a:ext cx="1848294" cy="689804"/>
              <a:chOff x="2236337" y="4552950"/>
              <a:chExt cx="1848294" cy="652273"/>
            </a:xfrm>
          </p:grpSpPr>
          <p:sp>
            <p:nvSpPr>
              <p:cNvPr id="208" name="TextBox 207"/>
              <p:cNvSpPr txBox="1"/>
              <p:nvPr/>
            </p:nvSpPr>
            <p:spPr>
              <a:xfrm>
                <a:off x="2268333" y="4773042"/>
                <a:ext cx="1769475" cy="432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 </a:t>
                </a:r>
                <a:r>
                  <a:rPr lang="ko-KR" altLang="en-US" sz="1350" spc="-6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 </a:t>
                </a:r>
                <a:r>
                  <a:rPr lang="ko-KR" altLang="en-US" sz="135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투자</a:t>
                </a:r>
                <a:r>
                  <a:rPr lang="en-US" altLang="ko-KR" sz="135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6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유치 </a:t>
                </a: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등 시장성이 검증된 중소기업</a:t>
                </a:r>
              </a:p>
            </p:txBody>
          </p:sp>
          <p:sp>
            <p:nvSpPr>
              <p:cNvPr id="209" name="모서리가 둥근 직사각형 208"/>
              <p:cNvSpPr/>
              <p:nvPr/>
            </p:nvSpPr>
            <p:spPr>
              <a:xfrm>
                <a:off x="2236337" y="4552950"/>
                <a:ext cx="1848294" cy="197083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매출액 </a:t>
                </a:r>
                <a:r>
                  <a:rPr lang="en-US" altLang="ko-KR" sz="1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20</a:t>
                </a: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</a:t>
                </a:r>
                <a:r>
                  <a:rPr lang="en-US" altLang="ko-KR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~</a:t>
                </a:r>
                <a:r>
                  <a:rPr lang="en-US" altLang="ko-KR" sz="1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700</a:t>
                </a: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 미만</a:t>
                </a:r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2241550" y="5359594"/>
              <a:ext cx="1848294" cy="452649"/>
              <a:chOff x="2236337" y="5442781"/>
              <a:chExt cx="1848294" cy="428021"/>
            </a:xfrm>
          </p:grpSpPr>
          <p:sp>
            <p:nvSpPr>
              <p:cNvPr id="206" name="TextBox 205"/>
              <p:cNvSpPr txBox="1"/>
              <p:nvPr/>
            </p:nvSpPr>
            <p:spPr>
              <a:xfrm>
                <a:off x="2839884" y="5664109"/>
                <a:ext cx="641202" cy="206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6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중소기업*</a:t>
                </a:r>
              </a:p>
            </p:txBody>
          </p:sp>
          <p:sp>
            <p:nvSpPr>
              <p:cNvPr id="207" name="모서리가 둥근 직사각형 206"/>
              <p:cNvSpPr/>
              <p:nvPr/>
            </p:nvSpPr>
            <p:spPr>
              <a:xfrm>
                <a:off x="2236337" y="5442781"/>
                <a:ext cx="1848294" cy="197083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매출액 </a:t>
                </a:r>
                <a:r>
                  <a:rPr lang="en-US" altLang="ko-KR" sz="1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20</a:t>
                </a: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</a:t>
                </a:r>
                <a:r>
                  <a:rPr lang="en-US" altLang="ko-KR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~</a:t>
                </a:r>
                <a:r>
                  <a:rPr lang="en-US" altLang="ko-KR" sz="1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700</a:t>
                </a: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r>
                  <a:rPr lang="en-US" altLang="ko-KR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150" spc="-3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미만</a:t>
                </a:r>
                <a:endParaRPr lang="en-US" altLang="ko-KR" sz="1150" spc="-30" dirty="0"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201" name="직사각형 200"/>
            <p:cNvSpPr/>
            <p:nvPr/>
          </p:nvSpPr>
          <p:spPr>
            <a:xfrm>
              <a:off x="352426" y="6048668"/>
              <a:ext cx="8439150" cy="4156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747591" y="6150047"/>
              <a:ext cx="5641972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ko-KR" altLang="en-US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(</a:t>
              </a:r>
              <a:r>
                <a:rPr lang="ko-KR" altLang="en-US" sz="1350" b="1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시장대응형</a:t>
              </a:r>
              <a:r>
                <a:rPr lang="en-US" altLang="ko-KR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지원대상 중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일부 과제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사업전환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재도약기업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등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는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별도 매출액 조건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적용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203" name="Group 4">
              <a:extLst>
                <a:ext uri="{FF2B5EF4-FFF2-40B4-BE49-F238E27FC236}">
                  <a16:creationId xmlns:a16="http://schemas.microsoft.com/office/drawing/2014/main" id="{7E02C3A2-890E-4F39-A887-CD4A588949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1659" y="6159437"/>
              <a:ext cx="193432" cy="186351"/>
              <a:chOff x="384" y="1035"/>
              <a:chExt cx="126" cy="111"/>
            </a:xfrm>
            <a:solidFill>
              <a:srgbClr val="3B5DB0"/>
            </a:solidFill>
          </p:grpSpPr>
          <p:sp>
            <p:nvSpPr>
              <p:cNvPr id="204" name="Freeform 5">
                <a:extLst>
                  <a:ext uri="{FF2B5EF4-FFF2-40B4-BE49-F238E27FC236}">
                    <a16:creationId xmlns:a16="http://schemas.microsoft.com/office/drawing/2014/main" id="{9F0A2079-6405-462E-8012-3D05525E0E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" y="1041"/>
                <a:ext cx="105" cy="105"/>
              </a:xfrm>
              <a:custGeom>
                <a:avLst/>
                <a:gdLst>
                  <a:gd name="T0" fmla="*/ 132 w 264"/>
                  <a:gd name="T1" fmla="*/ 0 h 264"/>
                  <a:gd name="T2" fmla="*/ 264 w 264"/>
                  <a:gd name="T3" fmla="*/ 132 h 264"/>
                  <a:gd name="T4" fmla="*/ 132 w 264"/>
                  <a:gd name="T5" fmla="*/ 264 h 264"/>
                  <a:gd name="T6" fmla="*/ 0 w 264"/>
                  <a:gd name="T7" fmla="*/ 132 h 264"/>
                  <a:gd name="T8" fmla="*/ 132 w 264"/>
                  <a:gd name="T9" fmla="*/ 0 h 264"/>
                  <a:gd name="T10" fmla="*/ 132 w 264"/>
                  <a:gd name="T11" fmla="*/ 23 h 264"/>
                  <a:gd name="T12" fmla="*/ 241 w 264"/>
                  <a:gd name="T13" fmla="*/ 132 h 264"/>
                  <a:gd name="T14" fmla="*/ 132 w 264"/>
                  <a:gd name="T15" fmla="*/ 242 h 264"/>
                  <a:gd name="T16" fmla="*/ 22 w 264"/>
                  <a:gd name="T17" fmla="*/ 132 h 264"/>
                  <a:gd name="T18" fmla="*/ 132 w 264"/>
                  <a:gd name="T19" fmla="*/ 2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0"/>
                    </a:moveTo>
                    <a:cubicBezTo>
                      <a:pt x="205" y="0"/>
                      <a:pt x="264" y="59"/>
                      <a:pt x="264" y="132"/>
                    </a:cubicBezTo>
                    <a:cubicBezTo>
                      <a:pt x="264" y="205"/>
                      <a:pt x="205" y="264"/>
                      <a:pt x="132" y="264"/>
                    </a:cubicBezTo>
                    <a:cubicBezTo>
                      <a:pt x="59" y="264"/>
                      <a:pt x="0" y="205"/>
                      <a:pt x="0" y="132"/>
                    </a:cubicBezTo>
                    <a:cubicBezTo>
                      <a:pt x="0" y="59"/>
                      <a:pt x="59" y="0"/>
                      <a:pt x="132" y="0"/>
                    </a:cubicBezTo>
                    <a:close/>
                    <a:moveTo>
                      <a:pt x="132" y="23"/>
                    </a:moveTo>
                    <a:cubicBezTo>
                      <a:pt x="192" y="23"/>
                      <a:pt x="241" y="72"/>
                      <a:pt x="241" y="132"/>
                    </a:cubicBezTo>
                    <a:cubicBezTo>
                      <a:pt x="241" y="193"/>
                      <a:pt x="192" y="242"/>
                      <a:pt x="132" y="242"/>
                    </a:cubicBezTo>
                    <a:cubicBezTo>
                      <a:pt x="71" y="242"/>
                      <a:pt x="22" y="193"/>
                      <a:pt x="22" y="132"/>
                    </a:cubicBezTo>
                    <a:cubicBezTo>
                      <a:pt x="22" y="72"/>
                      <a:pt x="71" y="23"/>
                      <a:pt x="13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205" name="Freeform 6">
                <a:extLst>
                  <a:ext uri="{FF2B5EF4-FFF2-40B4-BE49-F238E27FC236}">
                    <a16:creationId xmlns:a16="http://schemas.microsoft.com/office/drawing/2014/main" id="{7C8CEB15-FEF9-4321-90FD-7414EDA88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" y="1035"/>
                <a:ext cx="105" cy="90"/>
              </a:xfrm>
              <a:custGeom>
                <a:avLst/>
                <a:gdLst>
                  <a:gd name="T0" fmla="*/ 106 w 265"/>
                  <a:gd name="T1" fmla="*/ 147 h 226"/>
                  <a:gd name="T2" fmla="*/ 250 w 265"/>
                  <a:gd name="T3" fmla="*/ 0 h 226"/>
                  <a:gd name="T4" fmla="*/ 265 w 265"/>
                  <a:gd name="T5" fmla="*/ 15 h 226"/>
                  <a:gd name="T6" fmla="*/ 105 w 265"/>
                  <a:gd name="T7" fmla="*/ 226 h 226"/>
                  <a:gd name="T8" fmla="*/ 0 w 265"/>
                  <a:gd name="T9" fmla="*/ 113 h 226"/>
                  <a:gd name="T10" fmla="*/ 30 w 265"/>
                  <a:gd name="T11" fmla="*/ 86 h 226"/>
                  <a:gd name="T12" fmla="*/ 106 w 265"/>
                  <a:gd name="T13" fmla="*/ 147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226">
                    <a:moveTo>
                      <a:pt x="106" y="147"/>
                    </a:moveTo>
                    <a:cubicBezTo>
                      <a:pt x="154" y="99"/>
                      <a:pt x="201" y="49"/>
                      <a:pt x="250" y="0"/>
                    </a:cubicBezTo>
                    <a:cubicBezTo>
                      <a:pt x="255" y="6"/>
                      <a:pt x="260" y="10"/>
                      <a:pt x="265" y="15"/>
                    </a:cubicBezTo>
                    <a:cubicBezTo>
                      <a:pt x="212" y="86"/>
                      <a:pt x="158" y="156"/>
                      <a:pt x="105" y="226"/>
                    </a:cubicBezTo>
                    <a:cubicBezTo>
                      <a:pt x="70" y="189"/>
                      <a:pt x="34" y="151"/>
                      <a:pt x="0" y="113"/>
                    </a:cubicBezTo>
                    <a:cubicBezTo>
                      <a:pt x="9" y="104"/>
                      <a:pt x="19" y="95"/>
                      <a:pt x="30" y="86"/>
                    </a:cubicBezTo>
                    <a:cubicBezTo>
                      <a:pt x="106" y="147"/>
                      <a:pt x="106" y="147"/>
                      <a:pt x="106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</p:grpSp>
        <p:sp>
          <p:nvSpPr>
            <p:cNvPr id="212" name="양쪽 모서리가 둥근 사각형 211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213" name="양쪽 모서리가 둥근 사각형 212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214" name="양쪽 모서리가 둥근 사각형 213"/>
            <p:cNvSpPr/>
            <p:nvPr/>
          </p:nvSpPr>
          <p:spPr>
            <a:xfrm>
              <a:off x="6397631" y="3028950"/>
              <a:ext cx="12604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215" name="양쪽 모서리가 둥근 사각형 214"/>
            <p:cNvSpPr/>
            <p:nvPr/>
          </p:nvSpPr>
          <p:spPr>
            <a:xfrm>
              <a:off x="4255707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216" name="양쪽 모서리가 둥근 사각형 215"/>
            <p:cNvSpPr/>
            <p:nvPr/>
          </p:nvSpPr>
          <p:spPr>
            <a:xfrm>
              <a:off x="2113783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1897469" y="1413907"/>
            <a:ext cx="5722720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창업 이후 중소기업이 </a:t>
            </a:r>
            <a:r>
              <a:rPr lang="en-US" altLang="ko-KR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Scale-up</a:t>
            </a: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할 수 있도록 </a:t>
            </a: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시장검증 단계별 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지원과 신속한 사업화를 통해 기업성장 도모</a:t>
            </a:r>
          </a:p>
        </p:txBody>
      </p:sp>
      <p:sp>
        <p:nvSpPr>
          <p:cNvPr id="75" name="직사각형 74"/>
          <p:cNvSpPr/>
          <p:nvPr/>
        </p:nvSpPr>
        <p:spPr>
          <a:xfrm rot="20693656">
            <a:off x="7548105" y="674427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16A95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단독형</a:t>
            </a:r>
            <a:endParaRPr lang="ko-KR" altLang="en-US" sz="2400" dirty="0">
              <a:solidFill>
                <a:srgbClr val="416A95"/>
              </a:solidFill>
            </a:endParaRPr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424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 기술혁신개발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74" name="타원 73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7" name="타원 76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812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61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5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76" name="직각 삼각형 75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78" name="그룹 77"/>
            <p:cNvGrpSpPr/>
            <p:nvPr/>
          </p:nvGrpSpPr>
          <p:grpSpPr>
            <a:xfrm>
              <a:off x="487200" y="2373232"/>
              <a:ext cx="2285819" cy="339139"/>
              <a:chOff x="323528" y="2667973"/>
              <a:chExt cx="2285819" cy="339139"/>
            </a:xfrm>
          </p:grpSpPr>
          <p:sp>
            <p:nvSpPr>
              <p:cNvPr id="88" name="모서리가 둥근 직사각형 87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1778991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316.6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82" name="그룹 81"/>
            <p:cNvGrpSpPr/>
            <p:nvPr/>
          </p:nvGrpSpPr>
          <p:grpSpPr>
            <a:xfrm>
              <a:off x="3467470" y="2373232"/>
              <a:ext cx="2266768" cy="339139"/>
              <a:chOff x="3332802" y="2667973"/>
              <a:chExt cx="2266768" cy="339139"/>
            </a:xfrm>
          </p:grpSpPr>
          <p:sp>
            <p:nvSpPr>
              <p:cNvPr id="86" name="모서리가 둥근 직사각형 85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4769214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316.6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83" name="그룹 82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84" name="모서리가 둥근 직사각형 83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153" name="TextBox 152"/>
          <p:cNvSpPr txBox="1"/>
          <p:nvPr/>
        </p:nvSpPr>
        <p:spPr>
          <a:xfrm>
            <a:off x="1897469" y="1539519"/>
            <a:ext cx="5940729" cy="29488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20000"/>
              </a:lnSpc>
              <a:defRPr/>
            </a:pP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산학연 협력</a:t>
            </a:r>
            <a:r>
              <a:rPr lang="en-US" altLang="ko-KR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R&amp;D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활성화를 통한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중소기업 일자리 창출과 혁신성장 촉진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9273" y="3028950"/>
            <a:ext cx="8533102" cy="3435351"/>
            <a:chOff x="352425" y="3028950"/>
            <a:chExt cx="8439151" cy="3435351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96" name="양쪽 모서리가 둥근 사각형 95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99" name="양쪽 모서리가 둥근 사각형 98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07" name="양쪽 모서리가 둥근 사각형 106"/>
              <p:cNvSpPr/>
              <p:nvPr/>
            </p:nvSpPr>
            <p:spPr>
              <a:xfrm>
                <a:off x="5832043" y="3190875"/>
                <a:ext cx="1826064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08" name="양쪽 모서리가 둥근 사각형 107"/>
              <p:cNvSpPr/>
              <p:nvPr/>
            </p:nvSpPr>
            <p:spPr>
              <a:xfrm>
                <a:off x="3972914" y="3190875"/>
                <a:ext cx="1826064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09" name="양쪽 모서리가 둥근 사각형 108"/>
              <p:cNvSpPr/>
              <p:nvPr/>
            </p:nvSpPr>
            <p:spPr>
              <a:xfrm>
                <a:off x="2113783" y="3190875"/>
                <a:ext cx="1826065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grpSp>
          <p:nvGrpSpPr>
            <p:cNvPr id="166" name="그룹 165"/>
            <p:cNvGrpSpPr/>
            <p:nvPr/>
          </p:nvGrpSpPr>
          <p:grpSpPr>
            <a:xfrm>
              <a:off x="352426" y="3488181"/>
              <a:ext cx="8439150" cy="2976120"/>
              <a:chOff x="352426" y="3689110"/>
              <a:chExt cx="8439150" cy="2814197"/>
            </a:xfrm>
          </p:grpSpPr>
          <p:sp>
            <p:nvSpPr>
              <p:cNvPr id="167" name="직사각형 166"/>
              <p:cNvSpPr/>
              <p:nvPr/>
            </p:nvSpPr>
            <p:spPr>
              <a:xfrm>
                <a:off x="352426" y="3689110"/>
                <a:ext cx="1723262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8" name="직사각형 167"/>
              <p:cNvSpPr/>
              <p:nvPr/>
            </p:nvSpPr>
            <p:spPr>
              <a:xfrm>
                <a:off x="352426" y="4731726"/>
                <a:ext cx="1723262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9" name="직사각형 168"/>
              <p:cNvSpPr/>
              <p:nvPr/>
            </p:nvSpPr>
            <p:spPr>
              <a:xfrm>
                <a:off x="7696200" y="3689111"/>
                <a:ext cx="1095375" cy="20487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912693" y="3972933"/>
                <a:ext cx="602729" cy="4384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산학협력</a:t>
                </a:r>
                <a:endParaRPr lang="en-US" altLang="ko-KR" sz="1400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기술개발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7955347" y="4621152"/>
                <a:ext cx="57708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72" name="직사각형 171"/>
              <p:cNvSpPr/>
              <p:nvPr/>
            </p:nvSpPr>
            <p:spPr>
              <a:xfrm>
                <a:off x="352426" y="5806440"/>
                <a:ext cx="8439150" cy="69686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747591" y="6199223"/>
                <a:ext cx="6722994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50" b="1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b="1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지원대상</a:t>
                </a:r>
                <a:r>
                  <a:rPr lang="en-US" altLang="ko-KR" sz="1350" b="1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기업부설연구소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또는 연구전담개발부서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보유 중소기업이거나 설립계획이 있는 모든 중소기업</a:t>
                </a:r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747591" y="5914251"/>
                <a:ext cx="583493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50" b="1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b="1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사업내용</a:t>
                </a:r>
                <a:r>
                  <a:rPr lang="en-US" altLang="ko-KR" sz="1350" b="1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1</a:t>
                </a:r>
                <a:r>
                  <a:rPr lang="ko-KR" altLang="en-US" sz="1350" b="1" spc="-50" smtClean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단계 </a:t>
                </a:r>
                <a:r>
                  <a:rPr lang="en-US" altLang="ko-KR" sz="1350" b="1" spc="-50" smtClean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예비연구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(8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0.5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 이내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en-US" altLang="ko-KR" sz="1350" b="1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→ 2</a:t>
                </a:r>
                <a:r>
                  <a:rPr lang="ko-KR" altLang="en-US" sz="1350" b="1" spc="-50" smtClean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단계 </a:t>
                </a:r>
                <a:r>
                  <a:rPr lang="en-US" altLang="ko-KR" sz="1350" b="1" spc="-50" smtClean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사업화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R&amp;D(2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4</a:t>
                </a:r>
                <a:r>
                  <a:rPr lang="ko-KR" altLang="en-US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 이내</a:t>
                </a:r>
                <a:r>
                  <a:rPr lang="en-US" altLang="ko-KR" sz="135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2113784" y="3689110"/>
                <a:ext cx="1826064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2113784" y="4731726"/>
                <a:ext cx="1826064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2525878" y="3989044"/>
                <a:ext cx="1001876" cy="432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주관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공동개발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대학</a:t>
                </a:r>
                <a:endPara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2388712" y="5036052"/>
                <a:ext cx="1276210" cy="432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주관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공동개발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연구기관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3972913" y="3689110"/>
                <a:ext cx="1826064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3972913" y="4731726"/>
                <a:ext cx="1826064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4287223" y="3868041"/>
                <a:ext cx="1197444" cy="6482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대학의 보유자원을</a:t>
                </a:r>
                <a:endPara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활용한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중소기업의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협력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4215089" y="4910657"/>
                <a:ext cx="1341713" cy="6482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연구기관의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전문기술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분야를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기반으로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협력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912693" y="5015549"/>
                <a:ext cx="602729" cy="4384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err="1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산연협력</a:t>
                </a:r>
                <a:endParaRPr lang="en-US" altLang="ko-KR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기술개발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5832042" y="3689110"/>
                <a:ext cx="1826064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5832042" y="4731726"/>
                <a:ext cx="1826064" cy="10061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6091850" y="3759995"/>
                <a:ext cx="1306448" cy="864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10000"/>
                  </a:lnSpc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(1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8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/5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천만원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(2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/4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6091850" y="4802611"/>
                <a:ext cx="1306448" cy="864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10000"/>
                  </a:lnSpc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(1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8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/5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천만원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(2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/4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</a:p>
            </p:txBody>
          </p:sp>
          <p:grpSp>
            <p:nvGrpSpPr>
              <p:cNvPr id="188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5914827"/>
                <a:ext cx="193432" cy="176212"/>
                <a:chOff x="384" y="1035"/>
                <a:chExt cx="126" cy="111"/>
              </a:xfrm>
              <a:solidFill>
                <a:srgbClr val="3B5DB0"/>
              </a:solidFill>
            </p:grpSpPr>
            <p:sp>
              <p:nvSpPr>
                <p:cNvPr id="192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3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93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3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grpSp>
            <p:nvGrpSpPr>
              <p:cNvPr id="189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199789"/>
                <a:ext cx="193432" cy="176212"/>
                <a:chOff x="384" y="1035"/>
                <a:chExt cx="126" cy="111"/>
              </a:xfrm>
              <a:solidFill>
                <a:srgbClr val="3B5DB0"/>
              </a:solidFill>
            </p:grpSpPr>
            <p:sp>
              <p:nvSpPr>
                <p:cNvPr id="190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3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91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3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</p:grpSp>
      </p:grpSp>
      <p:sp>
        <p:nvSpPr>
          <p:cNvPr id="68" name="직사각형 67"/>
          <p:cNvSpPr/>
          <p:nvPr/>
        </p:nvSpPr>
        <p:spPr>
          <a:xfrm rot="20693656">
            <a:off x="7542495" y="674427"/>
            <a:ext cx="947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38AA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</a:t>
            </a:r>
            <a:endParaRPr lang="ko-KR" altLang="en-US" sz="2400" dirty="0">
              <a:solidFill>
                <a:srgbClr val="438AA0"/>
              </a:solidFill>
            </a:endParaRPr>
          </a:p>
        </p:txBody>
      </p:sp>
      <p:pic>
        <p:nvPicPr>
          <p:cNvPr id="70" name="그림 6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424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산학연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Collabo R&amp;D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5" name="타원 64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9" name="타원 68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2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8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87" name="직각 삼각형 8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88" name="그룹 87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89" name="그룹 88"/>
            <p:cNvGrpSpPr/>
            <p:nvPr/>
          </p:nvGrpSpPr>
          <p:grpSpPr>
            <a:xfrm>
              <a:off x="487200" y="2373232"/>
              <a:ext cx="2285819" cy="339139"/>
              <a:chOff x="323528" y="2667973"/>
              <a:chExt cx="2285819" cy="339139"/>
            </a:xfrm>
          </p:grpSpPr>
          <p:sp>
            <p:nvSpPr>
              <p:cNvPr id="96" name="모서리가 둥근 직사각형 95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1778991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2,297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90" name="그룹 89"/>
            <p:cNvGrpSpPr/>
            <p:nvPr/>
          </p:nvGrpSpPr>
          <p:grpSpPr>
            <a:xfrm>
              <a:off x="3467470" y="2373232"/>
              <a:ext cx="2266768" cy="339139"/>
              <a:chOff x="3332802" y="2667973"/>
              <a:chExt cx="2266768" cy="339139"/>
            </a:xfrm>
          </p:grpSpPr>
          <p:sp>
            <p:nvSpPr>
              <p:cNvPr id="94" name="모서리가 둥근 직사각형 93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4769214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1,216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91" name="그룹 90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92" name="모서리가 둥근 직사각형 91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145" name="TextBox 144"/>
          <p:cNvSpPr txBox="1"/>
          <p:nvPr/>
        </p:nvSpPr>
        <p:spPr>
          <a:xfrm>
            <a:off x="1897469" y="1413907"/>
            <a:ext cx="4324902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기업 간의 다양한 상생협력 활동을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촉진하여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가치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공급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)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사슬의 경쟁력 확보 및 자립화 기반 마련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1624" y="3028950"/>
            <a:ext cx="8540751" cy="3435350"/>
            <a:chOff x="352425" y="3028950"/>
            <a:chExt cx="8439150" cy="3435350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139" name="양쪽 모서리가 둥근 사각형 138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140" name="양쪽 모서리가 둥근 사각형 139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41" name="양쪽 모서리가 둥근 사각형 140"/>
              <p:cNvSpPr/>
              <p:nvPr/>
            </p:nvSpPr>
            <p:spPr>
              <a:xfrm>
                <a:off x="5832041" y="3190875"/>
                <a:ext cx="182606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42" name="양쪽 모서리가 둥근 사각형 141"/>
              <p:cNvSpPr/>
              <p:nvPr/>
            </p:nvSpPr>
            <p:spPr>
              <a:xfrm>
                <a:off x="3972913" y="3190875"/>
                <a:ext cx="18260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43" name="양쪽 모서리가 둥근 사각형 142"/>
              <p:cNvSpPr/>
              <p:nvPr/>
            </p:nvSpPr>
            <p:spPr>
              <a:xfrm>
                <a:off x="2113784" y="3190875"/>
                <a:ext cx="1826064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sp>
          <p:nvSpPr>
            <p:cNvPr id="146" name="직사각형 145"/>
            <p:cNvSpPr/>
            <p:nvPr/>
          </p:nvSpPr>
          <p:spPr>
            <a:xfrm>
              <a:off x="1366838" y="3488181"/>
              <a:ext cx="708850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1366838" y="4486620"/>
              <a:ext cx="708850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352425" y="5484679"/>
              <a:ext cx="1723263" cy="9796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50" name="직사각형 149"/>
            <p:cNvSpPr/>
            <p:nvPr/>
          </p:nvSpPr>
          <p:spPr>
            <a:xfrm>
              <a:off x="7696200" y="3488180"/>
              <a:ext cx="1095375" cy="19582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573787" y="3736250"/>
              <a:ext cx="294953" cy="4637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b="1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구매</a:t>
              </a:r>
              <a:endParaRPr lang="en-US" altLang="ko-KR" sz="1400" b="1" spc="-50" smtClean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b="1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연계</a:t>
              </a:r>
              <a:endParaRPr lang="ko-KR" altLang="en-US" sz="1400" b="1" spc="-5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7955347" y="4259578"/>
              <a:ext cx="577081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지정공모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837351" y="5742631"/>
              <a:ext cx="753411" cy="4637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네트워크형</a:t>
              </a:r>
              <a:endParaRPr lang="en-US" altLang="ko-KR" sz="1400" spc="-50" smtClean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기술개발</a:t>
              </a:r>
              <a:endParaRPr lang="ko-KR" altLang="en-US" sz="1400" spc="-5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5832043" y="3488181"/>
              <a:ext cx="1826064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5832043" y="4486620"/>
              <a:ext cx="1826064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56" name="직사각형 155"/>
            <p:cNvSpPr/>
            <p:nvPr/>
          </p:nvSpPr>
          <p:spPr>
            <a:xfrm>
              <a:off x="5832043" y="5484679"/>
              <a:ext cx="1826064" cy="9796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3972912" y="3488181"/>
              <a:ext cx="1826064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58" name="직사각형 157"/>
            <p:cNvSpPr/>
            <p:nvPr/>
          </p:nvSpPr>
          <p:spPr>
            <a:xfrm>
              <a:off x="3972912" y="4486620"/>
              <a:ext cx="1826064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3972912" y="5484679"/>
              <a:ext cx="1826064" cy="9796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2113783" y="3488181"/>
              <a:ext cx="1826064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113783" y="4486620"/>
              <a:ext cx="1826064" cy="959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2" name="직사각형 161"/>
            <p:cNvSpPr/>
            <p:nvPr/>
          </p:nvSpPr>
          <p:spPr>
            <a:xfrm>
              <a:off x="2113783" y="5484679"/>
              <a:ext cx="1826064" cy="9796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6236122" y="3864234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/5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5914195" y="4654923"/>
              <a:ext cx="1661760" cy="623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/24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  <a:p>
              <a:pPr algn="ctr">
                <a:defRPr/>
              </a:pPr>
              <a:r>
                <a:rPr lang="en-US" altLang="ko-KR" sz="1350" spc="-1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1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정부출연금 </a:t>
              </a:r>
              <a:r>
                <a:rPr lang="en-US" altLang="ko-KR" sz="1350" spc="-1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12</a:t>
              </a:r>
              <a:r>
                <a:rPr lang="ko-KR" altLang="en-US" sz="1350" spc="-1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</a:t>
              </a:r>
              <a:r>
                <a:rPr lang="en-US" altLang="ko-KR" sz="1350" spc="-1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</a:p>
            <a:p>
              <a:pPr algn="ctr">
                <a:defRPr/>
              </a:pPr>
              <a:r>
                <a:rPr lang="ko-KR" altLang="en-US" sz="1350" spc="-1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투자기업 </a:t>
              </a:r>
              <a:r>
                <a:rPr lang="en-US" altLang="ko-KR" sz="1350" spc="-1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12</a:t>
              </a:r>
              <a:r>
                <a:rPr lang="ko-KR" altLang="en-US" sz="1350" spc="-1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</a:t>
              </a:r>
              <a:r>
                <a:rPr lang="en-US" altLang="ko-KR" sz="1350" spc="-1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endParaRPr lang="en-US" altLang="ko-KR" sz="1350" spc="-1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6113492" y="5558991"/>
              <a:ext cx="1263166" cy="830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네트워크 기획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 algn="ctr"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6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개월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/3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천만원</a:t>
              </a:r>
            </a:p>
            <a:p>
              <a:pPr algn="ctr"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(R&amp;BD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 algn="ctr"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/6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121311" y="3656484"/>
              <a:ext cx="1529266" cy="6232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수요처의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구매수요가</a:t>
              </a:r>
              <a:endParaRPr lang="en-US" altLang="ko-KR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있는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과제에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중소기업의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자금 지원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4082839" y="4654923"/>
              <a:ext cx="1606210" cy="6232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투자기업의 </a:t>
              </a:r>
              <a:r>
                <a:rPr lang="ko-KR" altLang="en-US" sz="13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투자수요가 </a:t>
              </a:r>
              <a:endParaRPr lang="en-US" altLang="ko-KR" sz="13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있는 과제에 중소기업의</a:t>
              </a:r>
              <a:endParaRPr lang="en-US" altLang="ko-KR" sz="13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en-US" altLang="ko-KR" sz="13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자금 등 지원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4121312" y="5662865"/>
              <a:ext cx="1529266" cy="6232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 간의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협력수요가</a:t>
              </a:r>
              <a:endParaRPr lang="en-US" altLang="ko-KR" sz="13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있는</a:t>
              </a:r>
              <a:r>
                <a:rPr lang="en-US" altLang="ko-KR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과제에 중소기업의</a:t>
              </a:r>
              <a:endParaRPr lang="en-US" altLang="ko-KR" sz="13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기획 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 </a:t>
              </a:r>
              <a:r>
                <a:rPr lang="en-US" altLang="ko-KR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자금 지원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2500229" y="3656484"/>
              <a:ext cx="1053173" cy="6232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수요처로부터</a:t>
              </a:r>
            </a:p>
            <a:p>
              <a:pPr algn="ctr">
                <a:defRPr/>
              </a:pP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구매를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약속받은</a:t>
              </a:r>
              <a:endParaRPr lang="en-US" altLang="ko-KR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2449734" y="4654923"/>
              <a:ext cx="1154162" cy="6232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투자기업으로부터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투자를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약속받은</a:t>
              </a:r>
              <a:endParaRPr lang="en-US" altLang="ko-KR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165201" y="5681552"/>
              <a:ext cx="1723229" cy="6232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7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혁신형</a:t>
              </a: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중소기업</a:t>
              </a:r>
              <a:r>
                <a:rPr lang="en-US" altLang="ko-KR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주관기관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 algn="ctr"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중심의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네트워크 협력체</a:t>
              </a:r>
            </a:p>
            <a:p>
              <a:pPr algn="ctr"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(3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 기업 이상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sp>
          <p:nvSpPr>
            <p:cNvPr id="172" name="직사각형 171"/>
            <p:cNvSpPr/>
            <p:nvPr/>
          </p:nvSpPr>
          <p:spPr>
            <a:xfrm>
              <a:off x="352425" y="3488181"/>
              <a:ext cx="973455" cy="19582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1573787" y="4734689"/>
              <a:ext cx="294953" cy="4637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b="1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공동</a:t>
              </a:r>
              <a:endParaRPr lang="en-US" altLang="ko-KR" sz="1400" b="1" spc="-50" smtClean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b="1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투자</a:t>
              </a:r>
              <a:endParaRPr lang="ko-KR" altLang="en-US" sz="1400" b="1" spc="-5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462447" y="4234606"/>
              <a:ext cx="753411" cy="5012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dirty="0" err="1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구매조건부</a:t>
              </a:r>
              <a:endParaRPr lang="ko-KR" altLang="en-US" sz="1400" spc="-5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신제품개발</a:t>
              </a:r>
              <a:endParaRPr lang="ko-KR" altLang="en-US" sz="1400" spc="-5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7696200" y="5502702"/>
              <a:ext cx="1095375" cy="96159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955347" y="5879627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65" name="직사각형 64"/>
          <p:cNvSpPr/>
          <p:nvPr/>
        </p:nvSpPr>
        <p:spPr>
          <a:xfrm rot="20693656">
            <a:off x="7542495" y="674427"/>
            <a:ext cx="947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38AA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</a:t>
            </a:r>
            <a:endParaRPr lang="ko-KR" altLang="en-US" sz="2400" dirty="0">
              <a:solidFill>
                <a:srgbClr val="438AA0"/>
              </a:solidFill>
            </a:endParaRPr>
          </a:p>
        </p:txBody>
      </p:sp>
      <p:pic>
        <p:nvPicPr>
          <p:cNvPr id="66" name="그림 6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64207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 상용화기술개발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4" name="타원 63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8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7" name="직각 삼각형 10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309273" y="2459140"/>
            <a:ext cx="2285819" cy="339139"/>
            <a:chOff x="323528" y="2667973"/>
            <a:chExt cx="2285819" cy="339139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323528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총 예산</a:t>
              </a: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778991" y="2722126"/>
              <a:ext cx="830356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395.5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289543" y="2459140"/>
            <a:ext cx="2100055" cy="339139"/>
            <a:chOff x="3332802" y="2667973"/>
            <a:chExt cx="2100055" cy="339139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332802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”20</a:t>
              </a: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신규 예산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769214" y="2722126"/>
              <a:ext cx="66364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altLang="ko-KR" sz="1500" b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297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6269813" y="2459140"/>
            <a:ext cx="2582561" cy="339139"/>
            <a:chOff x="6169170" y="2667973"/>
            <a:chExt cx="2582561" cy="339139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6169170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정부출연금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53673" y="2722126"/>
              <a:ext cx="1098058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65~75% </a:t>
              </a:r>
              <a:r>
                <a: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이내</a:t>
              </a: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1897469" y="1413907"/>
            <a:ext cx="5602496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ko-KR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R&amp;D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역량이 부족한 중소기업의 제품 </a:t>
            </a:r>
            <a:r>
              <a:rPr lang="en-US" altLang="ko-KR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·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공정개선 분야 기술개발을 통해</a:t>
            </a:r>
            <a:endParaRPr lang="en-US" altLang="ko-KR" sz="1600" dirty="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제품 경쟁력 강화 및 생산성 향상 제고</a:t>
            </a:r>
            <a:endParaRPr lang="ko-KR" altLang="en-US" sz="1700" dirty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01625" y="3028950"/>
            <a:ext cx="8540750" cy="3435350"/>
            <a:chOff x="352425" y="3028950"/>
            <a:chExt cx="8439150" cy="3435350"/>
          </a:xfrm>
        </p:grpSpPr>
        <p:sp>
          <p:nvSpPr>
            <p:cNvPr id="118" name="양쪽 모서리가 둥근 사각형 117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119" name="양쪽 모서리가 둥근 사각형 118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120" name="양쪽 모서리가 둥근 사각형 119"/>
            <p:cNvSpPr/>
            <p:nvPr/>
          </p:nvSpPr>
          <p:spPr>
            <a:xfrm>
              <a:off x="6317598" y="3028950"/>
              <a:ext cx="1340509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121" name="양쪽 모서리가 둥근 사각형 120"/>
            <p:cNvSpPr/>
            <p:nvPr/>
          </p:nvSpPr>
          <p:spPr>
            <a:xfrm>
              <a:off x="4255707" y="3028950"/>
              <a:ext cx="2023796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22" name="양쪽 모서리가 둥근 사각형 121"/>
            <p:cNvSpPr/>
            <p:nvPr/>
          </p:nvSpPr>
          <p:spPr>
            <a:xfrm>
              <a:off x="2113781" y="3028950"/>
              <a:ext cx="2103831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7696200" y="3488180"/>
              <a:ext cx="1095375" cy="2976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26" name="직사각형 125"/>
            <p:cNvSpPr/>
            <p:nvPr/>
          </p:nvSpPr>
          <p:spPr>
            <a:xfrm>
              <a:off x="352426" y="3488180"/>
              <a:ext cx="1723262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352426" y="4996524"/>
              <a:ext cx="1723262" cy="14677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88459" y="4110759"/>
              <a:ext cx="851195" cy="2397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dirty="0" err="1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혁신형</a:t>
              </a:r>
              <a:r>
                <a: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788460" y="5619102"/>
              <a:ext cx="851195" cy="2506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현장형 </a:t>
              </a:r>
              <a:r>
                <a:rPr lang="en-US" altLang="ko-KR" sz="1400" spc="-5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</a:t>
              </a:r>
            </a:p>
          </p:txBody>
        </p:sp>
        <p:sp>
          <p:nvSpPr>
            <p:cNvPr id="131" name="직사각형 130"/>
            <p:cNvSpPr/>
            <p:nvPr/>
          </p:nvSpPr>
          <p:spPr>
            <a:xfrm>
              <a:off x="4255707" y="3488180"/>
              <a:ext cx="2023796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2" name="직사각형 131"/>
            <p:cNvSpPr/>
            <p:nvPr/>
          </p:nvSpPr>
          <p:spPr>
            <a:xfrm>
              <a:off x="4255707" y="4996525"/>
              <a:ext cx="2023796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719378" y="3993543"/>
              <a:ext cx="1096454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도전적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공정혁신 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기술개발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690524" y="5501888"/>
              <a:ext cx="1154162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현장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맞춤형 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공정기술개발지원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36" name="직사각형 135"/>
            <p:cNvSpPr/>
            <p:nvPr/>
          </p:nvSpPr>
          <p:spPr>
            <a:xfrm>
              <a:off x="6317598" y="3488180"/>
              <a:ext cx="1340508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6317598" y="4996525"/>
              <a:ext cx="1340508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6478899" y="4118193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/2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6410771" y="5626538"/>
              <a:ext cx="1154163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/0.5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7955347" y="4878594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113783" y="3488181"/>
              <a:ext cx="2103829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328930" y="3879282"/>
              <a:ext cx="1673535" cy="6855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스마트공장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수준확인서</a:t>
              </a:r>
              <a:endParaRPr lang="en-US" altLang="ko-KR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보유기업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또는 스마트공장</a:t>
              </a:r>
              <a:endParaRPr lang="en-US" altLang="ko-KR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구축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</a:t>
              </a:r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2113783" y="4996525"/>
              <a:ext cx="2103829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247177" y="5387626"/>
              <a:ext cx="1837041" cy="6855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제품을 직접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생산하는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 평균 매출액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120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이하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제조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</a:p>
          </p:txBody>
        </p:sp>
      </p:grpSp>
      <p:sp>
        <p:nvSpPr>
          <p:cNvPr id="51" name="직사각형 50"/>
          <p:cNvSpPr/>
          <p:nvPr/>
        </p:nvSpPr>
        <p:spPr>
          <a:xfrm rot="20693656">
            <a:off x="7542495" y="674427"/>
            <a:ext cx="947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38AA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</a:t>
            </a:r>
            <a:endParaRPr lang="ko-KR" altLang="en-US" sz="2400" dirty="0">
              <a:solidFill>
                <a:srgbClr val="438AA0"/>
              </a:solidFill>
            </a:endParaRPr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197842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공정품질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기술개발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49" name="타원 48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08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5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2" name="직각 삼각형 61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4" name="그룹 63"/>
            <p:cNvGrpSpPr/>
            <p:nvPr/>
          </p:nvGrpSpPr>
          <p:grpSpPr>
            <a:xfrm>
              <a:off x="487200" y="2373232"/>
              <a:ext cx="2176814" cy="339139"/>
              <a:chOff x="323528" y="2667973"/>
              <a:chExt cx="2176814" cy="339139"/>
            </a:xfrm>
          </p:grpSpPr>
          <p:sp>
            <p:nvSpPr>
              <p:cNvPr id="71" name="모서리가 둥근 직사각형 70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1778991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62.9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5" name="그룹 64"/>
            <p:cNvGrpSpPr/>
            <p:nvPr/>
          </p:nvGrpSpPr>
          <p:grpSpPr>
            <a:xfrm>
              <a:off x="3467470" y="2373232"/>
              <a:ext cx="2157763" cy="339139"/>
              <a:chOff x="3332802" y="2667973"/>
              <a:chExt cx="2157763" cy="339139"/>
            </a:xfrm>
          </p:grpSpPr>
          <p:sp>
            <p:nvSpPr>
              <p:cNvPr id="69" name="모서리가 둥근 직사각형 68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4769214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62.9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6" name="그룹 65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67" name="모서리가 둥근 직사각형 66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79" name="TextBox 78"/>
          <p:cNvSpPr txBox="1"/>
          <p:nvPr/>
        </p:nvSpPr>
        <p:spPr>
          <a:xfrm>
            <a:off x="1897469" y="1407656"/>
            <a:ext cx="3880871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중소기업 수요가 많은 연구기관을 활용한</a:t>
            </a:r>
            <a:endParaRPr lang="en-US" altLang="ko-KR" sz="1600" dirty="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en-US" altLang="ko-KR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 </a:t>
            </a:r>
            <a:r>
              <a:rPr lang="ko-KR" altLang="en-US" sz="1700" dirty="0" err="1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전주기</a:t>
            </a: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지원을 통해 기술혁신 역량 제고</a:t>
            </a:r>
            <a:endParaRPr lang="ko-KR" altLang="en-US" sz="1700" dirty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01625" y="3028950"/>
            <a:ext cx="8540750" cy="3230536"/>
            <a:chOff x="352425" y="3028950"/>
            <a:chExt cx="8439151" cy="3230536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73" name="양쪽 모서리가 둥근 사각형 72"/>
              <p:cNvSpPr/>
              <p:nvPr/>
            </p:nvSpPr>
            <p:spPr>
              <a:xfrm>
                <a:off x="352425" y="3190875"/>
                <a:ext cx="1911838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74" name="양쪽 모서리가 둥근 사각형 73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75" name="양쪽 모서리가 둥근 사각형 74"/>
              <p:cNvSpPr/>
              <p:nvPr/>
            </p:nvSpPr>
            <p:spPr>
              <a:xfrm>
                <a:off x="6397631" y="3190875"/>
                <a:ext cx="1260476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76" name="양쪽 모서리가 둥근 사각형 75"/>
              <p:cNvSpPr/>
              <p:nvPr/>
            </p:nvSpPr>
            <p:spPr>
              <a:xfrm>
                <a:off x="4255706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77" name="양쪽 모서리가 둥근 사각형 76"/>
              <p:cNvSpPr/>
              <p:nvPr/>
            </p:nvSpPr>
            <p:spPr>
              <a:xfrm>
                <a:off x="2302359" y="3190875"/>
                <a:ext cx="191525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sp>
          <p:nvSpPr>
            <p:cNvPr id="80" name="직사각형 79"/>
            <p:cNvSpPr/>
            <p:nvPr/>
          </p:nvSpPr>
          <p:spPr>
            <a:xfrm>
              <a:off x="352426" y="5801569"/>
              <a:ext cx="8439150" cy="4579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47591" y="5948886"/>
              <a:ext cx="6466514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선도연구기관</a:t>
              </a:r>
              <a:r>
                <a:rPr lang="en-US" altLang="ko-KR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지원 전담조직을 보유하고 연구역량이 우수한 </a:t>
              </a:r>
              <a:r>
                <a:rPr lang="ko-KR" altLang="en-US" sz="135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출연연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전문연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등의 연구기관</a:t>
              </a: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52426" y="3488181"/>
              <a:ext cx="1911837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352426" y="4256898"/>
              <a:ext cx="1911837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352426" y="5025612"/>
              <a:ext cx="1911837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4255706" y="3488180"/>
              <a:ext cx="2103829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397631" y="3488180"/>
              <a:ext cx="1260475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2302359" y="3488179"/>
              <a:ext cx="1915253" cy="225155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4255706" y="4256898"/>
              <a:ext cx="2103829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6397631" y="4256898"/>
              <a:ext cx="1260475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4255706" y="5025612"/>
              <a:ext cx="2103829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397631" y="5025612"/>
              <a:ext cx="1260475" cy="72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7696200" y="3488181"/>
              <a:ext cx="1095375" cy="2251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449212" y="3606817"/>
              <a:ext cx="1716817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기술애로요인 분석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내부 기술혁신역량 진단 등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537990" y="3729509"/>
              <a:ext cx="979755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기업당 </a:t>
              </a:r>
              <a:r>
                <a:rPr lang="en-US" altLang="ko-KR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백만원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955347" y="4466935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614776" y="4342283"/>
              <a:ext cx="1290418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주관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선도연구기관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참여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518915" y="4491872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/3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450787" y="5268903"/>
              <a:ext cx="1154163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/1.5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7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70852" y="4342283"/>
              <a:ext cx="1673536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전담연구인력 지원을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통한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R&amp;VD</a:t>
              </a:r>
              <a:r>
                <a:rPr lang="ko-KR" altLang="en-US" sz="135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코디네이팅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217611" y="5088193"/>
              <a:ext cx="2103829" cy="720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전담연구인력지원을 통한 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시험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검증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시제품 제작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개선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 마케팅 지원 등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24693" y="3603659"/>
              <a:ext cx="1477969" cy="45554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00" spc="-50" dirty="0" err="1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산연협력</a:t>
              </a:r>
              <a:r>
                <a:rPr lang="ko-KR" altLang="en-US" sz="13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300" spc="-50" dirty="0" err="1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희망기업</a:t>
              </a:r>
              <a:r>
                <a:rPr lang="ko-KR" altLang="en-US" sz="13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진단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24693" y="4380689"/>
              <a:ext cx="1143600" cy="4401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00" spc="-50" dirty="0" err="1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산연협력</a:t>
              </a:r>
              <a:r>
                <a:rPr lang="ko-KR" altLang="en-US" sz="1300" spc="-5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기술개발</a:t>
              </a:r>
              <a:endParaRPr lang="ko-KR" altLang="en-US" sz="1300" spc="-5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24693" y="5157721"/>
              <a:ext cx="1436291" cy="45554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00" spc="-50" dirty="0" err="1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시장맞춤형</a:t>
              </a:r>
              <a:r>
                <a:rPr lang="ko-KR" altLang="en-US" sz="13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기술사업화</a:t>
              </a:r>
            </a:p>
          </p:txBody>
        </p:sp>
      </p:grpSp>
      <p:sp>
        <p:nvSpPr>
          <p:cNvPr id="93" name="직사각형 92"/>
          <p:cNvSpPr/>
          <p:nvPr/>
        </p:nvSpPr>
        <p:spPr>
          <a:xfrm rot="20693656">
            <a:off x="7542495" y="674427"/>
            <a:ext cx="947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38AA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</a:t>
            </a:r>
            <a:endParaRPr lang="ko-KR" altLang="en-US" sz="2400" dirty="0">
              <a:solidFill>
                <a:srgbClr val="438AA0"/>
              </a:solidFill>
            </a:endParaRPr>
          </a:p>
        </p:txBody>
      </p:sp>
      <p:pic>
        <p:nvPicPr>
          <p:cNvPr id="94" name="그림 9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416331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중소기업지원 선도연구기관 협력기술개발</a:t>
            </a:r>
          </a:p>
        </p:txBody>
      </p:sp>
      <p:grpSp>
        <p:nvGrpSpPr>
          <p:cNvPr id="96" name="그룹 95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97" name="타원 96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9" name="타원 98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  <p:sp>
        <p:nvSpPr>
          <p:cNvPr id="100" name="Freeform 5">
            <a:extLst>
              <a:ext uri="{FF2B5EF4-FFF2-40B4-BE49-F238E27FC236}">
                <a16:creationId xmlns:a16="http://schemas.microsoft.com/office/drawing/2014/main" id="{9F0A2079-6405-462E-8012-3D05525E0E83}"/>
              </a:ext>
            </a:extLst>
          </p:cNvPr>
          <p:cNvSpPr>
            <a:spLocks noEditPoints="1"/>
          </p:cNvSpPr>
          <p:nvPr/>
        </p:nvSpPr>
        <p:spPr bwMode="auto">
          <a:xfrm>
            <a:off x="480391" y="5960100"/>
            <a:ext cx="162988" cy="176278"/>
          </a:xfrm>
          <a:custGeom>
            <a:avLst/>
            <a:gdLst>
              <a:gd name="T0" fmla="*/ 132 w 264"/>
              <a:gd name="T1" fmla="*/ 0 h 264"/>
              <a:gd name="T2" fmla="*/ 264 w 264"/>
              <a:gd name="T3" fmla="*/ 132 h 264"/>
              <a:gd name="T4" fmla="*/ 132 w 264"/>
              <a:gd name="T5" fmla="*/ 264 h 264"/>
              <a:gd name="T6" fmla="*/ 0 w 264"/>
              <a:gd name="T7" fmla="*/ 132 h 264"/>
              <a:gd name="T8" fmla="*/ 132 w 264"/>
              <a:gd name="T9" fmla="*/ 0 h 264"/>
              <a:gd name="T10" fmla="*/ 132 w 264"/>
              <a:gd name="T11" fmla="*/ 23 h 264"/>
              <a:gd name="T12" fmla="*/ 241 w 264"/>
              <a:gd name="T13" fmla="*/ 132 h 264"/>
              <a:gd name="T14" fmla="*/ 132 w 264"/>
              <a:gd name="T15" fmla="*/ 242 h 264"/>
              <a:gd name="T16" fmla="*/ 22 w 264"/>
              <a:gd name="T17" fmla="*/ 132 h 264"/>
              <a:gd name="T18" fmla="*/ 132 w 264"/>
              <a:gd name="T19" fmla="*/ 2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4" h="264">
                <a:moveTo>
                  <a:pt x="132" y="0"/>
                </a:moveTo>
                <a:cubicBezTo>
                  <a:pt x="205" y="0"/>
                  <a:pt x="264" y="59"/>
                  <a:pt x="264" y="132"/>
                </a:cubicBezTo>
                <a:cubicBezTo>
                  <a:pt x="264" y="205"/>
                  <a:pt x="205" y="264"/>
                  <a:pt x="132" y="264"/>
                </a:cubicBezTo>
                <a:cubicBezTo>
                  <a:pt x="59" y="264"/>
                  <a:pt x="0" y="205"/>
                  <a:pt x="0" y="132"/>
                </a:cubicBezTo>
                <a:cubicBezTo>
                  <a:pt x="0" y="59"/>
                  <a:pt x="59" y="0"/>
                  <a:pt x="132" y="0"/>
                </a:cubicBezTo>
                <a:close/>
                <a:moveTo>
                  <a:pt x="132" y="23"/>
                </a:moveTo>
                <a:cubicBezTo>
                  <a:pt x="192" y="23"/>
                  <a:pt x="241" y="72"/>
                  <a:pt x="241" y="132"/>
                </a:cubicBezTo>
                <a:cubicBezTo>
                  <a:pt x="241" y="193"/>
                  <a:pt x="192" y="242"/>
                  <a:pt x="132" y="242"/>
                </a:cubicBezTo>
                <a:cubicBezTo>
                  <a:pt x="71" y="242"/>
                  <a:pt x="22" y="193"/>
                  <a:pt x="22" y="132"/>
                </a:cubicBezTo>
                <a:cubicBezTo>
                  <a:pt x="22" y="72"/>
                  <a:pt x="71" y="23"/>
                  <a:pt x="132" y="23"/>
                </a:cubicBezTo>
                <a:close/>
              </a:path>
            </a:pathLst>
          </a:custGeom>
          <a:solidFill>
            <a:srgbClr val="3B5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1200" cap="none" spc="-5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모던고딕 B" panose="02020603020101020101" pitchFamily="18" charset="-127"/>
              <a:ea typeface="Rix모던고딕 B" panose="02020603020101020101" pitchFamily="18" charset="-127"/>
              <a:cs typeface="+mn-cs"/>
            </a:endParaRPr>
          </a:p>
        </p:txBody>
      </p:sp>
      <p:sp>
        <p:nvSpPr>
          <p:cNvPr id="102" name="Freeform 6">
            <a:extLst>
              <a:ext uri="{FF2B5EF4-FFF2-40B4-BE49-F238E27FC236}">
                <a16:creationId xmlns:a16="http://schemas.microsoft.com/office/drawing/2014/main" id="{7C8CEB15-FEF9-4321-90FD-7414EDA882FF}"/>
              </a:ext>
            </a:extLst>
          </p:cNvPr>
          <p:cNvSpPr>
            <a:spLocks/>
          </p:cNvSpPr>
          <p:nvPr/>
        </p:nvSpPr>
        <p:spPr bwMode="auto">
          <a:xfrm>
            <a:off x="512989" y="5950027"/>
            <a:ext cx="162988" cy="151095"/>
          </a:xfrm>
          <a:custGeom>
            <a:avLst/>
            <a:gdLst>
              <a:gd name="T0" fmla="*/ 106 w 265"/>
              <a:gd name="T1" fmla="*/ 147 h 226"/>
              <a:gd name="T2" fmla="*/ 250 w 265"/>
              <a:gd name="T3" fmla="*/ 0 h 226"/>
              <a:gd name="T4" fmla="*/ 265 w 265"/>
              <a:gd name="T5" fmla="*/ 15 h 226"/>
              <a:gd name="T6" fmla="*/ 105 w 265"/>
              <a:gd name="T7" fmla="*/ 226 h 226"/>
              <a:gd name="T8" fmla="*/ 0 w 265"/>
              <a:gd name="T9" fmla="*/ 113 h 226"/>
              <a:gd name="T10" fmla="*/ 30 w 265"/>
              <a:gd name="T11" fmla="*/ 86 h 226"/>
              <a:gd name="T12" fmla="*/ 106 w 265"/>
              <a:gd name="T13" fmla="*/ 14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5" h="226">
                <a:moveTo>
                  <a:pt x="106" y="147"/>
                </a:moveTo>
                <a:cubicBezTo>
                  <a:pt x="154" y="99"/>
                  <a:pt x="201" y="49"/>
                  <a:pt x="250" y="0"/>
                </a:cubicBezTo>
                <a:cubicBezTo>
                  <a:pt x="255" y="6"/>
                  <a:pt x="260" y="10"/>
                  <a:pt x="265" y="15"/>
                </a:cubicBezTo>
                <a:cubicBezTo>
                  <a:pt x="212" y="86"/>
                  <a:pt x="158" y="156"/>
                  <a:pt x="105" y="226"/>
                </a:cubicBezTo>
                <a:cubicBezTo>
                  <a:pt x="70" y="189"/>
                  <a:pt x="34" y="151"/>
                  <a:pt x="0" y="113"/>
                </a:cubicBezTo>
                <a:cubicBezTo>
                  <a:pt x="9" y="104"/>
                  <a:pt x="19" y="95"/>
                  <a:pt x="30" y="86"/>
                </a:cubicBezTo>
                <a:cubicBezTo>
                  <a:pt x="106" y="147"/>
                  <a:pt x="106" y="147"/>
                  <a:pt x="106" y="147"/>
                </a:cubicBezTo>
                <a:close/>
              </a:path>
            </a:pathLst>
          </a:custGeom>
          <a:solidFill>
            <a:srgbClr val="3B5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1200" cap="none" spc="-5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모던고딕 B" panose="02020603020101020101" pitchFamily="18" charset="-127"/>
              <a:ea typeface="Rix모던고딕 B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84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74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1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82" name="직각 삼각형 81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88" name="그룹 87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89" name="그룹 88"/>
            <p:cNvGrpSpPr/>
            <p:nvPr/>
          </p:nvGrpSpPr>
          <p:grpSpPr>
            <a:xfrm>
              <a:off x="487200" y="2373232"/>
              <a:ext cx="2119106" cy="339139"/>
              <a:chOff x="323528" y="2667973"/>
              <a:chExt cx="2119106" cy="339139"/>
            </a:xfrm>
          </p:grpSpPr>
          <p:sp>
            <p:nvSpPr>
              <p:cNvPr id="106" name="모서리가 둥근 직사각형 105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1778991" y="2722126"/>
                <a:ext cx="66364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125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93" name="그룹 92"/>
            <p:cNvGrpSpPr/>
            <p:nvPr/>
          </p:nvGrpSpPr>
          <p:grpSpPr>
            <a:xfrm>
              <a:off x="3467470" y="2373232"/>
              <a:ext cx="2100055" cy="339139"/>
              <a:chOff x="3332802" y="2667973"/>
              <a:chExt cx="2100055" cy="339139"/>
            </a:xfrm>
          </p:grpSpPr>
          <p:sp>
            <p:nvSpPr>
              <p:cNvPr id="103" name="모서리가 둥근 직사각형 10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4769214" y="2722126"/>
                <a:ext cx="66364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125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98" name="그룹 97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100" name="모서리가 둥근 직사각형 9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309273" y="3028950"/>
            <a:ext cx="8533102" cy="2965565"/>
            <a:chOff x="352425" y="3028950"/>
            <a:chExt cx="8439150" cy="2965565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113" name="양쪽 모서리가 둥근 사각형 112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115" name="양쪽 모서리가 둥근 사각형 114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16" name="양쪽 모서리가 둥근 사각형 115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18" name="양쪽 모서리가 둥근 사각형 117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19" name="양쪽 모서리가 둥근 사각형 118"/>
              <p:cNvSpPr/>
              <p:nvPr/>
            </p:nvSpPr>
            <p:spPr>
              <a:xfrm>
                <a:off x="2113783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352426" y="3488181"/>
              <a:ext cx="8439149" cy="2506334"/>
              <a:chOff x="352426" y="3651815"/>
              <a:chExt cx="8439149" cy="2368607"/>
            </a:xfrm>
          </p:grpSpPr>
          <p:sp>
            <p:nvSpPr>
              <p:cNvPr id="132" name="직사각형 131"/>
              <p:cNvSpPr/>
              <p:nvPr/>
            </p:nvSpPr>
            <p:spPr>
              <a:xfrm>
                <a:off x="2113783" y="3651815"/>
                <a:ext cx="2103829" cy="23686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4255706" y="3651815"/>
                <a:ext cx="2103829" cy="23686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4" name="직사각형 133"/>
              <p:cNvSpPr/>
              <p:nvPr/>
            </p:nvSpPr>
            <p:spPr>
              <a:xfrm>
                <a:off x="6397631" y="3651815"/>
                <a:ext cx="1260475" cy="23686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" name="직사각형 134"/>
              <p:cNvSpPr/>
              <p:nvPr/>
            </p:nvSpPr>
            <p:spPr>
              <a:xfrm>
                <a:off x="7696200" y="3651815"/>
                <a:ext cx="1095375" cy="23686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" name="직사각형 135"/>
              <p:cNvSpPr/>
              <p:nvPr/>
            </p:nvSpPr>
            <p:spPr>
              <a:xfrm>
                <a:off x="352426" y="3651816"/>
                <a:ext cx="1723262" cy="23686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925516" y="4643322"/>
                <a:ext cx="577081" cy="4319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350" dirty="0" smtClean="0"/>
                  <a:t>수요기반</a:t>
                </a:r>
                <a:endParaRPr lang="en-US" altLang="ko-KR" sz="1350" dirty="0" smtClean="0"/>
              </a:p>
              <a:p>
                <a:r>
                  <a:rPr lang="ko-KR" altLang="en-US" sz="1350" dirty="0" smtClean="0"/>
                  <a:t>기술이전</a:t>
                </a:r>
                <a:endParaRPr lang="ko-KR" altLang="en-US" sz="1350" dirty="0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4389959" y="4411011"/>
                <a:ext cx="1835323" cy="1079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테크브릿지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(Tech-Bridge)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플랫폼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*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을 통해 소재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부품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장비 분야 기술이전을 받은 </a:t>
                </a:r>
                <a:r>
                  <a:rPr lang="ko-KR" altLang="en-US" sz="1350" spc="-11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중소기업에게 </a:t>
                </a:r>
                <a:r>
                  <a:rPr lang="ko-KR" altLang="en-US" sz="1350" spc="-11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이전기술의</a:t>
                </a:r>
                <a:r>
                  <a:rPr lang="ko-KR" altLang="en-US" sz="1350" spc="-11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후속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상용화 기술개발 자금을 지원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6518915" y="4743907"/>
                <a:ext cx="1017907" cy="196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/8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7955347" y="4737951"/>
                <a:ext cx="577081" cy="196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지정공모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2395117" y="4575411"/>
                <a:ext cx="1541160" cy="6478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소재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부품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장비 분야의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기술이전을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희망하는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1897469" y="1413907"/>
            <a:ext cx="5883021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ko-KR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Tech-Bridge</a:t>
            </a: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를 활용한 부품소재장비 분야의 중소기업 </a:t>
            </a:r>
            <a:r>
              <a:rPr lang="ko-KR" altLang="en-US" sz="1600" dirty="0" err="1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공공기술</a:t>
            </a:r>
            <a:endParaRPr lang="en-US" altLang="ko-KR" sz="1600" dirty="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기술이전 활성화 촉진 및 </a:t>
            </a:r>
            <a:r>
              <a:rPr lang="en-US" altLang="ko-KR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 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효율화를 통한 기술</a:t>
            </a:r>
            <a:r>
              <a:rPr lang="en-US" altLang="ko-KR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·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사업화 역량 제고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301626" y="6048668"/>
            <a:ext cx="8540749" cy="4156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spc="-5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1548" y="6150047"/>
            <a:ext cx="5313955" cy="2077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a:r>
              <a:rPr lang="ko-KR" altLang="en-US" sz="1350" b="1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 </a:t>
            </a:r>
            <a:r>
              <a:rPr lang="ko-KR" altLang="en-US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 </a:t>
            </a:r>
            <a:r>
              <a:rPr lang="en-US" altLang="ko-KR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DB 34</a:t>
            </a:r>
            <a:r>
              <a:rPr lang="ko-KR" altLang="en-US" sz="1350" b="1" spc="-50" dirty="0" err="1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만건을</a:t>
            </a:r>
            <a:r>
              <a:rPr lang="ko-KR" altLang="en-US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350" b="1" spc="-50" dirty="0" err="1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기보의</a:t>
            </a:r>
            <a:r>
              <a:rPr lang="ko-KR" altLang="en-US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전국적 영업망</a:t>
            </a:r>
            <a:r>
              <a:rPr lang="en-US" altLang="ko-KR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(67</a:t>
            </a:r>
            <a:r>
              <a:rPr lang="ko-KR" altLang="en-US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</a:t>
            </a:r>
            <a:r>
              <a:rPr lang="en-US" altLang="ko-KR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350" b="1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활용한 수요 발굴로 매칭 지원</a:t>
            </a:r>
            <a:endParaRPr lang="ko-KR" altLang="en-US" sz="1350" b="1" spc="-5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 rot="20693656">
            <a:off x="7542495" y="674427"/>
            <a:ext cx="947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38AA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</a:t>
            </a:r>
            <a:endParaRPr lang="ko-KR" altLang="en-US" sz="2400" dirty="0">
              <a:solidFill>
                <a:srgbClr val="438AA0"/>
              </a:solidFill>
            </a:endParaRPr>
          </a:p>
        </p:txBody>
      </p:sp>
      <p:pic>
        <p:nvPicPr>
          <p:cNvPr id="146" name="그림 14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44" name="모서리가 둥근 직사각형 43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61131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Tech-Bridge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활용 상용화기술개발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52" name="타원 51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3" name="타원 52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  <p:sp>
        <p:nvSpPr>
          <p:cNvPr id="54" name="Freeform 5">
            <a:extLst>
              <a:ext uri="{FF2B5EF4-FFF2-40B4-BE49-F238E27FC236}">
                <a16:creationId xmlns:a16="http://schemas.microsoft.com/office/drawing/2014/main" id="{9F0A2079-6405-462E-8012-3D05525E0E83}"/>
              </a:ext>
            </a:extLst>
          </p:cNvPr>
          <p:cNvSpPr>
            <a:spLocks noEditPoints="1"/>
          </p:cNvSpPr>
          <p:nvPr/>
        </p:nvSpPr>
        <p:spPr bwMode="auto">
          <a:xfrm>
            <a:off x="480391" y="6159608"/>
            <a:ext cx="162988" cy="176278"/>
          </a:xfrm>
          <a:custGeom>
            <a:avLst/>
            <a:gdLst>
              <a:gd name="T0" fmla="*/ 132 w 264"/>
              <a:gd name="T1" fmla="*/ 0 h 264"/>
              <a:gd name="T2" fmla="*/ 264 w 264"/>
              <a:gd name="T3" fmla="*/ 132 h 264"/>
              <a:gd name="T4" fmla="*/ 132 w 264"/>
              <a:gd name="T5" fmla="*/ 264 h 264"/>
              <a:gd name="T6" fmla="*/ 0 w 264"/>
              <a:gd name="T7" fmla="*/ 132 h 264"/>
              <a:gd name="T8" fmla="*/ 132 w 264"/>
              <a:gd name="T9" fmla="*/ 0 h 264"/>
              <a:gd name="T10" fmla="*/ 132 w 264"/>
              <a:gd name="T11" fmla="*/ 23 h 264"/>
              <a:gd name="T12" fmla="*/ 241 w 264"/>
              <a:gd name="T13" fmla="*/ 132 h 264"/>
              <a:gd name="T14" fmla="*/ 132 w 264"/>
              <a:gd name="T15" fmla="*/ 242 h 264"/>
              <a:gd name="T16" fmla="*/ 22 w 264"/>
              <a:gd name="T17" fmla="*/ 132 h 264"/>
              <a:gd name="T18" fmla="*/ 132 w 264"/>
              <a:gd name="T19" fmla="*/ 23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4" h="264">
                <a:moveTo>
                  <a:pt x="132" y="0"/>
                </a:moveTo>
                <a:cubicBezTo>
                  <a:pt x="205" y="0"/>
                  <a:pt x="264" y="59"/>
                  <a:pt x="264" y="132"/>
                </a:cubicBezTo>
                <a:cubicBezTo>
                  <a:pt x="264" y="205"/>
                  <a:pt x="205" y="264"/>
                  <a:pt x="132" y="264"/>
                </a:cubicBezTo>
                <a:cubicBezTo>
                  <a:pt x="59" y="264"/>
                  <a:pt x="0" y="205"/>
                  <a:pt x="0" y="132"/>
                </a:cubicBezTo>
                <a:cubicBezTo>
                  <a:pt x="0" y="59"/>
                  <a:pt x="59" y="0"/>
                  <a:pt x="132" y="0"/>
                </a:cubicBezTo>
                <a:close/>
                <a:moveTo>
                  <a:pt x="132" y="23"/>
                </a:moveTo>
                <a:cubicBezTo>
                  <a:pt x="192" y="23"/>
                  <a:pt x="241" y="72"/>
                  <a:pt x="241" y="132"/>
                </a:cubicBezTo>
                <a:cubicBezTo>
                  <a:pt x="241" y="193"/>
                  <a:pt x="192" y="242"/>
                  <a:pt x="132" y="242"/>
                </a:cubicBezTo>
                <a:cubicBezTo>
                  <a:pt x="71" y="242"/>
                  <a:pt x="22" y="193"/>
                  <a:pt x="22" y="132"/>
                </a:cubicBezTo>
                <a:cubicBezTo>
                  <a:pt x="22" y="72"/>
                  <a:pt x="71" y="23"/>
                  <a:pt x="132" y="23"/>
                </a:cubicBezTo>
                <a:close/>
              </a:path>
            </a:pathLst>
          </a:custGeom>
          <a:solidFill>
            <a:srgbClr val="3B5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1200" cap="none" spc="-5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모던고딕 B" panose="02020603020101020101" pitchFamily="18" charset="-127"/>
              <a:ea typeface="Rix모던고딕 B" panose="02020603020101020101" pitchFamily="18" charset="-127"/>
              <a:cs typeface="+mn-cs"/>
            </a:endParaRPr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7C8CEB15-FEF9-4321-90FD-7414EDA882FF}"/>
              </a:ext>
            </a:extLst>
          </p:cNvPr>
          <p:cNvSpPr>
            <a:spLocks/>
          </p:cNvSpPr>
          <p:nvPr/>
        </p:nvSpPr>
        <p:spPr bwMode="auto">
          <a:xfrm>
            <a:off x="512989" y="6149535"/>
            <a:ext cx="162988" cy="151095"/>
          </a:xfrm>
          <a:custGeom>
            <a:avLst/>
            <a:gdLst>
              <a:gd name="T0" fmla="*/ 106 w 265"/>
              <a:gd name="T1" fmla="*/ 147 h 226"/>
              <a:gd name="T2" fmla="*/ 250 w 265"/>
              <a:gd name="T3" fmla="*/ 0 h 226"/>
              <a:gd name="T4" fmla="*/ 265 w 265"/>
              <a:gd name="T5" fmla="*/ 15 h 226"/>
              <a:gd name="T6" fmla="*/ 105 w 265"/>
              <a:gd name="T7" fmla="*/ 226 h 226"/>
              <a:gd name="T8" fmla="*/ 0 w 265"/>
              <a:gd name="T9" fmla="*/ 113 h 226"/>
              <a:gd name="T10" fmla="*/ 30 w 265"/>
              <a:gd name="T11" fmla="*/ 86 h 226"/>
              <a:gd name="T12" fmla="*/ 106 w 265"/>
              <a:gd name="T13" fmla="*/ 14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5" h="226">
                <a:moveTo>
                  <a:pt x="106" y="147"/>
                </a:moveTo>
                <a:cubicBezTo>
                  <a:pt x="154" y="99"/>
                  <a:pt x="201" y="49"/>
                  <a:pt x="250" y="0"/>
                </a:cubicBezTo>
                <a:cubicBezTo>
                  <a:pt x="255" y="6"/>
                  <a:pt x="260" y="10"/>
                  <a:pt x="265" y="15"/>
                </a:cubicBezTo>
                <a:cubicBezTo>
                  <a:pt x="212" y="86"/>
                  <a:pt x="158" y="156"/>
                  <a:pt x="105" y="226"/>
                </a:cubicBezTo>
                <a:cubicBezTo>
                  <a:pt x="70" y="189"/>
                  <a:pt x="34" y="151"/>
                  <a:pt x="0" y="113"/>
                </a:cubicBezTo>
                <a:cubicBezTo>
                  <a:pt x="9" y="104"/>
                  <a:pt x="19" y="95"/>
                  <a:pt x="30" y="86"/>
                </a:cubicBezTo>
                <a:cubicBezTo>
                  <a:pt x="106" y="147"/>
                  <a:pt x="106" y="147"/>
                  <a:pt x="106" y="147"/>
                </a:cubicBezTo>
                <a:close/>
              </a:path>
            </a:pathLst>
          </a:custGeom>
          <a:solidFill>
            <a:srgbClr val="3B5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1200" cap="none" spc="-5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ix모던고딕 B" panose="02020603020101020101" pitchFamily="18" charset="-127"/>
              <a:ea typeface="Rix모던고딕 B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5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6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1" name="직각 삼각형 60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74" name="그룹 73"/>
            <p:cNvGrpSpPr/>
            <p:nvPr/>
          </p:nvGrpSpPr>
          <p:grpSpPr>
            <a:xfrm>
              <a:off x="487200" y="2373232"/>
              <a:ext cx="2010102" cy="339139"/>
              <a:chOff x="323528" y="2667973"/>
              <a:chExt cx="2010102" cy="339139"/>
            </a:xfrm>
          </p:grpSpPr>
          <p:sp>
            <p:nvSpPr>
              <p:cNvPr id="84" name="모서리가 둥근 직사각형 83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778991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72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75" name="그룹 74"/>
            <p:cNvGrpSpPr/>
            <p:nvPr/>
          </p:nvGrpSpPr>
          <p:grpSpPr>
            <a:xfrm>
              <a:off x="3467470" y="2373232"/>
              <a:ext cx="1991051" cy="339139"/>
              <a:chOff x="3332802" y="2667973"/>
              <a:chExt cx="1991051" cy="339139"/>
            </a:xfrm>
          </p:grpSpPr>
          <p:sp>
            <p:nvSpPr>
              <p:cNvPr id="81" name="모서리가 둥근 직사각형 80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4769214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72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76" name="그룹 75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7" name="모서리가 둥근 직사각형 76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104" name="TextBox 103"/>
          <p:cNvSpPr txBox="1"/>
          <p:nvPr/>
        </p:nvSpPr>
        <p:spPr>
          <a:xfrm>
            <a:off x="1897469" y="1413907"/>
            <a:ext cx="5741956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기술지주회사 자회사의 신산업분야 기술개발 및 상용화를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지원함으로써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공공기술 기반의 사업화 확대 및 일자리 </a:t>
            </a:r>
            <a:r>
              <a:rPr lang="ko-KR" altLang="en-US" sz="17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도모</a:t>
            </a:r>
            <a:endParaRPr lang="ko-KR" altLang="en-US" sz="170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01625" y="3028950"/>
            <a:ext cx="8540750" cy="3437061"/>
            <a:chOff x="352425" y="3028950"/>
            <a:chExt cx="8439151" cy="3437061"/>
          </a:xfrm>
        </p:grpSpPr>
        <p:grpSp>
          <p:nvGrpSpPr>
            <p:cNvPr id="3" name="그룹 2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93" name="양쪽 모서리가 둥근 사각형 92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97" name="양쪽 모서리가 둥근 사각형 96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98" name="양쪽 모서리가 둥근 사각형 97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00" name="양쪽 모서리가 둥근 사각형 99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01" name="양쪽 모서리가 둥근 사각형 100"/>
              <p:cNvSpPr/>
              <p:nvPr/>
            </p:nvSpPr>
            <p:spPr>
              <a:xfrm>
                <a:off x="2113783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grpSp>
          <p:nvGrpSpPr>
            <p:cNvPr id="2" name="그룹 1"/>
            <p:cNvGrpSpPr/>
            <p:nvPr/>
          </p:nvGrpSpPr>
          <p:grpSpPr>
            <a:xfrm>
              <a:off x="352426" y="3488180"/>
              <a:ext cx="8439150" cy="2977831"/>
              <a:chOff x="352426" y="3689111"/>
              <a:chExt cx="8439150" cy="2814195"/>
            </a:xfrm>
          </p:grpSpPr>
          <p:sp>
            <p:nvSpPr>
              <p:cNvPr id="106" name="직사각형 105"/>
              <p:cNvSpPr/>
              <p:nvPr/>
            </p:nvSpPr>
            <p:spPr>
              <a:xfrm>
                <a:off x="2113783" y="3689111"/>
                <a:ext cx="2103829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7" name="직사각형 106"/>
              <p:cNvSpPr/>
              <p:nvPr/>
            </p:nvSpPr>
            <p:spPr>
              <a:xfrm>
                <a:off x="4255706" y="3689111"/>
                <a:ext cx="2103829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8" name="직사각형 107"/>
              <p:cNvSpPr/>
              <p:nvPr/>
            </p:nvSpPr>
            <p:spPr>
              <a:xfrm>
                <a:off x="6397631" y="3689111"/>
                <a:ext cx="1260475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9" name="직사각형 108"/>
              <p:cNvSpPr/>
              <p:nvPr/>
            </p:nvSpPr>
            <p:spPr>
              <a:xfrm>
                <a:off x="7696200" y="3689111"/>
                <a:ext cx="1095375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352426" y="3689111"/>
                <a:ext cx="1723262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2" name="직사각형 111"/>
              <p:cNvSpPr/>
              <p:nvPr/>
            </p:nvSpPr>
            <p:spPr>
              <a:xfrm>
                <a:off x="352426" y="6110287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747591" y="6214463"/>
                <a:ext cx="3539430" cy="196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컨소시엄 구성</a:t>
                </a:r>
                <a:r>
                  <a:rPr lang="en-US" altLang="ko-KR" sz="1350" b="1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기술지주회사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(1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+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자회사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(4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 내외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</p:txBody>
          </p:sp>
          <p:grpSp>
            <p:nvGrpSpPr>
              <p:cNvPr id="115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215029"/>
                <a:ext cx="193432" cy="176212"/>
                <a:chOff x="384" y="1035"/>
                <a:chExt cx="126" cy="111"/>
              </a:xfrm>
              <a:solidFill>
                <a:srgbClr val="0A987D"/>
              </a:solidFill>
            </p:grpSpPr>
            <p:sp>
              <p:nvSpPr>
                <p:cNvPr id="116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18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sp>
            <p:nvSpPr>
              <p:cNvPr id="119" name="TextBox 118"/>
              <p:cNvSpPr txBox="1"/>
              <p:nvPr/>
            </p:nvSpPr>
            <p:spPr>
              <a:xfrm>
                <a:off x="581672" y="4639742"/>
                <a:ext cx="1264770" cy="463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/>
                  <a:t>기술지주회사</a:t>
                </a:r>
              </a:p>
              <a:p>
                <a:r>
                  <a:rPr lang="ko-KR" altLang="en-US" sz="1400" dirty="0"/>
                  <a:t>자회사 </a:t>
                </a:r>
                <a:r>
                  <a:rPr lang="en-US" altLang="ko-KR" sz="1400" dirty="0"/>
                  <a:t>R&amp;BD</a:t>
                </a:r>
                <a:r>
                  <a:rPr lang="ko-KR" altLang="en-US" sz="1400" dirty="0"/>
                  <a:t>지원</a:t>
                </a: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4444403" y="4439668"/>
                <a:ext cx="1726435" cy="863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기술지주회사를 통한 공공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기반의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신산업분야</a:t>
                </a:r>
                <a:endPara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발굴 및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자회사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설립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육성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자회사의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사업화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6479825" y="4577513"/>
                <a:ext cx="1096083" cy="392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컨소시엄당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3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/30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7955346" y="4738400"/>
                <a:ext cx="577081" cy="196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2228489" y="4552347"/>
                <a:ext cx="1874417" cy="638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대학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연구소 기술지주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회사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자회사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로 구성된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컨소시엄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sp>
        <p:nvSpPr>
          <p:cNvPr id="53" name="직사각형 52"/>
          <p:cNvSpPr/>
          <p:nvPr/>
        </p:nvSpPr>
        <p:spPr>
          <a:xfrm rot="20693656">
            <a:off x="7542495" y="674427"/>
            <a:ext cx="947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38AA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</a:t>
            </a:r>
            <a:endParaRPr lang="ko-KR" altLang="en-US" sz="2400" dirty="0">
              <a:solidFill>
                <a:srgbClr val="438AA0"/>
              </a:solidFill>
            </a:endParaRP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2" name="모서리가 둥근 직사각형 51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92419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기술지주회사 자회사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R&amp;BD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2" name="타원 61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6" name="타원 65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06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010102" cy="339139"/>
              <a:chOff x="323528" y="2667973"/>
              <a:chExt cx="2010102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60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1991051" cy="339139"/>
              <a:chOff x="3332802" y="2667973"/>
              <a:chExt cx="1991051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60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102" name="TextBox 101"/>
          <p:cNvSpPr txBox="1"/>
          <p:nvPr/>
        </p:nvSpPr>
        <p:spPr>
          <a:xfrm>
            <a:off x="1897469" y="1413907"/>
            <a:ext cx="5907066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대학에 구축된 기술개발 인프라를 지역 중소기업에게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개방하여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산학협력 </a:t>
            </a:r>
            <a:r>
              <a:rPr lang="ko-KR" altLang="en-US" sz="17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거점으로 활용함으로써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중소기업의 기술혁신역량 제고 지원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9273" y="3028950"/>
            <a:ext cx="8533102" cy="3435351"/>
            <a:chOff x="352425" y="3028950"/>
            <a:chExt cx="8439151" cy="3435351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96" name="양쪽 모서리가 둥근 사각형 95"/>
              <p:cNvSpPr/>
              <p:nvPr/>
            </p:nvSpPr>
            <p:spPr>
              <a:xfrm>
                <a:off x="352425" y="3190875"/>
                <a:ext cx="1911838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97" name="양쪽 모서리가 둥근 사각형 96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98" name="양쪽 모서리가 둥근 사각형 97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99" name="양쪽 모서리가 둥근 사각형 98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00" name="양쪽 모서리가 둥근 사각형 99"/>
              <p:cNvSpPr/>
              <p:nvPr/>
            </p:nvSpPr>
            <p:spPr>
              <a:xfrm>
                <a:off x="2302359" y="3190875"/>
                <a:ext cx="191525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sp>
          <p:nvSpPr>
            <p:cNvPr id="104" name="직사각형 103"/>
            <p:cNvSpPr/>
            <p:nvPr/>
          </p:nvSpPr>
          <p:spPr>
            <a:xfrm>
              <a:off x="352426" y="5707048"/>
              <a:ext cx="8439150" cy="7572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479332" y="6120396"/>
              <a:ext cx="690573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참여기업         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대학의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실험실에 </a:t>
              </a:r>
              <a:r>
                <a:rPr lang="ko-KR" altLang="en-US" sz="135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핵심연구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인력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 이상 파견이 가능한 기업부설연구소 미 보유 중소기업 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47591" y="5862051"/>
              <a:ext cx="5296322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ko-KR" altLang="en-US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지원대상</a:t>
              </a:r>
              <a:r>
                <a:rPr lang="en-US" altLang="ko-KR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en-US" altLang="ko-KR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주관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운영기관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산학협력 거점으로 선정된 대학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권역별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개씩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총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5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grpSp>
          <p:nvGrpSpPr>
            <p:cNvPr id="125" name="Group 4">
              <a:extLst>
                <a:ext uri="{FF2B5EF4-FFF2-40B4-BE49-F238E27FC236}">
                  <a16:creationId xmlns:a16="http://schemas.microsoft.com/office/drawing/2014/main" id="{7E02C3A2-890E-4F39-A887-CD4A588949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1659" y="5862648"/>
              <a:ext cx="193432" cy="185932"/>
              <a:chOff x="384" y="1035"/>
              <a:chExt cx="126" cy="111"/>
            </a:xfrm>
            <a:solidFill>
              <a:srgbClr val="0A987D"/>
            </a:solidFill>
          </p:grpSpPr>
          <p:sp>
            <p:nvSpPr>
              <p:cNvPr id="126" name="Freeform 5">
                <a:extLst>
                  <a:ext uri="{FF2B5EF4-FFF2-40B4-BE49-F238E27FC236}">
                    <a16:creationId xmlns:a16="http://schemas.microsoft.com/office/drawing/2014/main" id="{9F0A2079-6405-462E-8012-3D05525E0E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" y="1041"/>
                <a:ext cx="105" cy="105"/>
              </a:xfrm>
              <a:custGeom>
                <a:avLst/>
                <a:gdLst>
                  <a:gd name="T0" fmla="*/ 132 w 264"/>
                  <a:gd name="T1" fmla="*/ 0 h 264"/>
                  <a:gd name="T2" fmla="*/ 264 w 264"/>
                  <a:gd name="T3" fmla="*/ 132 h 264"/>
                  <a:gd name="T4" fmla="*/ 132 w 264"/>
                  <a:gd name="T5" fmla="*/ 264 h 264"/>
                  <a:gd name="T6" fmla="*/ 0 w 264"/>
                  <a:gd name="T7" fmla="*/ 132 h 264"/>
                  <a:gd name="T8" fmla="*/ 132 w 264"/>
                  <a:gd name="T9" fmla="*/ 0 h 264"/>
                  <a:gd name="T10" fmla="*/ 132 w 264"/>
                  <a:gd name="T11" fmla="*/ 23 h 264"/>
                  <a:gd name="T12" fmla="*/ 241 w 264"/>
                  <a:gd name="T13" fmla="*/ 132 h 264"/>
                  <a:gd name="T14" fmla="*/ 132 w 264"/>
                  <a:gd name="T15" fmla="*/ 242 h 264"/>
                  <a:gd name="T16" fmla="*/ 22 w 264"/>
                  <a:gd name="T17" fmla="*/ 132 h 264"/>
                  <a:gd name="T18" fmla="*/ 132 w 264"/>
                  <a:gd name="T19" fmla="*/ 2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0"/>
                    </a:moveTo>
                    <a:cubicBezTo>
                      <a:pt x="205" y="0"/>
                      <a:pt x="264" y="59"/>
                      <a:pt x="264" y="132"/>
                    </a:cubicBezTo>
                    <a:cubicBezTo>
                      <a:pt x="264" y="205"/>
                      <a:pt x="205" y="264"/>
                      <a:pt x="132" y="264"/>
                    </a:cubicBezTo>
                    <a:cubicBezTo>
                      <a:pt x="59" y="264"/>
                      <a:pt x="0" y="205"/>
                      <a:pt x="0" y="132"/>
                    </a:cubicBezTo>
                    <a:cubicBezTo>
                      <a:pt x="0" y="59"/>
                      <a:pt x="59" y="0"/>
                      <a:pt x="132" y="0"/>
                    </a:cubicBezTo>
                    <a:close/>
                    <a:moveTo>
                      <a:pt x="132" y="23"/>
                    </a:moveTo>
                    <a:cubicBezTo>
                      <a:pt x="192" y="23"/>
                      <a:pt x="241" y="72"/>
                      <a:pt x="241" y="132"/>
                    </a:cubicBezTo>
                    <a:cubicBezTo>
                      <a:pt x="241" y="193"/>
                      <a:pt x="192" y="242"/>
                      <a:pt x="132" y="242"/>
                    </a:cubicBezTo>
                    <a:cubicBezTo>
                      <a:pt x="71" y="242"/>
                      <a:pt x="22" y="193"/>
                      <a:pt x="22" y="132"/>
                    </a:cubicBezTo>
                    <a:cubicBezTo>
                      <a:pt x="22" y="72"/>
                      <a:pt x="71" y="23"/>
                      <a:pt x="13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127" name="Freeform 6">
                <a:extLst>
                  <a:ext uri="{FF2B5EF4-FFF2-40B4-BE49-F238E27FC236}">
                    <a16:creationId xmlns:a16="http://schemas.microsoft.com/office/drawing/2014/main" id="{7C8CEB15-FEF9-4321-90FD-7414EDA88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" y="1035"/>
                <a:ext cx="105" cy="90"/>
              </a:xfrm>
              <a:custGeom>
                <a:avLst/>
                <a:gdLst>
                  <a:gd name="T0" fmla="*/ 106 w 265"/>
                  <a:gd name="T1" fmla="*/ 147 h 226"/>
                  <a:gd name="T2" fmla="*/ 250 w 265"/>
                  <a:gd name="T3" fmla="*/ 0 h 226"/>
                  <a:gd name="T4" fmla="*/ 265 w 265"/>
                  <a:gd name="T5" fmla="*/ 15 h 226"/>
                  <a:gd name="T6" fmla="*/ 105 w 265"/>
                  <a:gd name="T7" fmla="*/ 226 h 226"/>
                  <a:gd name="T8" fmla="*/ 0 w 265"/>
                  <a:gd name="T9" fmla="*/ 113 h 226"/>
                  <a:gd name="T10" fmla="*/ 30 w 265"/>
                  <a:gd name="T11" fmla="*/ 86 h 226"/>
                  <a:gd name="T12" fmla="*/ 106 w 265"/>
                  <a:gd name="T13" fmla="*/ 147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226">
                    <a:moveTo>
                      <a:pt x="106" y="147"/>
                    </a:moveTo>
                    <a:cubicBezTo>
                      <a:pt x="154" y="99"/>
                      <a:pt x="201" y="49"/>
                      <a:pt x="250" y="0"/>
                    </a:cubicBezTo>
                    <a:cubicBezTo>
                      <a:pt x="255" y="6"/>
                      <a:pt x="260" y="10"/>
                      <a:pt x="265" y="15"/>
                    </a:cubicBezTo>
                    <a:cubicBezTo>
                      <a:pt x="212" y="86"/>
                      <a:pt x="158" y="156"/>
                      <a:pt x="105" y="226"/>
                    </a:cubicBezTo>
                    <a:cubicBezTo>
                      <a:pt x="70" y="189"/>
                      <a:pt x="34" y="151"/>
                      <a:pt x="0" y="113"/>
                    </a:cubicBezTo>
                    <a:cubicBezTo>
                      <a:pt x="9" y="104"/>
                      <a:pt x="19" y="95"/>
                      <a:pt x="30" y="86"/>
                    </a:cubicBezTo>
                    <a:cubicBezTo>
                      <a:pt x="106" y="147"/>
                      <a:pt x="106" y="147"/>
                      <a:pt x="106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</p:grpSp>
        <p:sp>
          <p:nvSpPr>
            <p:cNvPr id="107" name="직사각형 106"/>
            <p:cNvSpPr/>
            <p:nvPr/>
          </p:nvSpPr>
          <p:spPr>
            <a:xfrm>
              <a:off x="2302359" y="3488181"/>
              <a:ext cx="1915253" cy="21594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7696200" y="3488182"/>
              <a:ext cx="1095375" cy="21594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955347" y="4460404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639623" y="4225097"/>
              <a:ext cx="1240724" cy="6855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주관 운영기관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산학협력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거점 대학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참여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4255706" y="3488181"/>
              <a:ext cx="2103829" cy="10591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6397631" y="3488181"/>
              <a:ext cx="1260475" cy="10591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4255706" y="4588398"/>
              <a:ext cx="2103829" cy="10591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6397631" y="4588398"/>
              <a:ext cx="1260475" cy="10591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593482" y="3674988"/>
              <a:ext cx="1428276" cy="6855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대학에 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적합한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전문가</a:t>
              </a:r>
              <a:endParaRPr lang="en-US" altLang="ko-KR" sz="13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매칭 및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기업별 맞춤형</a:t>
              </a:r>
              <a:endParaRPr lang="en-US" altLang="ko-KR" sz="13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지원전략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수립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537991" y="3913900"/>
              <a:ext cx="979755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기업당 </a:t>
              </a:r>
              <a:r>
                <a:rPr lang="en-US" altLang="ko-KR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백만원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518915" y="5014117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/3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353835" y="4794991"/>
              <a:ext cx="1907573" cy="6855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기업과 대학의 협력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를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중심으로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연구장비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기술이전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교육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등을 종합 지원</a:t>
              </a: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352426" y="3488181"/>
              <a:ext cx="1911837" cy="10591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352426" y="4588397"/>
              <a:ext cx="1911837" cy="10591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10049" y="3773127"/>
              <a:ext cx="1596591" cy="489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400" spc="-50" dirty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중소기업 기술역량 분석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10049" y="4748313"/>
              <a:ext cx="1197444" cy="7393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400" spc="-50" dirty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맞춤형 </a:t>
              </a:r>
              <a:r>
                <a:rPr lang="en-US" altLang="ko-KR" sz="1400" spc="-50" dirty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 </a:t>
              </a:r>
              <a:r>
                <a:rPr lang="ko-KR" altLang="en-US" sz="1400" spc="-50" dirty="0" smtClean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</a:t>
              </a:r>
              <a:endParaRPr lang="en-US" altLang="ko-KR" sz="1400" spc="-50" dirty="0" smtClean="0">
                <a:gradFill>
                  <a:gsLst>
                    <a:gs pos="100000">
                      <a:srgbClr val="05473A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400" spc="-50" dirty="0" smtClean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프로그램</a:t>
              </a:r>
              <a:endParaRPr lang="ko-KR" altLang="en-US" sz="1400" spc="-50" dirty="0">
                <a:gradFill>
                  <a:gsLst>
                    <a:gs pos="100000">
                      <a:srgbClr val="05473A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55" name="직사각형 54"/>
          <p:cNvSpPr/>
          <p:nvPr/>
        </p:nvSpPr>
        <p:spPr>
          <a:xfrm rot="20693656">
            <a:off x="7542495" y="674427"/>
            <a:ext cx="947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err="1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438AA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협력형</a:t>
            </a:r>
            <a:endParaRPr lang="ko-KR" altLang="en-US" sz="2400" dirty="0">
              <a:solidFill>
                <a:srgbClr val="438AA0"/>
              </a:solidFill>
            </a:endParaRPr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65" name="모서리가 둥근 직사각형 64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2223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산학협력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거점형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플랫폼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(R&amp;D) 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2" name="타원 61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7" name="타원 76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735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7" name="직각 삼각형 10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309273" y="2459140"/>
            <a:ext cx="2119106" cy="339139"/>
            <a:chOff x="323528" y="2667973"/>
            <a:chExt cx="2119106" cy="339139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323528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총 예산</a:t>
              </a: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778991" y="2722126"/>
              <a:ext cx="66364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500" b="1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117</a:t>
              </a:r>
              <a:r>
                <a:rPr kumimoji="0" lang="ko-KR" altLang="en-US" sz="1500" b="1" i="0" u="none" strike="noStrike" kern="1200" cap="none" spc="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289543" y="2459140"/>
            <a:ext cx="1991051" cy="339139"/>
            <a:chOff x="3332802" y="2667973"/>
            <a:chExt cx="1991051" cy="339139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332802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”20</a:t>
              </a: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신규 예산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769214" y="2722126"/>
              <a:ext cx="554639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altLang="ko-KR" sz="1500" b="1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69</a:t>
              </a:r>
              <a:r>
                <a:rPr kumimoji="0" lang="ko-KR" altLang="en-US" sz="1500" b="1" i="0" u="none" strike="noStrike" kern="1200" cap="none" spc="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6269813" y="2459140"/>
            <a:ext cx="2263562" cy="339139"/>
            <a:chOff x="6169170" y="2667973"/>
            <a:chExt cx="2263562" cy="339139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6169170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정부출연금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53673" y="2722126"/>
              <a:ext cx="779059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65% </a:t>
              </a:r>
              <a:r>
                <a: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이내</a:t>
              </a: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1897469" y="1413907"/>
            <a:ext cx="6420027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제조공정을 혁신적으로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개선하여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스마트공장 구축 촉진 </a:t>
            </a:r>
            <a:r>
              <a:rPr lang="ko-KR" altLang="en-US" sz="17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및 스마트수준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향상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고도화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)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을 통한 제조 경쟁력 강화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1625" y="3028950"/>
            <a:ext cx="8540750" cy="3435350"/>
            <a:chOff x="352425" y="3028950"/>
            <a:chExt cx="8439151" cy="3435350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118" name="양쪽 모서리가 둥근 사각형 117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119" name="양쪽 모서리가 둥근 사각형 118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20" name="양쪽 모서리가 둥근 사각형 119"/>
              <p:cNvSpPr/>
              <p:nvPr/>
            </p:nvSpPr>
            <p:spPr>
              <a:xfrm>
                <a:off x="6397631" y="3190875"/>
                <a:ext cx="1260476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21" name="양쪽 모서리가 둥근 사각형 120"/>
              <p:cNvSpPr/>
              <p:nvPr/>
            </p:nvSpPr>
            <p:spPr>
              <a:xfrm>
                <a:off x="4255706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22" name="양쪽 모서리가 둥근 사각형 121"/>
              <p:cNvSpPr/>
              <p:nvPr/>
            </p:nvSpPr>
            <p:spPr>
              <a:xfrm>
                <a:off x="2113781" y="3190875"/>
                <a:ext cx="2103831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grpSp>
          <p:nvGrpSpPr>
            <p:cNvPr id="47" name="그룹 46"/>
            <p:cNvGrpSpPr/>
            <p:nvPr/>
          </p:nvGrpSpPr>
          <p:grpSpPr>
            <a:xfrm>
              <a:off x="352426" y="3488180"/>
              <a:ext cx="8439150" cy="2976120"/>
              <a:chOff x="352426" y="3689110"/>
              <a:chExt cx="8439150" cy="2814196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352427" y="3689110"/>
                <a:ext cx="1723262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52427" y="4889842"/>
                <a:ext cx="1723262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4255707" y="3689110"/>
                <a:ext cx="2103829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255707" y="4889842"/>
                <a:ext cx="2103829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2113783" y="3689111"/>
                <a:ext cx="2103829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7696200" y="3689111"/>
                <a:ext cx="1095375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352426" y="6110287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47591" y="6214463"/>
                <a:ext cx="50013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200" b="1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참여기업</a:t>
                </a:r>
                <a:endParaRPr lang="en-US" altLang="ko-KR" sz="12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839223" y="6214463"/>
                <a:ext cx="2375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2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② 대표자 </a:t>
                </a:r>
                <a:r>
                  <a: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또는 최고기술경영자 필수 참여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1366716" y="6214463"/>
                <a:ext cx="24141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20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① 공장을 보유한 기업 또는 직접 생산기업</a:t>
                </a: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6396540" y="3689110"/>
                <a:ext cx="1261566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6396540" y="4889842"/>
                <a:ext cx="1261566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529911" y="4173011"/>
                <a:ext cx="994824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7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7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/6</a:t>
                </a: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518370" y="5373743"/>
                <a:ext cx="1017907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/6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739569" y="3935093"/>
                <a:ext cx="948978" cy="672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err="1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클라우드</a:t>
                </a:r>
                <a:r>
                  <a:rPr lang="ko-KR" altLang="en-US" sz="1400" spc="-50" dirty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기반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데이터플랫폼</a:t>
                </a:r>
                <a:endParaRPr lang="en-US" altLang="ko-KR" sz="1400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기술개발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334623" y="3941143"/>
                <a:ext cx="1945997" cy="660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국내 제조 중소기업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현장에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1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적합한</a:t>
                </a:r>
                <a:r>
                  <a:rPr lang="en-US" altLang="ko-KR" sz="1350" spc="-11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11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클라우드</a:t>
                </a:r>
                <a:r>
                  <a:rPr lang="ko-KR" altLang="en-US" sz="1350" spc="-11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11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기반 </a:t>
                </a:r>
                <a:r>
                  <a:rPr lang="ko-KR" altLang="en-US" sz="1350" spc="-11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스마트</a:t>
                </a:r>
                <a:endParaRPr lang="en-US" altLang="ko-KR" sz="1350" spc="-11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1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공장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고도화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플랫폼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955347" y="4773378"/>
                <a:ext cx="57708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377078" y="5147830"/>
                <a:ext cx="1861087" cy="6482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생산현장 노하우 디지털화 및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스마트공장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정보를 연계한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제품</a:t>
                </a:r>
                <a:r>
                  <a:rPr lang="en-US" altLang="ko-KR" sz="1350" b="1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서비스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개발지원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813308" y="5247872"/>
                <a:ext cx="801501" cy="4481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 spc="-5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K-</a:t>
                </a: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앱시스트</a:t>
                </a:r>
                <a:endParaRPr lang="en-US" altLang="ko-KR" sz="1400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기술개발</a:t>
                </a:r>
                <a:endParaRPr lang="ko-KR" altLang="en-US" sz="1400" spc="-5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2280296" y="4647507"/>
                <a:ext cx="1770802" cy="4481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중소기업기본법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조에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의한 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69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215029"/>
                <a:ext cx="193432" cy="176212"/>
                <a:chOff x="384" y="1035"/>
                <a:chExt cx="126" cy="111"/>
              </a:xfrm>
              <a:solidFill>
                <a:srgbClr val="3B5DB0"/>
              </a:solidFill>
            </p:grpSpPr>
            <p:sp>
              <p:nvSpPr>
                <p:cNvPr id="70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71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</p:grpSp>
      </p:grpSp>
      <p:pic>
        <p:nvPicPr>
          <p:cNvPr id="72" name="그림 7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73" name="직사각형 72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32014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현장수요형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스마트공장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기술개발</a:t>
            </a:r>
          </a:p>
        </p:txBody>
      </p:sp>
      <p:grpSp>
        <p:nvGrpSpPr>
          <p:cNvPr id="74" name="그룹 73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75" name="타원 74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6" name="타원 75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266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285819" cy="339139"/>
              <a:chOff x="323528" y="2667973"/>
              <a:chExt cx="2285819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149.3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2266768" cy="339139"/>
              <a:chOff x="3332802" y="2667973"/>
              <a:chExt cx="2266768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149.3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1897469" y="1407656"/>
            <a:ext cx="5427768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제조 및 서비스 중소기업의 경쟁력 강화를 위해</a:t>
            </a: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인공지능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(AI)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기술을 적용한 고부가가치 신제품 개발 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지원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9273" y="3028950"/>
            <a:ext cx="8533102" cy="3437061"/>
            <a:chOff x="352425" y="3028950"/>
            <a:chExt cx="8439151" cy="3437061"/>
          </a:xfrm>
        </p:grpSpPr>
        <p:sp>
          <p:nvSpPr>
            <p:cNvPr id="96" name="양쪽 모서리가 둥근 사각형 95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98" name="양쪽 모서리가 둥근 사각형 97"/>
            <p:cNvSpPr/>
            <p:nvPr/>
          </p:nvSpPr>
          <p:spPr>
            <a:xfrm>
              <a:off x="6397631" y="3028950"/>
              <a:ext cx="12604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99" name="양쪽 모서리가 둥근 사각형 98"/>
            <p:cNvSpPr/>
            <p:nvPr/>
          </p:nvSpPr>
          <p:spPr>
            <a:xfrm>
              <a:off x="4255707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00" name="양쪽 모서리가 둥근 사각형 99"/>
            <p:cNvSpPr/>
            <p:nvPr/>
          </p:nvSpPr>
          <p:spPr>
            <a:xfrm>
              <a:off x="2113783" y="3028950"/>
              <a:ext cx="2103830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113783" y="3488180"/>
              <a:ext cx="2103829" cy="25024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4255706" y="3488180"/>
              <a:ext cx="2103829" cy="25024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6397631" y="3488180"/>
              <a:ext cx="1260475" cy="25024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7696200" y="3488180"/>
              <a:ext cx="1095375" cy="25024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52426" y="3488180"/>
              <a:ext cx="1723262" cy="25024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352426" y="6050139"/>
              <a:ext cx="8439150" cy="415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64217" y="6160373"/>
              <a:ext cx="5423496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ko-KR" altLang="en-US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고부가가치 제품</a:t>
              </a:r>
              <a:r>
                <a:rPr lang="en-US" altLang="ko-KR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서비스</a:t>
              </a:r>
              <a:r>
                <a:rPr lang="en-US" altLang="ko-KR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개발 </a:t>
              </a:r>
              <a:r>
                <a:rPr lang="en-US" altLang="ko-KR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제품 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+ AI(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인공지능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 등 </a:t>
              </a:r>
              <a:r>
                <a:rPr lang="en-US" altLang="ko-KR" sz="12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2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예시 </a:t>
              </a:r>
              <a:r>
                <a:rPr lang="en-US" altLang="ko-KR" sz="12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2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인공지능 스피커 등</a:t>
              </a:r>
              <a:r>
                <a:rPr lang="en-US" altLang="ko-KR" sz="12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2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endParaRPr lang="en-US" altLang="ko-KR" sz="12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9" name="Freeform 5">
              <a:extLst>
                <a:ext uri="{FF2B5EF4-FFF2-40B4-BE49-F238E27FC236}">
                  <a16:creationId xmlns:a16="http://schemas.microsoft.com/office/drawing/2014/main" id="{9F0A2079-6405-462E-8012-3D05525E0E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659" y="6171051"/>
              <a:ext cx="161193" cy="176379"/>
            </a:xfrm>
            <a:custGeom>
              <a:avLst/>
              <a:gdLst>
                <a:gd name="T0" fmla="*/ 132 w 264"/>
                <a:gd name="T1" fmla="*/ 0 h 264"/>
                <a:gd name="T2" fmla="*/ 264 w 264"/>
                <a:gd name="T3" fmla="*/ 132 h 264"/>
                <a:gd name="T4" fmla="*/ 132 w 264"/>
                <a:gd name="T5" fmla="*/ 264 h 264"/>
                <a:gd name="T6" fmla="*/ 0 w 264"/>
                <a:gd name="T7" fmla="*/ 132 h 264"/>
                <a:gd name="T8" fmla="*/ 132 w 264"/>
                <a:gd name="T9" fmla="*/ 0 h 264"/>
                <a:gd name="T10" fmla="*/ 132 w 264"/>
                <a:gd name="T11" fmla="*/ 23 h 264"/>
                <a:gd name="T12" fmla="*/ 241 w 264"/>
                <a:gd name="T13" fmla="*/ 132 h 264"/>
                <a:gd name="T14" fmla="*/ 132 w 264"/>
                <a:gd name="T15" fmla="*/ 242 h 264"/>
                <a:gd name="T16" fmla="*/ 22 w 264"/>
                <a:gd name="T17" fmla="*/ 132 h 264"/>
                <a:gd name="T18" fmla="*/ 132 w 264"/>
                <a:gd name="T19" fmla="*/ 2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0"/>
                  </a:moveTo>
                  <a:cubicBezTo>
                    <a:pt x="205" y="0"/>
                    <a:pt x="264" y="59"/>
                    <a:pt x="264" y="132"/>
                  </a:cubicBezTo>
                  <a:cubicBezTo>
                    <a:pt x="264" y="205"/>
                    <a:pt x="205" y="264"/>
                    <a:pt x="132" y="264"/>
                  </a:cubicBezTo>
                  <a:cubicBezTo>
                    <a:pt x="59" y="264"/>
                    <a:pt x="0" y="205"/>
                    <a:pt x="0" y="132"/>
                  </a:cubicBezTo>
                  <a:cubicBezTo>
                    <a:pt x="0" y="59"/>
                    <a:pt x="59" y="0"/>
                    <a:pt x="132" y="0"/>
                  </a:cubicBezTo>
                  <a:close/>
                  <a:moveTo>
                    <a:pt x="132" y="23"/>
                  </a:moveTo>
                  <a:cubicBezTo>
                    <a:pt x="192" y="23"/>
                    <a:pt x="241" y="72"/>
                    <a:pt x="241" y="132"/>
                  </a:cubicBezTo>
                  <a:cubicBezTo>
                    <a:pt x="241" y="193"/>
                    <a:pt x="192" y="242"/>
                    <a:pt x="132" y="242"/>
                  </a:cubicBezTo>
                  <a:cubicBezTo>
                    <a:pt x="71" y="242"/>
                    <a:pt x="22" y="193"/>
                    <a:pt x="22" y="132"/>
                  </a:cubicBezTo>
                  <a:cubicBezTo>
                    <a:pt x="22" y="72"/>
                    <a:pt x="71" y="23"/>
                    <a:pt x="132" y="23"/>
                  </a:cubicBezTo>
                  <a:close/>
                </a:path>
              </a:pathLst>
            </a:custGeom>
            <a:solidFill>
              <a:srgbClr val="0A98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-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 panose="02020603020101020101" pitchFamily="18" charset="-127"/>
                <a:ea typeface="Rix모던고딕 B" panose="02020603020101020101" pitchFamily="18" charset="-127"/>
                <a:cs typeface="+mn-cs"/>
              </a:endParaRPr>
            </a:p>
          </p:txBody>
        </p:sp>
        <p:sp>
          <p:nvSpPr>
            <p:cNvPr id="90" name="Freeform 6">
              <a:extLst>
                <a:ext uri="{FF2B5EF4-FFF2-40B4-BE49-F238E27FC236}">
                  <a16:creationId xmlns:a16="http://schemas.microsoft.com/office/drawing/2014/main" id="{7C8CEB15-FEF9-4321-90FD-7414EDA88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98" y="6160972"/>
              <a:ext cx="161193" cy="151182"/>
            </a:xfrm>
            <a:custGeom>
              <a:avLst/>
              <a:gdLst>
                <a:gd name="T0" fmla="*/ 106 w 265"/>
                <a:gd name="T1" fmla="*/ 147 h 226"/>
                <a:gd name="T2" fmla="*/ 250 w 265"/>
                <a:gd name="T3" fmla="*/ 0 h 226"/>
                <a:gd name="T4" fmla="*/ 265 w 265"/>
                <a:gd name="T5" fmla="*/ 15 h 226"/>
                <a:gd name="T6" fmla="*/ 105 w 265"/>
                <a:gd name="T7" fmla="*/ 226 h 226"/>
                <a:gd name="T8" fmla="*/ 0 w 265"/>
                <a:gd name="T9" fmla="*/ 113 h 226"/>
                <a:gd name="T10" fmla="*/ 30 w 265"/>
                <a:gd name="T11" fmla="*/ 86 h 226"/>
                <a:gd name="T12" fmla="*/ 106 w 265"/>
                <a:gd name="T13" fmla="*/ 14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26">
                  <a:moveTo>
                    <a:pt x="106" y="147"/>
                  </a:moveTo>
                  <a:cubicBezTo>
                    <a:pt x="154" y="99"/>
                    <a:pt x="201" y="49"/>
                    <a:pt x="250" y="0"/>
                  </a:cubicBezTo>
                  <a:cubicBezTo>
                    <a:pt x="255" y="6"/>
                    <a:pt x="260" y="10"/>
                    <a:pt x="265" y="15"/>
                  </a:cubicBezTo>
                  <a:cubicBezTo>
                    <a:pt x="212" y="86"/>
                    <a:pt x="158" y="156"/>
                    <a:pt x="105" y="226"/>
                  </a:cubicBezTo>
                  <a:cubicBezTo>
                    <a:pt x="70" y="189"/>
                    <a:pt x="34" y="151"/>
                    <a:pt x="0" y="113"/>
                  </a:cubicBezTo>
                  <a:cubicBezTo>
                    <a:pt x="9" y="104"/>
                    <a:pt x="19" y="95"/>
                    <a:pt x="30" y="86"/>
                  </a:cubicBezTo>
                  <a:cubicBezTo>
                    <a:pt x="106" y="147"/>
                    <a:pt x="106" y="147"/>
                    <a:pt x="106" y="147"/>
                  </a:cubicBezTo>
                  <a:close/>
                </a:path>
              </a:pathLst>
            </a:custGeom>
            <a:solidFill>
              <a:srgbClr val="0A98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-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ix모던고딕 B" panose="02020603020101020101" pitchFamily="18" charset="-127"/>
                <a:ea typeface="Rix모던고딕 B" panose="02020603020101020101" pitchFamily="18" charset="-127"/>
                <a:cs typeface="+mn-cs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4227" y="4494087"/>
              <a:ext cx="1099660" cy="49068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lnSpc>
                  <a:spcPct val="110000"/>
                </a:lnSpc>
                <a:defRPr sz="1300" spc="-5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en-US" altLang="ko-KR" sz="1400" dirty="0"/>
                <a:t>AI </a:t>
              </a:r>
              <a:r>
                <a:rPr lang="ko-KR" altLang="en-US" sz="1400" dirty="0" smtClean="0"/>
                <a:t>기반 고부가</a:t>
              </a:r>
              <a:endParaRPr lang="en-US" altLang="ko-KR" sz="1400" dirty="0" smtClean="0"/>
            </a:p>
            <a:p>
              <a:r>
                <a:rPr lang="ko-KR" altLang="en-US" sz="1400" dirty="0" smtClean="0"/>
                <a:t>신제품 기술개발</a:t>
              </a:r>
              <a:endParaRPr lang="ko-KR" altLang="en-US" sz="14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518142" y="4282379"/>
              <a:ext cx="1578957" cy="9140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AI 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기술을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활용하여</a:t>
              </a:r>
              <a:endParaRPr lang="en-US" altLang="ko-KR" sz="13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기존 제품과</a:t>
              </a:r>
              <a:r>
                <a:rPr lang="en-US" altLang="ko-KR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차별화되는</a:t>
              </a:r>
              <a:endParaRPr lang="en-US" altLang="ko-KR" sz="13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고부가가치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제품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서비스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개발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 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518915" y="4635553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/3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955347" y="4641725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242892" y="4136270"/>
              <a:ext cx="1909177" cy="447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중소기업기본법 제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조에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의한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86" name="그룹 85"/>
            <p:cNvGrpSpPr/>
            <p:nvPr/>
          </p:nvGrpSpPr>
          <p:grpSpPr>
            <a:xfrm>
              <a:off x="2274192" y="4660639"/>
              <a:ext cx="1761701" cy="703967"/>
              <a:chOff x="2312432" y="4804645"/>
              <a:chExt cx="1761701" cy="665283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2312432" y="4804645"/>
                <a:ext cx="1761701" cy="4069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10000"/>
                  </a:lnSpc>
                  <a:defRPr/>
                </a:pP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① 기업부설연구소 보유기업</a:t>
                </a:r>
                <a:endParaRPr lang="en-US" altLang="ko-KR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>
                  <a:lnSpc>
                    <a:spcPct val="110000"/>
                  </a:lnSpc>
                  <a:defRPr/>
                </a:pP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 (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또는 연구개발전담부서</a:t>
                </a:r>
                <a:r>
                  <a: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2312432" y="5270989"/>
                <a:ext cx="1663917" cy="1989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10000"/>
                  </a:lnSpc>
                  <a:defRPr/>
                </a:pP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② 기존제품을 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보유한 기업</a:t>
                </a:r>
              </a:p>
            </p:txBody>
          </p:sp>
        </p:grpSp>
      </p:grpSp>
      <p:pic>
        <p:nvPicPr>
          <p:cNvPr id="79" name="그림 7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84" name="직사각형 83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32014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AI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기반 고부가 신제품기술개발</a:t>
            </a:r>
          </a:p>
        </p:txBody>
      </p:sp>
      <p:grpSp>
        <p:nvGrpSpPr>
          <p:cNvPr id="57" name="그룹 56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77" name="타원 76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2" name="타원 91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3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176814" cy="339139"/>
              <a:chOff x="323528" y="2667973"/>
              <a:chExt cx="2176814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62.5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2157763" cy="339139"/>
              <a:chOff x="3332802" y="2667973"/>
              <a:chExt cx="2157763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62.5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1897469" y="1407656"/>
            <a:ext cx="6278963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민간 및 공공이 보유한 빅데이터를 기반으로 혁신적인 서비스 모델을 개발하여</a:t>
            </a:r>
          </a:p>
          <a:p>
            <a:pPr lvl="0">
              <a:lnSpc>
                <a:spcPct val="110000"/>
              </a:lnSpc>
              <a:defRPr/>
            </a:pP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중소기업의 </a:t>
            </a:r>
            <a:r>
              <a:rPr lang="ko-KR" altLang="en-US" sz="1700" dirty="0" err="1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신산업분야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경쟁력 확보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9274" y="3028950"/>
            <a:ext cx="8533102" cy="3435351"/>
            <a:chOff x="352425" y="3028950"/>
            <a:chExt cx="8439151" cy="3435351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96" name="양쪽 모서리가 둥근 사각형 95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97" name="양쪽 모서리가 둥근 사각형 96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98" name="양쪽 모서리가 둥근 사각형 97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99" name="양쪽 모서리가 둥근 사각형 98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00" name="양쪽 모서리가 둥근 사각형 99"/>
              <p:cNvSpPr/>
              <p:nvPr/>
            </p:nvSpPr>
            <p:spPr>
              <a:xfrm>
                <a:off x="2113783" y="3190875"/>
                <a:ext cx="2103830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grpSp>
          <p:nvGrpSpPr>
            <p:cNvPr id="49" name="그룹 48"/>
            <p:cNvGrpSpPr/>
            <p:nvPr/>
          </p:nvGrpSpPr>
          <p:grpSpPr>
            <a:xfrm>
              <a:off x="352425" y="3481388"/>
              <a:ext cx="8439151" cy="2982913"/>
              <a:chOff x="352425" y="3682763"/>
              <a:chExt cx="8439151" cy="2820545"/>
            </a:xfrm>
          </p:grpSpPr>
          <p:sp>
            <p:nvSpPr>
              <p:cNvPr id="50" name="직사각형 49"/>
              <p:cNvSpPr/>
              <p:nvPr/>
            </p:nvSpPr>
            <p:spPr>
              <a:xfrm>
                <a:off x="7696200" y="3682763"/>
                <a:ext cx="1095375" cy="20465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2113783" y="3689111"/>
                <a:ext cx="2103829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4255706" y="3689111"/>
                <a:ext cx="2103829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6397631" y="3689111"/>
                <a:ext cx="1260475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352425" y="3689111"/>
                <a:ext cx="1723262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762009" y="4477341"/>
                <a:ext cx="904094" cy="463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/>
                  <a:t>빅데이터기반</a:t>
                </a:r>
              </a:p>
              <a:p>
                <a:r>
                  <a:rPr lang="ko-KR" altLang="en-US" sz="1400" dirty="0"/>
                  <a:t>서비스 개발</a:t>
                </a: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4542987" y="4384332"/>
                <a:ext cx="1529266" cy="649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빅데이터를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활용한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혁신적인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서비스 모델을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개발하도록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6518914" y="4607582"/>
                <a:ext cx="1017907" cy="196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/5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7955347" y="4607582"/>
                <a:ext cx="577081" cy="196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품목지정</a:t>
                </a:r>
                <a:endPara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427514" y="4492621"/>
                <a:ext cx="1476366" cy="433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중소기업기본법 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조에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352426" y="5785639"/>
                <a:ext cx="8439150" cy="71766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07" name="그룹 106"/>
              <p:cNvGrpSpPr/>
              <p:nvPr/>
            </p:nvGrpSpPr>
            <p:grpSpPr>
              <a:xfrm>
                <a:off x="521659" y="6199223"/>
                <a:ext cx="4863420" cy="196889"/>
                <a:chOff x="521659" y="6214463"/>
                <a:chExt cx="4863420" cy="196889"/>
              </a:xfrm>
            </p:grpSpPr>
            <p:sp>
              <p:nvSpPr>
                <p:cNvPr id="113" name="TextBox 112"/>
                <p:cNvSpPr txBox="1"/>
                <p:nvPr/>
              </p:nvSpPr>
              <p:spPr>
                <a:xfrm>
                  <a:off x="747591" y="6214463"/>
                  <a:ext cx="4637488" cy="1968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altLang="ko-KR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(2</a:t>
                  </a:r>
                  <a:r>
                    <a:rPr lang="ko-KR" altLang="en-US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단계</a:t>
                  </a:r>
                  <a:r>
                    <a:rPr lang="en-US" altLang="ko-KR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서비스 개발 지원</a:t>
                  </a:r>
                  <a:r>
                    <a:rPr lang="en-US" altLang="ko-KR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</a:t>
                  </a:r>
                  <a:r>
                    <a:rPr lang="ko-KR" altLang="en-US" sz="135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혁신적인 서비스 모델을 개발하도록 </a:t>
                  </a:r>
                  <a:r>
                    <a:rPr lang="en-US" altLang="ko-KR" sz="135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R&amp;D</a:t>
                  </a:r>
                  <a:r>
                    <a:rPr lang="ko-KR" altLang="en-US" sz="135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지원</a:t>
                  </a:r>
                </a:p>
              </p:txBody>
            </p:sp>
            <p:grpSp>
              <p:nvGrpSpPr>
                <p:cNvPr id="114" name="Group 4">
                  <a:extLst>
                    <a:ext uri="{FF2B5EF4-FFF2-40B4-BE49-F238E27FC236}">
                      <a16:creationId xmlns:a16="http://schemas.microsoft.com/office/drawing/2014/main" id="{7E02C3A2-890E-4F39-A887-CD4A5889490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521659" y="6215029"/>
                  <a:ext cx="193432" cy="176212"/>
                  <a:chOff x="384" y="1035"/>
                  <a:chExt cx="126" cy="111"/>
                </a:xfrm>
                <a:solidFill>
                  <a:srgbClr val="0A987D"/>
                </a:solidFill>
              </p:grpSpPr>
              <p:sp>
                <p:nvSpPr>
                  <p:cNvPr id="115" name="Freeform 5">
                    <a:extLst>
                      <a:ext uri="{FF2B5EF4-FFF2-40B4-BE49-F238E27FC236}">
                        <a16:creationId xmlns:a16="http://schemas.microsoft.com/office/drawing/2014/main" id="{9F0A2079-6405-462E-8012-3D05525E0E8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4" y="1041"/>
                    <a:ext cx="105" cy="105"/>
                  </a:xfrm>
                  <a:custGeom>
                    <a:avLst/>
                    <a:gdLst>
                      <a:gd name="T0" fmla="*/ 132 w 264"/>
                      <a:gd name="T1" fmla="*/ 0 h 264"/>
                      <a:gd name="T2" fmla="*/ 264 w 264"/>
                      <a:gd name="T3" fmla="*/ 132 h 264"/>
                      <a:gd name="T4" fmla="*/ 132 w 264"/>
                      <a:gd name="T5" fmla="*/ 264 h 264"/>
                      <a:gd name="T6" fmla="*/ 0 w 264"/>
                      <a:gd name="T7" fmla="*/ 132 h 264"/>
                      <a:gd name="T8" fmla="*/ 132 w 264"/>
                      <a:gd name="T9" fmla="*/ 0 h 264"/>
                      <a:gd name="T10" fmla="*/ 132 w 264"/>
                      <a:gd name="T11" fmla="*/ 23 h 264"/>
                      <a:gd name="T12" fmla="*/ 241 w 264"/>
                      <a:gd name="T13" fmla="*/ 132 h 264"/>
                      <a:gd name="T14" fmla="*/ 132 w 264"/>
                      <a:gd name="T15" fmla="*/ 242 h 264"/>
                      <a:gd name="T16" fmla="*/ 22 w 264"/>
                      <a:gd name="T17" fmla="*/ 132 h 264"/>
                      <a:gd name="T18" fmla="*/ 132 w 264"/>
                      <a:gd name="T19" fmla="*/ 23 h 2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4" h="264">
                        <a:moveTo>
                          <a:pt x="132" y="0"/>
                        </a:moveTo>
                        <a:cubicBezTo>
                          <a:pt x="205" y="0"/>
                          <a:pt x="264" y="59"/>
                          <a:pt x="264" y="132"/>
                        </a:cubicBezTo>
                        <a:cubicBezTo>
                          <a:pt x="264" y="205"/>
                          <a:pt x="205" y="264"/>
                          <a:pt x="132" y="264"/>
                        </a:cubicBezTo>
                        <a:cubicBezTo>
                          <a:pt x="59" y="264"/>
                          <a:pt x="0" y="205"/>
                          <a:pt x="0" y="132"/>
                        </a:cubicBezTo>
                        <a:cubicBezTo>
                          <a:pt x="0" y="59"/>
                          <a:pt x="59" y="0"/>
                          <a:pt x="132" y="0"/>
                        </a:cubicBezTo>
                        <a:close/>
                        <a:moveTo>
                          <a:pt x="132" y="23"/>
                        </a:moveTo>
                        <a:cubicBezTo>
                          <a:pt x="192" y="23"/>
                          <a:pt x="241" y="72"/>
                          <a:pt x="241" y="132"/>
                        </a:cubicBezTo>
                        <a:cubicBezTo>
                          <a:pt x="241" y="193"/>
                          <a:pt x="192" y="242"/>
                          <a:pt x="132" y="242"/>
                        </a:cubicBezTo>
                        <a:cubicBezTo>
                          <a:pt x="71" y="242"/>
                          <a:pt x="22" y="193"/>
                          <a:pt x="22" y="132"/>
                        </a:cubicBezTo>
                        <a:cubicBezTo>
                          <a:pt x="22" y="72"/>
                          <a:pt x="71" y="23"/>
                          <a:pt x="132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-50" normalizeH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Rix모던고딕 B" panose="02020603020101020101" pitchFamily="18" charset="-127"/>
                      <a:ea typeface="Rix모던고딕 B" panose="02020603020101020101" pitchFamily="18" charset="-127"/>
                      <a:cs typeface="+mn-cs"/>
                    </a:endParaRPr>
                  </a:p>
                </p:txBody>
              </p:sp>
              <p:sp>
                <p:nvSpPr>
                  <p:cNvPr id="116" name="Freeform 6">
                    <a:extLst>
                      <a:ext uri="{FF2B5EF4-FFF2-40B4-BE49-F238E27FC236}">
                        <a16:creationId xmlns:a16="http://schemas.microsoft.com/office/drawing/2014/main" id="{7C8CEB15-FEF9-4321-90FD-7414EDA882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" y="1035"/>
                    <a:ext cx="105" cy="90"/>
                  </a:xfrm>
                  <a:custGeom>
                    <a:avLst/>
                    <a:gdLst>
                      <a:gd name="T0" fmla="*/ 106 w 265"/>
                      <a:gd name="T1" fmla="*/ 147 h 226"/>
                      <a:gd name="T2" fmla="*/ 250 w 265"/>
                      <a:gd name="T3" fmla="*/ 0 h 226"/>
                      <a:gd name="T4" fmla="*/ 265 w 265"/>
                      <a:gd name="T5" fmla="*/ 15 h 226"/>
                      <a:gd name="T6" fmla="*/ 105 w 265"/>
                      <a:gd name="T7" fmla="*/ 226 h 226"/>
                      <a:gd name="T8" fmla="*/ 0 w 265"/>
                      <a:gd name="T9" fmla="*/ 113 h 226"/>
                      <a:gd name="T10" fmla="*/ 30 w 265"/>
                      <a:gd name="T11" fmla="*/ 86 h 226"/>
                      <a:gd name="T12" fmla="*/ 106 w 265"/>
                      <a:gd name="T13" fmla="*/ 147 h 2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5" h="226">
                        <a:moveTo>
                          <a:pt x="106" y="147"/>
                        </a:moveTo>
                        <a:cubicBezTo>
                          <a:pt x="154" y="99"/>
                          <a:pt x="201" y="49"/>
                          <a:pt x="250" y="0"/>
                        </a:cubicBezTo>
                        <a:cubicBezTo>
                          <a:pt x="255" y="6"/>
                          <a:pt x="260" y="10"/>
                          <a:pt x="265" y="15"/>
                        </a:cubicBezTo>
                        <a:cubicBezTo>
                          <a:pt x="212" y="86"/>
                          <a:pt x="158" y="156"/>
                          <a:pt x="105" y="226"/>
                        </a:cubicBezTo>
                        <a:cubicBezTo>
                          <a:pt x="70" y="189"/>
                          <a:pt x="34" y="151"/>
                          <a:pt x="0" y="113"/>
                        </a:cubicBezTo>
                        <a:cubicBezTo>
                          <a:pt x="9" y="104"/>
                          <a:pt x="19" y="95"/>
                          <a:pt x="30" y="86"/>
                        </a:cubicBezTo>
                        <a:cubicBezTo>
                          <a:pt x="106" y="147"/>
                          <a:pt x="106" y="147"/>
                          <a:pt x="106" y="14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-50" normalizeH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Rix모던고딕 B" panose="02020603020101020101" pitchFamily="18" charset="-127"/>
                      <a:ea typeface="Rix모던고딕 B" panose="02020603020101020101" pitchFamily="18" charset="-127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8" name="그룹 107"/>
              <p:cNvGrpSpPr/>
              <p:nvPr/>
            </p:nvGrpSpPr>
            <p:grpSpPr>
              <a:xfrm>
                <a:off x="521659" y="5914251"/>
                <a:ext cx="4236645" cy="196889"/>
                <a:chOff x="521659" y="6214463"/>
                <a:chExt cx="4236645" cy="196889"/>
              </a:xfrm>
            </p:grpSpPr>
            <p:sp>
              <p:nvSpPr>
                <p:cNvPr id="109" name="TextBox 108"/>
                <p:cNvSpPr txBox="1"/>
                <p:nvPr/>
              </p:nvSpPr>
              <p:spPr>
                <a:xfrm>
                  <a:off x="747591" y="6214463"/>
                  <a:ext cx="4010713" cy="1968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altLang="ko-KR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(1</a:t>
                  </a:r>
                  <a:r>
                    <a:rPr lang="ko-KR" altLang="en-US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단계</a:t>
                  </a:r>
                  <a:r>
                    <a:rPr lang="en-US" altLang="ko-KR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전략분야 설정</a:t>
                  </a:r>
                  <a:r>
                    <a:rPr lang="en-US" altLang="ko-KR" sz="1350" b="1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</a:t>
                  </a:r>
                  <a:r>
                    <a:rPr lang="ko-KR" altLang="en-US" sz="135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사업성과 기술성이 높은 전략 품목 지정</a:t>
                  </a:r>
                </a:p>
              </p:txBody>
            </p:sp>
            <p:grpSp>
              <p:nvGrpSpPr>
                <p:cNvPr id="110" name="Group 4">
                  <a:extLst>
                    <a:ext uri="{FF2B5EF4-FFF2-40B4-BE49-F238E27FC236}">
                      <a16:creationId xmlns:a16="http://schemas.microsoft.com/office/drawing/2014/main" id="{7E02C3A2-890E-4F39-A887-CD4A5889490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521659" y="6215029"/>
                  <a:ext cx="193432" cy="176212"/>
                  <a:chOff x="384" y="1035"/>
                  <a:chExt cx="126" cy="111"/>
                </a:xfrm>
                <a:solidFill>
                  <a:srgbClr val="0A987D"/>
                </a:solidFill>
              </p:grpSpPr>
              <p:sp>
                <p:nvSpPr>
                  <p:cNvPr id="111" name="Freeform 5">
                    <a:extLst>
                      <a:ext uri="{FF2B5EF4-FFF2-40B4-BE49-F238E27FC236}">
                        <a16:creationId xmlns:a16="http://schemas.microsoft.com/office/drawing/2014/main" id="{9F0A2079-6405-462E-8012-3D05525E0E8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4" y="1041"/>
                    <a:ext cx="105" cy="105"/>
                  </a:xfrm>
                  <a:custGeom>
                    <a:avLst/>
                    <a:gdLst>
                      <a:gd name="T0" fmla="*/ 132 w 264"/>
                      <a:gd name="T1" fmla="*/ 0 h 264"/>
                      <a:gd name="T2" fmla="*/ 264 w 264"/>
                      <a:gd name="T3" fmla="*/ 132 h 264"/>
                      <a:gd name="T4" fmla="*/ 132 w 264"/>
                      <a:gd name="T5" fmla="*/ 264 h 264"/>
                      <a:gd name="T6" fmla="*/ 0 w 264"/>
                      <a:gd name="T7" fmla="*/ 132 h 264"/>
                      <a:gd name="T8" fmla="*/ 132 w 264"/>
                      <a:gd name="T9" fmla="*/ 0 h 264"/>
                      <a:gd name="T10" fmla="*/ 132 w 264"/>
                      <a:gd name="T11" fmla="*/ 23 h 264"/>
                      <a:gd name="T12" fmla="*/ 241 w 264"/>
                      <a:gd name="T13" fmla="*/ 132 h 264"/>
                      <a:gd name="T14" fmla="*/ 132 w 264"/>
                      <a:gd name="T15" fmla="*/ 242 h 264"/>
                      <a:gd name="T16" fmla="*/ 22 w 264"/>
                      <a:gd name="T17" fmla="*/ 132 h 264"/>
                      <a:gd name="T18" fmla="*/ 132 w 264"/>
                      <a:gd name="T19" fmla="*/ 23 h 2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4" h="264">
                        <a:moveTo>
                          <a:pt x="132" y="0"/>
                        </a:moveTo>
                        <a:cubicBezTo>
                          <a:pt x="205" y="0"/>
                          <a:pt x="264" y="59"/>
                          <a:pt x="264" y="132"/>
                        </a:cubicBezTo>
                        <a:cubicBezTo>
                          <a:pt x="264" y="205"/>
                          <a:pt x="205" y="264"/>
                          <a:pt x="132" y="264"/>
                        </a:cubicBezTo>
                        <a:cubicBezTo>
                          <a:pt x="59" y="264"/>
                          <a:pt x="0" y="205"/>
                          <a:pt x="0" y="132"/>
                        </a:cubicBezTo>
                        <a:cubicBezTo>
                          <a:pt x="0" y="59"/>
                          <a:pt x="59" y="0"/>
                          <a:pt x="132" y="0"/>
                        </a:cubicBezTo>
                        <a:close/>
                        <a:moveTo>
                          <a:pt x="132" y="23"/>
                        </a:moveTo>
                        <a:cubicBezTo>
                          <a:pt x="192" y="23"/>
                          <a:pt x="241" y="72"/>
                          <a:pt x="241" y="132"/>
                        </a:cubicBezTo>
                        <a:cubicBezTo>
                          <a:pt x="241" y="193"/>
                          <a:pt x="192" y="242"/>
                          <a:pt x="132" y="242"/>
                        </a:cubicBezTo>
                        <a:cubicBezTo>
                          <a:pt x="71" y="242"/>
                          <a:pt x="22" y="193"/>
                          <a:pt x="22" y="132"/>
                        </a:cubicBezTo>
                        <a:cubicBezTo>
                          <a:pt x="22" y="72"/>
                          <a:pt x="71" y="23"/>
                          <a:pt x="132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-50" normalizeH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Rix모던고딕 B" panose="02020603020101020101" pitchFamily="18" charset="-127"/>
                      <a:ea typeface="Rix모던고딕 B" panose="02020603020101020101" pitchFamily="18" charset="-127"/>
                      <a:cs typeface="+mn-cs"/>
                    </a:endParaRPr>
                  </a:p>
                </p:txBody>
              </p:sp>
              <p:sp>
                <p:nvSpPr>
                  <p:cNvPr id="112" name="Freeform 6">
                    <a:extLst>
                      <a:ext uri="{FF2B5EF4-FFF2-40B4-BE49-F238E27FC236}">
                        <a16:creationId xmlns:a16="http://schemas.microsoft.com/office/drawing/2014/main" id="{7C8CEB15-FEF9-4321-90FD-7414EDA882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" y="1035"/>
                    <a:ext cx="105" cy="90"/>
                  </a:xfrm>
                  <a:custGeom>
                    <a:avLst/>
                    <a:gdLst>
                      <a:gd name="T0" fmla="*/ 106 w 265"/>
                      <a:gd name="T1" fmla="*/ 147 h 226"/>
                      <a:gd name="T2" fmla="*/ 250 w 265"/>
                      <a:gd name="T3" fmla="*/ 0 h 226"/>
                      <a:gd name="T4" fmla="*/ 265 w 265"/>
                      <a:gd name="T5" fmla="*/ 15 h 226"/>
                      <a:gd name="T6" fmla="*/ 105 w 265"/>
                      <a:gd name="T7" fmla="*/ 226 h 226"/>
                      <a:gd name="T8" fmla="*/ 0 w 265"/>
                      <a:gd name="T9" fmla="*/ 113 h 226"/>
                      <a:gd name="T10" fmla="*/ 30 w 265"/>
                      <a:gd name="T11" fmla="*/ 86 h 226"/>
                      <a:gd name="T12" fmla="*/ 106 w 265"/>
                      <a:gd name="T13" fmla="*/ 147 h 2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5" h="226">
                        <a:moveTo>
                          <a:pt x="106" y="147"/>
                        </a:moveTo>
                        <a:cubicBezTo>
                          <a:pt x="154" y="99"/>
                          <a:pt x="201" y="49"/>
                          <a:pt x="250" y="0"/>
                        </a:cubicBezTo>
                        <a:cubicBezTo>
                          <a:pt x="255" y="6"/>
                          <a:pt x="260" y="10"/>
                          <a:pt x="265" y="15"/>
                        </a:cubicBezTo>
                        <a:cubicBezTo>
                          <a:pt x="212" y="86"/>
                          <a:pt x="158" y="156"/>
                          <a:pt x="105" y="226"/>
                        </a:cubicBezTo>
                        <a:cubicBezTo>
                          <a:pt x="70" y="189"/>
                          <a:pt x="34" y="151"/>
                          <a:pt x="0" y="113"/>
                        </a:cubicBezTo>
                        <a:cubicBezTo>
                          <a:pt x="9" y="104"/>
                          <a:pt x="19" y="95"/>
                          <a:pt x="30" y="86"/>
                        </a:cubicBezTo>
                        <a:cubicBezTo>
                          <a:pt x="106" y="147"/>
                          <a:pt x="106" y="147"/>
                          <a:pt x="106" y="14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-50" normalizeH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Rix모던고딕 B" panose="02020603020101020101" pitchFamily="18" charset="-127"/>
                      <a:ea typeface="Rix모던고딕 B" panose="02020603020101020101" pitchFamily="18" charset="-127"/>
                      <a:cs typeface="+mn-cs"/>
                    </a:endParaRPr>
                  </a:p>
                </p:txBody>
              </p:sp>
            </p:grpSp>
          </p:grpSp>
        </p:grpSp>
      </p:grpSp>
      <p:pic>
        <p:nvPicPr>
          <p:cNvPr id="55" name="그림 5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59718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빅데이터기반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서비스개발</a:t>
            </a:r>
            <a:endParaRPr lang="ko-KR" altLang="en-US" sz="2000" b="1" dirty="0">
              <a:ln>
                <a:solidFill>
                  <a:srgbClr val="4472C4">
                    <a:alpha val="0"/>
                  </a:srgbClr>
                </a:solidFill>
              </a:ln>
              <a:gradFill>
                <a:gsLst>
                  <a:gs pos="100000">
                    <a:srgbClr val="076F5B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2" name="타원 61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095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010102" cy="339139"/>
              <a:chOff x="323528" y="2667973"/>
              <a:chExt cx="2010102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45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1991051" cy="339139"/>
              <a:chOff x="3332802" y="2667973"/>
              <a:chExt cx="1991051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45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1897469" y="1407656"/>
            <a:ext cx="4291239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고부가가치 스마트센서* 기술개발을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통해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스마트제조혁신의 핵심부품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·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솔루션의 경쟁력 확보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9273" y="3028950"/>
            <a:ext cx="8533102" cy="3435351"/>
            <a:chOff x="352425" y="3028950"/>
            <a:chExt cx="8439151" cy="3435351"/>
          </a:xfrm>
        </p:grpSpPr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96" name="양쪽 모서리가 둥근 사각형 95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97" name="양쪽 모서리가 둥근 사각형 96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98" name="양쪽 모서리가 둥근 사각형 97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99" name="양쪽 모서리가 둥근 사각형 98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00" name="양쪽 모서리가 둥근 사각형 99"/>
              <p:cNvSpPr/>
              <p:nvPr/>
            </p:nvSpPr>
            <p:spPr>
              <a:xfrm>
                <a:off x="2113783" y="3190875"/>
                <a:ext cx="2103830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352426" y="3481388"/>
              <a:ext cx="8439150" cy="2982913"/>
              <a:chOff x="352426" y="3682763"/>
              <a:chExt cx="8439150" cy="2820545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7696200" y="3682763"/>
                <a:ext cx="1095375" cy="20465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2113783" y="3689111"/>
                <a:ext cx="2103829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4255706" y="3689111"/>
                <a:ext cx="2103829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6397631" y="3689111"/>
                <a:ext cx="1260475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352426" y="3689111"/>
                <a:ext cx="1723262" cy="2040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92474" y="4477341"/>
                <a:ext cx="1043163" cy="4481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 smtClean="0"/>
                  <a:t>제조현장맞춤형</a:t>
                </a:r>
                <a:endParaRPr lang="en-US" altLang="ko-KR" sz="1400" dirty="0" smtClean="0"/>
              </a:p>
              <a:p>
                <a:r>
                  <a:rPr lang="ko-KR" altLang="en-US" sz="1400" dirty="0" err="1" smtClean="0"/>
                  <a:t>스마트센서</a:t>
                </a:r>
                <a:endParaRPr lang="ko-KR" altLang="en-US" sz="1400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336883" y="4276043"/>
                <a:ext cx="1941474" cy="8663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1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고신뢰성</a:t>
                </a:r>
                <a:r>
                  <a:rPr lang="ko-KR" altLang="en-US" sz="1350" spc="-11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11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데이터 </a:t>
                </a:r>
                <a:r>
                  <a:rPr lang="ko-KR" altLang="en-US" sz="1350" spc="-11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취득과 </a:t>
                </a:r>
                <a:endParaRPr lang="en-US" altLang="ko-KR" sz="1350" spc="-11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1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자동보정</a:t>
                </a:r>
                <a:r>
                  <a:rPr lang="en-US" altLang="ko-KR" sz="1350" spc="-11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자가진단 기능을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구현하는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스마트센서</a:t>
                </a:r>
                <a:endParaRPr lang="en-US" altLang="ko-KR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 상용화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518914" y="4607582"/>
                <a:ext cx="1017907" cy="196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/6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7955347" y="4607582"/>
                <a:ext cx="577081" cy="196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260805" y="4492621"/>
                <a:ext cx="1788661" cy="4331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중소기업기본법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조에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의한 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352426" y="5780777"/>
                <a:ext cx="8439150" cy="7225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747591" y="6190079"/>
                <a:ext cx="530914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예시 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고온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고압 </a:t>
                </a:r>
                <a:r>
                  <a:rPr lang="ko-KR" altLang="en-US" sz="13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미세변동을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감지하는 </a:t>
                </a:r>
                <a:r>
                  <a:rPr lang="ko-KR" altLang="en-US" sz="13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극한환경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센서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비전검사를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위한 영상 센서 등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</p:txBody>
          </p:sp>
          <p:grpSp>
            <p:nvGrpSpPr>
              <p:cNvPr id="84" name="그룹 83"/>
              <p:cNvGrpSpPr/>
              <p:nvPr/>
            </p:nvGrpSpPr>
            <p:grpSpPr>
              <a:xfrm>
                <a:off x="521659" y="5941683"/>
                <a:ext cx="8024542" cy="200055"/>
                <a:chOff x="521659" y="6214463"/>
                <a:chExt cx="8024542" cy="200055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747591" y="6214463"/>
                  <a:ext cx="779861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altLang="ko-KR" sz="130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</a:t>
                  </a:r>
                  <a:r>
                    <a:rPr lang="ko-KR" altLang="en-US" sz="130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고부가가치 </a:t>
                  </a:r>
                  <a:r>
                    <a:rPr lang="ko-KR" altLang="en-US" sz="1300" b="1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스마트센서</a:t>
                  </a:r>
                  <a:r>
                    <a:rPr lang="en-US" altLang="ko-KR" sz="130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기존 센서에 데이터 처리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00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자동보정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자가진단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의사결정 기능이 결합된 고기능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·</a:t>
                  </a:r>
                  <a:r>
                    <a:rPr lang="ko-KR" altLang="en-US" sz="1300" spc="-50" dirty="0" err="1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고정밀</a:t>
                  </a:r>
                  <a:r>
                    <a:rPr lang="en-US" altLang="ko-KR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·</a:t>
                  </a:r>
                  <a:r>
                    <a:rPr lang="ko-KR" altLang="en-US" sz="1300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고편의성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ko-KR" altLang="en-US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센서</a:t>
                  </a:r>
                  <a:endPara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grpSp>
              <p:nvGrpSpPr>
                <p:cNvPr id="86" name="Group 4">
                  <a:extLst>
                    <a:ext uri="{FF2B5EF4-FFF2-40B4-BE49-F238E27FC236}">
                      <a16:creationId xmlns:a16="http://schemas.microsoft.com/office/drawing/2014/main" id="{7E02C3A2-890E-4F39-A887-CD4A5889490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521659" y="6215029"/>
                  <a:ext cx="193432" cy="176212"/>
                  <a:chOff x="384" y="1035"/>
                  <a:chExt cx="126" cy="111"/>
                </a:xfrm>
                <a:solidFill>
                  <a:srgbClr val="0A987D"/>
                </a:solidFill>
              </p:grpSpPr>
              <p:sp>
                <p:nvSpPr>
                  <p:cNvPr id="87" name="Freeform 5">
                    <a:extLst>
                      <a:ext uri="{FF2B5EF4-FFF2-40B4-BE49-F238E27FC236}">
                        <a16:creationId xmlns:a16="http://schemas.microsoft.com/office/drawing/2014/main" id="{9F0A2079-6405-462E-8012-3D05525E0E8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4" y="1041"/>
                    <a:ext cx="105" cy="105"/>
                  </a:xfrm>
                  <a:custGeom>
                    <a:avLst/>
                    <a:gdLst>
                      <a:gd name="T0" fmla="*/ 132 w 264"/>
                      <a:gd name="T1" fmla="*/ 0 h 264"/>
                      <a:gd name="T2" fmla="*/ 264 w 264"/>
                      <a:gd name="T3" fmla="*/ 132 h 264"/>
                      <a:gd name="T4" fmla="*/ 132 w 264"/>
                      <a:gd name="T5" fmla="*/ 264 h 264"/>
                      <a:gd name="T6" fmla="*/ 0 w 264"/>
                      <a:gd name="T7" fmla="*/ 132 h 264"/>
                      <a:gd name="T8" fmla="*/ 132 w 264"/>
                      <a:gd name="T9" fmla="*/ 0 h 264"/>
                      <a:gd name="T10" fmla="*/ 132 w 264"/>
                      <a:gd name="T11" fmla="*/ 23 h 264"/>
                      <a:gd name="T12" fmla="*/ 241 w 264"/>
                      <a:gd name="T13" fmla="*/ 132 h 264"/>
                      <a:gd name="T14" fmla="*/ 132 w 264"/>
                      <a:gd name="T15" fmla="*/ 242 h 264"/>
                      <a:gd name="T16" fmla="*/ 22 w 264"/>
                      <a:gd name="T17" fmla="*/ 132 h 264"/>
                      <a:gd name="T18" fmla="*/ 132 w 264"/>
                      <a:gd name="T19" fmla="*/ 23 h 2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4" h="264">
                        <a:moveTo>
                          <a:pt x="132" y="0"/>
                        </a:moveTo>
                        <a:cubicBezTo>
                          <a:pt x="205" y="0"/>
                          <a:pt x="264" y="59"/>
                          <a:pt x="264" y="132"/>
                        </a:cubicBezTo>
                        <a:cubicBezTo>
                          <a:pt x="264" y="205"/>
                          <a:pt x="205" y="264"/>
                          <a:pt x="132" y="264"/>
                        </a:cubicBezTo>
                        <a:cubicBezTo>
                          <a:pt x="59" y="264"/>
                          <a:pt x="0" y="205"/>
                          <a:pt x="0" y="132"/>
                        </a:cubicBezTo>
                        <a:cubicBezTo>
                          <a:pt x="0" y="59"/>
                          <a:pt x="59" y="0"/>
                          <a:pt x="132" y="0"/>
                        </a:cubicBezTo>
                        <a:close/>
                        <a:moveTo>
                          <a:pt x="132" y="23"/>
                        </a:moveTo>
                        <a:cubicBezTo>
                          <a:pt x="192" y="23"/>
                          <a:pt x="241" y="72"/>
                          <a:pt x="241" y="132"/>
                        </a:cubicBezTo>
                        <a:cubicBezTo>
                          <a:pt x="241" y="193"/>
                          <a:pt x="192" y="242"/>
                          <a:pt x="132" y="242"/>
                        </a:cubicBezTo>
                        <a:cubicBezTo>
                          <a:pt x="71" y="242"/>
                          <a:pt x="22" y="193"/>
                          <a:pt x="22" y="132"/>
                        </a:cubicBezTo>
                        <a:cubicBezTo>
                          <a:pt x="22" y="72"/>
                          <a:pt x="71" y="23"/>
                          <a:pt x="132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-50" normalizeH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Rix모던고딕 B" panose="02020603020101020101" pitchFamily="18" charset="-127"/>
                      <a:ea typeface="Rix모던고딕 B" panose="02020603020101020101" pitchFamily="18" charset="-127"/>
                      <a:cs typeface="+mn-cs"/>
                    </a:endParaRPr>
                  </a:p>
                </p:txBody>
              </p:sp>
              <p:sp>
                <p:nvSpPr>
                  <p:cNvPr id="88" name="Freeform 6">
                    <a:extLst>
                      <a:ext uri="{FF2B5EF4-FFF2-40B4-BE49-F238E27FC236}">
                        <a16:creationId xmlns:a16="http://schemas.microsoft.com/office/drawing/2014/main" id="{7C8CEB15-FEF9-4321-90FD-7414EDA882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" y="1035"/>
                    <a:ext cx="105" cy="90"/>
                  </a:xfrm>
                  <a:custGeom>
                    <a:avLst/>
                    <a:gdLst>
                      <a:gd name="T0" fmla="*/ 106 w 265"/>
                      <a:gd name="T1" fmla="*/ 147 h 226"/>
                      <a:gd name="T2" fmla="*/ 250 w 265"/>
                      <a:gd name="T3" fmla="*/ 0 h 226"/>
                      <a:gd name="T4" fmla="*/ 265 w 265"/>
                      <a:gd name="T5" fmla="*/ 15 h 226"/>
                      <a:gd name="T6" fmla="*/ 105 w 265"/>
                      <a:gd name="T7" fmla="*/ 226 h 226"/>
                      <a:gd name="T8" fmla="*/ 0 w 265"/>
                      <a:gd name="T9" fmla="*/ 113 h 226"/>
                      <a:gd name="T10" fmla="*/ 30 w 265"/>
                      <a:gd name="T11" fmla="*/ 86 h 226"/>
                      <a:gd name="T12" fmla="*/ 106 w 265"/>
                      <a:gd name="T13" fmla="*/ 147 h 2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5" h="226">
                        <a:moveTo>
                          <a:pt x="106" y="147"/>
                        </a:moveTo>
                        <a:cubicBezTo>
                          <a:pt x="154" y="99"/>
                          <a:pt x="201" y="49"/>
                          <a:pt x="250" y="0"/>
                        </a:cubicBezTo>
                        <a:cubicBezTo>
                          <a:pt x="255" y="6"/>
                          <a:pt x="260" y="10"/>
                          <a:pt x="265" y="15"/>
                        </a:cubicBezTo>
                        <a:cubicBezTo>
                          <a:pt x="212" y="86"/>
                          <a:pt x="158" y="156"/>
                          <a:pt x="105" y="226"/>
                        </a:cubicBezTo>
                        <a:cubicBezTo>
                          <a:pt x="70" y="189"/>
                          <a:pt x="34" y="151"/>
                          <a:pt x="0" y="113"/>
                        </a:cubicBezTo>
                        <a:cubicBezTo>
                          <a:pt x="9" y="104"/>
                          <a:pt x="19" y="95"/>
                          <a:pt x="30" y="86"/>
                        </a:cubicBezTo>
                        <a:cubicBezTo>
                          <a:pt x="106" y="147"/>
                          <a:pt x="106" y="147"/>
                          <a:pt x="106" y="14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-50" normalizeH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Rix모던고딕 B" panose="02020603020101020101" pitchFamily="18" charset="-127"/>
                      <a:ea typeface="Rix모던고딕 B" panose="02020603020101020101" pitchFamily="18" charset="-127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90" name="직사각형 89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1" name="그림 9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92" name="모서리가 둥근 직사각형 91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55898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스마트센서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선도 프로젝트 기술개발</a:t>
            </a:r>
          </a:p>
        </p:txBody>
      </p:sp>
      <p:grpSp>
        <p:nvGrpSpPr>
          <p:cNvPr id="89" name="그룹 88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93" name="타원 92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578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010102" cy="339139"/>
              <a:chOff x="323528" y="2667973"/>
              <a:chExt cx="2010102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95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1991051" cy="339139"/>
              <a:chOff x="3332802" y="2667973"/>
              <a:chExt cx="1991051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95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65</a:t>
                </a: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1897469" y="1407656"/>
            <a:ext cx="5153655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관련 규제의 선제적 대응을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위해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기획</a:t>
            </a:r>
            <a:r>
              <a:rPr lang="en-US" altLang="ko-KR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수행 단계까지 </a:t>
            </a:r>
            <a:r>
              <a:rPr lang="ko-KR" altLang="en-US" sz="17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기술개발과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규제 컨설팅 연계 지원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1625" y="3028950"/>
            <a:ext cx="8540750" cy="3435351"/>
            <a:chOff x="352425" y="3028950"/>
            <a:chExt cx="8439151" cy="3435351"/>
          </a:xfrm>
        </p:grpSpPr>
        <p:sp>
          <p:nvSpPr>
            <p:cNvPr id="96" name="양쪽 모서리가 둥근 사각형 95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98" name="양쪽 모서리가 둥근 사각형 97"/>
            <p:cNvSpPr/>
            <p:nvPr/>
          </p:nvSpPr>
          <p:spPr>
            <a:xfrm>
              <a:off x="6397631" y="3028950"/>
              <a:ext cx="12604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99" name="양쪽 모서리가 둥근 사각형 98"/>
            <p:cNvSpPr/>
            <p:nvPr/>
          </p:nvSpPr>
          <p:spPr>
            <a:xfrm>
              <a:off x="4255707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00" name="양쪽 모서리가 둥근 사각형 99"/>
            <p:cNvSpPr/>
            <p:nvPr/>
          </p:nvSpPr>
          <p:spPr>
            <a:xfrm>
              <a:off x="2113783" y="3028950"/>
              <a:ext cx="2103830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2426" y="3488181"/>
              <a:ext cx="8439150" cy="2976120"/>
              <a:chOff x="352426" y="3682763"/>
              <a:chExt cx="8439150" cy="2820543"/>
            </a:xfrm>
          </p:grpSpPr>
          <p:sp>
            <p:nvSpPr>
              <p:cNvPr id="57" name="직사각형 56"/>
              <p:cNvSpPr/>
              <p:nvPr/>
            </p:nvSpPr>
            <p:spPr>
              <a:xfrm>
                <a:off x="7696200" y="3682763"/>
                <a:ext cx="1095375" cy="237132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2113783" y="3689111"/>
                <a:ext cx="2103829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4255706" y="3689111"/>
                <a:ext cx="2103829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6397631" y="3689111"/>
                <a:ext cx="1260475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352426" y="3689111"/>
                <a:ext cx="1723262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664227" y="4655814"/>
                <a:ext cx="1099660" cy="463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 err="1"/>
                  <a:t>기술규제</a:t>
                </a:r>
                <a:r>
                  <a:rPr lang="ko-KR" altLang="en-US" sz="1400" dirty="0"/>
                  <a:t> </a:t>
                </a:r>
                <a:r>
                  <a:rPr lang="ko-KR" altLang="en-US" sz="1400" dirty="0" err="1"/>
                  <a:t>해결형</a:t>
                </a:r>
                <a:endParaRPr lang="ko-KR" altLang="en-US" sz="1400" dirty="0"/>
              </a:p>
              <a:p>
                <a:r>
                  <a:rPr lang="ko-KR" altLang="en-US" sz="1400" dirty="0"/>
                  <a:t>기술개발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7955347" y="4776093"/>
                <a:ext cx="577081" cy="196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2478369" y="4515482"/>
                <a:ext cx="1375377" cy="866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기업부설연구소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이노비즈기업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벤처기업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이상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충족하는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352426" y="6110287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747591" y="6214463"/>
                <a:ext cx="788036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20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20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지원조건</a:t>
                </a:r>
                <a:r>
                  <a:rPr lang="en-US" altLang="ko-KR" sz="120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신기술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융복합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기술적용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인허가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제품인증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기준 복잡 등의 규제가 엄격한 바이오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의료기기 포함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), </a:t>
                </a:r>
                <a:r>
                  <a: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환경</a:t>
                </a:r>
                <a:r>
                  <a:rPr lang="en-US" altLang="ko-KR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2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안전 분야를 중점지원 </a:t>
                </a:r>
              </a:p>
            </p:txBody>
          </p:sp>
          <p:grpSp>
            <p:nvGrpSpPr>
              <p:cNvPr id="81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215029"/>
                <a:ext cx="193432" cy="176212"/>
                <a:chOff x="384" y="1035"/>
                <a:chExt cx="126" cy="111"/>
              </a:xfrm>
              <a:solidFill>
                <a:srgbClr val="0A987D"/>
              </a:solidFill>
            </p:grpSpPr>
            <p:sp>
              <p:nvSpPr>
                <p:cNvPr id="82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83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grpSp>
            <p:nvGrpSpPr>
              <p:cNvPr id="84" name="그룹 83"/>
              <p:cNvGrpSpPr/>
              <p:nvPr/>
            </p:nvGrpSpPr>
            <p:grpSpPr>
              <a:xfrm>
                <a:off x="6446780" y="4399555"/>
                <a:ext cx="1162178" cy="917653"/>
                <a:chOff x="6446780" y="4277602"/>
                <a:chExt cx="1162178" cy="917653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6446780" y="4277602"/>
                  <a:ext cx="1162178" cy="3937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(1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단계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</a:t>
                  </a:r>
                </a:p>
                <a:p>
                  <a:pPr algn="ctr">
                    <a:defRPr/>
                  </a:pP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3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주 이내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/5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백만원</a:t>
                  </a: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6518915" y="4801477"/>
                  <a:ext cx="1017907" cy="3937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(2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단계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</a:t>
                  </a:r>
                </a:p>
                <a:p>
                  <a:pPr algn="ctr">
                    <a:defRPr/>
                  </a:pP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최대 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2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년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/5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억원</a:t>
                  </a:r>
                </a:p>
              </p:txBody>
            </p:sp>
          </p:grpSp>
          <p:grpSp>
            <p:nvGrpSpPr>
              <p:cNvPr id="87" name="그룹 86"/>
              <p:cNvGrpSpPr/>
              <p:nvPr/>
            </p:nvGrpSpPr>
            <p:grpSpPr>
              <a:xfrm>
                <a:off x="4495855" y="4153387"/>
                <a:ext cx="1623533" cy="1418761"/>
                <a:chOff x="4495855" y="4194950"/>
                <a:chExt cx="1623533" cy="1418761"/>
              </a:xfrm>
            </p:grpSpPr>
            <p:sp>
              <p:nvSpPr>
                <p:cNvPr id="88" name="TextBox 87"/>
                <p:cNvSpPr txBox="1"/>
                <p:nvPr/>
              </p:nvSpPr>
              <p:spPr>
                <a:xfrm>
                  <a:off x="4665617" y="4194950"/>
                  <a:ext cx="1284006" cy="4331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en-US" altLang="ko-KR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(1</a:t>
                  </a:r>
                  <a:r>
                    <a:rPr lang="ko-KR" altLang="en-US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단계</a:t>
                  </a:r>
                  <a:r>
                    <a:rPr lang="en-US" altLang="ko-KR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50" b="1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과제기획</a:t>
                  </a:r>
                  <a:r>
                    <a:rPr lang="en-US" altLang="ko-KR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규제 대응 기획 지원</a:t>
                  </a: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4495855" y="4747400"/>
                  <a:ext cx="1623533" cy="866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en-US" altLang="ko-KR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(2</a:t>
                  </a:r>
                  <a:r>
                    <a:rPr lang="ko-KR" altLang="en-US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단계</a:t>
                  </a:r>
                  <a:r>
                    <a:rPr lang="en-US" altLang="ko-KR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과제수행</a:t>
                  </a:r>
                  <a:r>
                    <a:rPr lang="en-US" altLang="ko-KR" sz="1350" b="1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규제대응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ko-KR" altLang="en-US" sz="1350" spc="-50" dirty="0" err="1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기획기관의</a:t>
                  </a:r>
                  <a:endPara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전문가를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“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규제 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도우미</a:t>
                  </a:r>
                  <a:r>
                    <a:rPr lang="en-US" altLang="ko-KR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”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로</a:t>
                  </a:r>
                  <a:endPara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지정</a:t>
                  </a:r>
                  <a:r>
                    <a:rPr lang="en-US" altLang="ko-KR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 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규제 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컨설팅 제공</a:t>
                  </a:r>
                </a:p>
              </p:txBody>
            </p:sp>
          </p:grpSp>
        </p:grpSp>
      </p:grpSp>
      <p:pic>
        <p:nvPicPr>
          <p:cNvPr id="89" name="그림 8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90" name="직사각형 89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75908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기술규제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해결형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기술개발 </a:t>
            </a:r>
          </a:p>
        </p:txBody>
      </p:sp>
      <p:grpSp>
        <p:nvGrpSpPr>
          <p:cNvPr id="91" name="그룹 90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92" name="타원 91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3" name="타원 92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47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176814" cy="339139"/>
              <a:chOff x="323528" y="2667973"/>
              <a:chExt cx="2176814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69.8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2157763" cy="339139"/>
              <a:chOff x="3332802" y="2667973"/>
              <a:chExt cx="2157763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69.8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75</a:t>
                </a: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1897469" y="1407656"/>
            <a:ext cx="5594480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중소기업이 수출 </a:t>
            </a:r>
            <a:r>
              <a:rPr lang="ko-KR" altLang="en-US" sz="1600" dirty="0" err="1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대상국가의</a:t>
            </a: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 인증</a:t>
            </a:r>
            <a:r>
              <a:rPr lang="en-US" altLang="ko-KR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/</a:t>
            </a: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규격에서 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요구하는 </a:t>
            </a:r>
            <a:endParaRPr lang="en-US" altLang="ko-KR" sz="1600" dirty="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b="1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기술적 </a:t>
            </a:r>
            <a:r>
              <a:rPr lang="ko-KR" altLang="en-US" sz="1700" b="1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스펙을 달성하기 위한 </a:t>
            </a:r>
            <a:r>
              <a:rPr lang="en-US" altLang="ko-KR" sz="1700" b="1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 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지원을 통해 수출 경쟁력 강화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1625" y="3028950"/>
            <a:ext cx="8540750" cy="3441699"/>
            <a:chOff x="352425" y="3028950"/>
            <a:chExt cx="8439150" cy="3441699"/>
          </a:xfrm>
        </p:grpSpPr>
        <p:sp>
          <p:nvSpPr>
            <p:cNvPr id="96" name="양쪽 모서리가 둥근 사각형 95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98" name="양쪽 모서리가 둥근 사각형 97"/>
            <p:cNvSpPr/>
            <p:nvPr/>
          </p:nvSpPr>
          <p:spPr>
            <a:xfrm>
              <a:off x="6397631" y="3028950"/>
              <a:ext cx="12604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99" name="양쪽 모서리가 둥근 사각형 98"/>
            <p:cNvSpPr/>
            <p:nvPr/>
          </p:nvSpPr>
          <p:spPr>
            <a:xfrm>
              <a:off x="4255707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00" name="양쪽 모서리가 둥근 사각형 99"/>
            <p:cNvSpPr/>
            <p:nvPr/>
          </p:nvSpPr>
          <p:spPr>
            <a:xfrm>
              <a:off x="2113783" y="3028950"/>
              <a:ext cx="2103830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352425" y="3488181"/>
              <a:ext cx="8439150" cy="2982468"/>
              <a:chOff x="352426" y="3682763"/>
              <a:chExt cx="8439150" cy="2820543"/>
            </a:xfrm>
          </p:grpSpPr>
          <p:sp>
            <p:nvSpPr>
              <p:cNvPr id="50" name="직사각형 49"/>
              <p:cNvSpPr/>
              <p:nvPr/>
            </p:nvSpPr>
            <p:spPr>
              <a:xfrm>
                <a:off x="7696200" y="3682763"/>
                <a:ext cx="1095375" cy="237132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2113783" y="3689111"/>
                <a:ext cx="2103829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55706" y="3689111"/>
                <a:ext cx="2103829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6397631" y="3689111"/>
                <a:ext cx="1260475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352426" y="3689111"/>
                <a:ext cx="1723262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588884" y="4639239"/>
                <a:ext cx="1250343" cy="463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/>
                  <a:t>해외인증규격</a:t>
                </a:r>
              </a:p>
              <a:p>
                <a:r>
                  <a:rPr lang="ko-KR" altLang="en-US" sz="1400" dirty="0" err="1" smtClean="0"/>
                  <a:t>적합제품</a:t>
                </a:r>
                <a:r>
                  <a:rPr lang="ko-KR" altLang="en-US" sz="1400" dirty="0" smtClean="0"/>
                  <a:t> 기술개발</a:t>
                </a:r>
                <a:endParaRPr lang="ko-KR" altLang="en-US" sz="1400" dirty="0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7955347" y="4770192"/>
                <a:ext cx="577081" cy="19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2312098" y="4546921"/>
                <a:ext cx="1707199" cy="6483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중소기업기본법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조에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 </a:t>
                </a:r>
                <a:endPara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수출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예정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</a:t>
                </a: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352426" y="6110287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747591" y="6214463"/>
                <a:ext cx="4719241" cy="19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350" b="1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시장성이 유망하고 중소기업이 해외 시장에 진입 가능한 </a:t>
                </a:r>
                <a:r>
                  <a:rPr lang="ko-KR" altLang="en-US" sz="1350" b="1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해외인증</a:t>
                </a:r>
                <a:r>
                  <a:rPr lang="ko-KR" altLang="en-US" sz="1350" b="1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b="1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선별지원</a:t>
                </a:r>
                <a:endParaRPr lang="ko-KR" altLang="en-US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104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215029"/>
                <a:ext cx="193432" cy="176212"/>
                <a:chOff x="384" y="1035"/>
                <a:chExt cx="126" cy="111"/>
              </a:xfrm>
              <a:solidFill>
                <a:srgbClr val="0A987D"/>
              </a:solidFill>
            </p:grpSpPr>
            <p:sp>
              <p:nvSpPr>
                <p:cNvPr id="107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08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sp>
            <p:nvSpPr>
              <p:cNvPr id="105" name="TextBox 104"/>
              <p:cNvSpPr txBox="1"/>
              <p:nvPr/>
            </p:nvSpPr>
            <p:spPr>
              <a:xfrm>
                <a:off x="6450787" y="4772862"/>
                <a:ext cx="1154163" cy="19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/1.5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4413946" y="4330804"/>
                <a:ext cx="1787348" cy="1080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중소기업의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원활한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수출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역량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확보를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위해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단계부터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타겟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국가의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인증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규격에 적합한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제품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개발을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위한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</p:grpSp>
      </p:grpSp>
      <p:pic>
        <p:nvPicPr>
          <p:cNvPr id="65" name="그림 6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32014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해외인증규격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적합제품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기술개발</a:t>
            </a:r>
          </a:p>
        </p:txBody>
      </p:sp>
      <p:grpSp>
        <p:nvGrpSpPr>
          <p:cNvPr id="57" name="그룹 56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58" name="타원 57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54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285819" cy="339139"/>
              <a:chOff x="323528" y="2667973"/>
              <a:chExt cx="2285819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500" b="1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102</a:t>
                </a:r>
                <a:r>
                  <a:rPr kumimoji="0" lang="en-US" altLang="ko-KR" sz="15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.5</a:t>
                </a:r>
                <a:r>
                  <a:rPr kumimoji="0" lang="ko-KR" altLang="en-US" sz="15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2266768" cy="339139"/>
              <a:chOff x="3332802" y="2667973"/>
              <a:chExt cx="2266768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83035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102.5</a:t>
                </a:r>
                <a:r>
                  <a:rPr lang="ko-KR" altLang="en-US" sz="1500" b="1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75</a:t>
                </a: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1897469" y="1407656"/>
            <a:ext cx="4589398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국민생활 </a:t>
            </a:r>
            <a:r>
              <a:rPr lang="ko-KR" altLang="en-US" sz="1600" dirty="0" err="1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밀착공간의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 미세먼지 저감을 위한</a:t>
            </a:r>
            <a:endParaRPr lang="en-US" altLang="ko-KR" sz="1600" dirty="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b="1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실용화 기술개발을 지원하여 미세먼지 개선효과를 증대</a:t>
            </a:r>
            <a:endParaRPr lang="ko-KR" altLang="en-US" sz="1700" dirty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01626" y="3028950"/>
            <a:ext cx="8540749" cy="3441699"/>
            <a:chOff x="352425" y="3028950"/>
            <a:chExt cx="8439150" cy="3441699"/>
          </a:xfrm>
        </p:grpSpPr>
        <p:sp>
          <p:nvSpPr>
            <p:cNvPr id="96" name="양쪽 모서리가 둥근 사각형 95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98" name="양쪽 모서리가 둥근 사각형 97"/>
            <p:cNvSpPr/>
            <p:nvPr/>
          </p:nvSpPr>
          <p:spPr>
            <a:xfrm>
              <a:off x="6397631" y="3028950"/>
              <a:ext cx="12604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99" name="양쪽 모서리가 둥근 사각형 98"/>
            <p:cNvSpPr/>
            <p:nvPr/>
          </p:nvSpPr>
          <p:spPr>
            <a:xfrm>
              <a:off x="4255707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00" name="양쪽 모서리가 둥근 사각형 99"/>
            <p:cNvSpPr/>
            <p:nvPr/>
          </p:nvSpPr>
          <p:spPr>
            <a:xfrm>
              <a:off x="2113783" y="3028950"/>
              <a:ext cx="2103830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352425" y="3488181"/>
              <a:ext cx="8439150" cy="2982468"/>
              <a:chOff x="352426" y="3682763"/>
              <a:chExt cx="8439150" cy="2820543"/>
            </a:xfrm>
          </p:grpSpPr>
          <p:sp>
            <p:nvSpPr>
              <p:cNvPr id="50" name="직사각형 49"/>
              <p:cNvSpPr/>
              <p:nvPr/>
            </p:nvSpPr>
            <p:spPr>
              <a:xfrm>
                <a:off x="7696200" y="3682763"/>
                <a:ext cx="1095375" cy="237132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2113783" y="3689111"/>
                <a:ext cx="2103829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55706" y="3689111"/>
                <a:ext cx="2103829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6397631" y="3689111"/>
                <a:ext cx="1260475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352426" y="3689111"/>
                <a:ext cx="1723262" cy="236397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670766" y="4639239"/>
                <a:ext cx="1086579" cy="4385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 smtClean="0"/>
                  <a:t>미세먼지 저감 </a:t>
                </a:r>
                <a:endParaRPr lang="en-US" altLang="ko-KR" sz="1400" dirty="0" smtClean="0"/>
              </a:p>
              <a:p>
                <a:r>
                  <a:rPr lang="ko-KR" altLang="en-US" sz="1400" dirty="0" smtClean="0"/>
                  <a:t>실용화 기술개발</a:t>
                </a:r>
                <a:endParaRPr lang="ko-KR" altLang="en-US" sz="1400" dirty="0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7955347" y="4770192"/>
                <a:ext cx="577081" cy="19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2322254" y="4342972"/>
                <a:ext cx="1686891" cy="1080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중소기업기본법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조에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 </a:t>
                </a:r>
                <a:endPara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기업부설연구소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또는 연구개발전담부서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보유기업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352426" y="6110287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747591" y="6214463"/>
                <a:ext cx="3316758" cy="19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350" b="1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미세먼지 저감 기술 </a:t>
                </a:r>
                <a:r>
                  <a:rPr lang="en-US" altLang="ko-KR" sz="1350" b="1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sz="1350" b="1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미세먼지 제거 및 </a:t>
                </a:r>
                <a:r>
                  <a:rPr lang="ko-KR" altLang="en-US" sz="1350" b="1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노출저감</a:t>
                </a:r>
                <a:r>
                  <a:rPr lang="ko-KR" altLang="en-US" sz="1350" b="1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기술</a:t>
                </a:r>
                <a:endParaRPr lang="ko-KR" altLang="en-US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104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215029"/>
                <a:ext cx="193432" cy="176212"/>
                <a:chOff x="384" y="1035"/>
                <a:chExt cx="126" cy="111"/>
              </a:xfrm>
              <a:solidFill>
                <a:srgbClr val="0A987D"/>
              </a:solidFill>
            </p:grpSpPr>
            <p:sp>
              <p:nvSpPr>
                <p:cNvPr id="107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08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sp>
            <p:nvSpPr>
              <p:cNvPr id="105" name="TextBox 104"/>
              <p:cNvSpPr txBox="1"/>
              <p:nvPr/>
            </p:nvSpPr>
            <p:spPr>
              <a:xfrm>
                <a:off x="6457651" y="4772862"/>
                <a:ext cx="1140433" cy="19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/2.5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4347781" y="4451030"/>
                <a:ext cx="1919679" cy="8644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“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국민생활공간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”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과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“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미세먼지 소규모 </a:t>
                </a: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배출사업장</a:t>
                </a:r>
                <a:r>
                  <a:rPr lang="en-US" altLang="ko-KR" sz="12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(10</a:t>
                </a:r>
                <a:r>
                  <a:rPr lang="ko-KR" altLang="en-US" sz="12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톤 미만</a:t>
                </a:r>
                <a:r>
                  <a:rPr lang="en-US" altLang="ko-KR" sz="12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”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에 대한 미세먼지 저감기술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*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상용화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pic>
        <p:nvPicPr>
          <p:cNvPr id="55" name="그림 5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61" name="직사각형 60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14861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미세먼지 저감 실용화 기술개발</a:t>
            </a:r>
          </a:p>
        </p:txBody>
      </p:sp>
      <p:grpSp>
        <p:nvGrpSpPr>
          <p:cNvPr id="58" name="그룹 57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0" name="타원 59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964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1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7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58" name="직각 삼각형 57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3" name="그룹 62"/>
            <p:cNvGrpSpPr/>
            <p:nvPr/>
          </p:nvGrpSpPr>
          <p:grpSpPr>
            <a:xfrm>
              <a:off x="487200" y="2373232"/>
              <a:ext cx="2176814" cy="339139"/>
              <a:chOff x="323528" y="2667973"/>
              <a:chExt cx="2176814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778991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20.5</a:t>
                </a:r>
                <a:r>
                  <a:rPr kumimoji="0" lang="ko-KR" altLang="en-US" sz="15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3467470" y="2373232"/>
              <a:ext cx="2157763" cy="339139"/>
              <a:chOff x="3332802" y="2667973"/>
              <a:chExt cx="2157763" cy="339139"/>
            </a:xfrm>
          </p:grpSpPr>
          <p:sp>
            <p:nvSpPr>
              <p:cNvPr id="68" name="모서리가 둥근 직사각형 67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4769214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20.5</a:t>
                </a:r>
                <a:r>
                  <a:rPr kumimoji="0" lang="ko-KR" altLang="en-US" sz="15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5" name="그룹 64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1897469" y="1407656"/>
            <a:ext cx="5464637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러시아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원천</a:t>
            </a:r>
            <a:r>
              <a:rPr lang="en-US" altLang="ko-KR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·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혁신기술 </a:t>
            </a: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도입 및 현지 전문가의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기술진단</a:t>
            </a:r>
            <a:r>
              <a:rPr lang="en-US" altLang="ko-KR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·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기획을 </a:t>
            </a: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통해</a:t>
            </a: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국내 중소벤처기업의 기술 역량강화 및 신북방 新시장 진출 지원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1625" y="3028950"/>
            <a:ext cx="8540750" cy="3435351"/>
            <a:chOff x="352425" y="3028950"/>
            <a:chExt cx="8439150" cy="3435351"/>
          </a:xfrm>
        </p:grpSpPr>
        <p:sp>
          <p:nvSpPr>
            <p:cNvPr id="76" name="직사각형 75"/>
            <p:cNvSpPr/>
            <p:nvPr/>
          </p:nvSpPr>
          <p:spPr>
            <a:xfrm>
              <a:off x="7696200" y="3488181"/>
              <a:ext cx="1095375" cy="29761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52426" y="3488181"/>
              <a:ext cx="1723262" cy="1467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52426" y="4996524"/>
              <a:ext cx="1723262" cy="14677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62010" y="4110759"/>
              <a:ext cx="904094" cy="2397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dirty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기술진단기획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64227" y="5619102"/>
              <a:ext cx="1099660" cy="2397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상용화 기술개발</a:t>
              </a:r>
            </a:p>
          </p:txBody>
        </p:sp>
        <p:grpSp>
          <p:nvGrpSpPr>
            <p:cNvPr id="86" name="그룹 85"/>
            <p:cNvGrpSpPr/>
            <p:nvPr/>
          </p:nvGrpSpPr>
          <p:grpSpPr>
            <a:xfrm>
              <a:off x="4255706" y="3488181"/>
              <a:ext cx="2103829" cy="2976119"/>
              <a:chOff x="4255706" y="3063947"/>
              <a:chExt cx="2103829" cy="2814194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4255706" y="3063947"/>
                <a:ext cx="2103829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4255706" y="4490225"/>
                <a:ext cx="2103829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4283301" y="3217678"/>
                <a:ext cx="2048639" cy="1080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러시아 전문가로부터 </a:t>
                </a: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국내</a:t>
                </a:r>
                <a:endPara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중소기업의 기술</a:t>
                </a:r>
                <a:r>
                  <a:rPr lang="en-US" altLang="ko-KR" sz="1350" b="1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공정 </a:t>
                </a:r>
                <a:r>
                  <a:rPr lang="ko-KR" altLang="en-US" sz="1350" spc="-7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개발시</a:t>
                </a:r>
                <a:endPara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애로사항에 </a:t>
                </a: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대한 </a:t>
                </a: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기술컨설팅 </a:t>
                </a: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 </a:t>
                </a:r>
                <a:endPara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한</a:t>
                </a:r>
                <a:r>
                  <a:rPr lang="en-US" altLang="ko-KR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-</a:t>
                </a: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러 상용화기술개발을 </a:t>
                </a: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위한</a:t>
                </a:r>
                <a:endPara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7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양국간</a:t>
                </a: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사전협의 지원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355437" y="4860047"/>
                <a:ext cx="1904367" cy="648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러시아 핵심기술 이전을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통한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후속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 러시아 수요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기술에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대한 기술개발 지원</a:t>
                </a:r>
              </a:p>
            </p:txBody>
          </p:sp>
        </p:grpSp>
        <p:grpSp>
          <p:nvGrpSpPr>
            <p:cNvPr id="91" name="그룹 90"/>
            <p:cNvGrpSpPr/>
            <p:nvPr/>
          </p:nvGrpSpPr>
          <p:grpSpPr>
            <a:xfrm>
              <a:off x="6397631" y="3488181"/>
              <a:ext cx="1260475" cy="2976119"/>
              <a:chOff x="6397631" y="3063947"/>
              <a:chExt cx="1260475" cy="2814194"/>
            </a:xfrm>
          </p:grpSpPr>
          <p:sp>
            <p:nvSpPr>
              <p:cNvPr id="92" name="직사각형 91"/>
              <p:cNvSpPr/>
              <p:nvPr/>
            </p:nvSpPr>
            <p:spPr>
              <a:xfrm>
                <a:off x="6397631" y="3063947"/>
                <a:ext cx="12604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6397631" y="4490225"/>
                <a:ext cx="12604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6636736" y="3561459"/>
                <a:ext cx="782265" cy="39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6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</a:t>
                </a:r>
              </a:p>
              <a:p>
                <a:pPr algn="ctr">
                  <a:defRPr/>
                </a:pP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3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천만원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6518915" y="5085960"/>
                <a:ext cx="1017907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/4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7955347" y="4872366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품목지정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2113783" y="3488181"/>
              <a:ext cx="2103829" cy="2976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427514" y="4747717"/>
              <a:ext cx="1476366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중소기업기본법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조에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따른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108" name="양쪽 모서리가 둥근 사각형 107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109" name="양쪽 모서리가 둥근 사각형 108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10" name="양쪽 모서리가 둥근 사각형 109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13" name="양쪽 모서리가 둥근 사각형 112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16" name="양쪽 모서리가 둥근 사각형 115"/>
              <p:cNvSpPr/>
              <p:nvPr/>
            </p:nvSpPr>
            <p:spPr>
              <a:xfrm>
                <a:off x="2113783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</p:grpSp>
      <p:pic>
        <p:nvPicPr>
          <p:cNvPr id="52" name="그림 5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78954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해외원천기술 상용화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0" name="타원 59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22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88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1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92" name="직각 삼각형 91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94" name="그룹 9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95" name="그룹 94"/>
            <p:cNvGrpSpPr/>
            <p:nvPr/>
          </p:nvGrpSpPr>
          <p:grpSpPr>
            <a:xfrm>
              <a:off x="487200" y="2373232"/>
              <a:ext cx="2176814" cy="339139"/>
              <a:chOff x="323528" y="2667973"/>
              <a:chExt cx="2176814" cy="339139"/>
            </a:xfrm>
          </p:grpSpPr>
          <p:sp>
            <p:nvSpPr>
              <p:cNvPr id="106" name="모서리가 둥근 직사각형 105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1778991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62.6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3467470" y="2373232"/>
              <a:ext cx="2157763" cy="339139"/>
              <a:chOff x="3332802" y="2667973"/>
              <a:chExt cx="2157763" cy="339139"/>
            </a:xfrm>
          </p:grpSpPr>
          <p:sp>
            <p:nvSpPr>
              <p:cNvPr id="103" name="모서리가 둥근 직사각형 10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4769214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62.6</a:t>
                </a:r>
                <a:r>
                  <a:rPr lang="ko-KR" altLang="en-US" sz="1500" b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</a:p>
            </p:txBody>
          </p:sp>
        </p:grpSp>
        <p:grpSp>
          <p:nvGrpSpPr>
            <p:cNvPr id="98" name="그룹 97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100" name="모서리가 둥근 직사각형 9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113" name="TextBox 112"/>
          <p:cNvSpPr txBox="1"/>
          <p:nvPr/>
        </p:nvSpPr>
        <p:spPr>
          <a:xfrm>
            <a:off x="1897469" y="1407656"/>
            <a:ext cx="6950942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대학</a:t>
            </a:r>
            <a:r>
              <a:rPr lang="en-US" altLang="ko-KR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·</a:t>
            </a:r>
            <a:r>
              <a:rPr lang="ko-KR" altLang="en-US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연구기관</a:t>
            </a:r>
            <a:r>
              <a:rPr lang="en-US" altLang="ko-KR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·</a:t>
            </a:r>
            <a:r>
              <a:rPr lang="ko-KR" altLang="en-US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지역조합</a:t>
            </a:r>
            <a:r>
              <a:rPr lang="en-US" altLang="ko-KR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(</a:t>
            </a:r>
            <a:r>
              <a:rPr lang="ko-KR" altLang="en-US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단체</a:t>
            </a:r>
            <a:r>
              <a:rPr lang="en-US" altLang="ko-KR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) </a:t>
            </a:r>
            <a:r>
              <a:rPr lang="ko-KR" altLang="en-US" sz="1600" spc="-13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등이 지역 중소기업과 </a:t>
            </a:r>
            <a:r>
              <a:rPr lang="ko-KR" altLang="en-US" sz="1600" spc="-13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기술교류를 통해 공동으로 적용할 수 있는</a:t>
            </a:r>
            <a:endParaRPr lang="ko-KR" altLang="en-US" sz="1600" spc="-130" dirty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공동수요기술 도출</a:t>
            </a:r>
            <a:r>
              <a:rPr lang="en-US" altLang="ko-KR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·</a:t>
            </a: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개발 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및 조합</a:t>
            </a:r>
            <a:r>
              <a:rPr lang="en-US" altLang="ko-KR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단체</a:t>
            </a:r>
            <a:r>
              <a:rPr lang="en-US" altLang="ko-KR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)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을 활용한 </a:t>
            </a: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보급</a:t>
            </a:r>
            <a:r>
              <a:rPr lang="en-US" altLang="ko-KR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·</a:t>
            </a: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확산 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지원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9273" y="3028950"/>
            <a:ext cx="8533102" cy="3435351"/>
            <a:chOff x="352425" y="3028950"/>
            <a:chExt cx="8439151" cy="3435351"/>
          </a:xfrm>
        </p:grpSpPr>
        <p:sp>
          <p:nvSpPr>
            <p:cNvPr id="115" name="직사각형 114"/>
            <p:cNvSpPr/>
            <p:nvPr/>
          </p:nvSpPr>
          <p:spPr>
            <a:xfrm>
              <a:off x="4255706" y="3488182"/>
              <a:ext cx="2103829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6397631" y="3488182"/>
              <a:ext cx="1260475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2113783" y="3488183"/>
              <a:ext cx="2103829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4255706" y="4128348"/>
              <a:ext cx="2103829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6397631" y="4128348"/>
              <a:ext cx="1260475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2" name="직사각형 131"/>
            <p:cNvSpPr/>
            <p:nvPr/>
          </p:nvSpPr>
          <p:spPr>
            <a:xfrm>
              <a:off x="2113783" y="4128349"/>
              <a:ext cx="2103829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4255706" y="4768513"/>
              <a:ext cx="2103829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4" name="직사각형 133"/>
            <p:cNvSpPr/>
            <p:nvPr/>
          </p:nvSpPr>
          <p:spPr>
            <a:xfrm>
              <a:off x="6397631" y="4768513"/>
              <a:ext cx="1260475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5" name="직사각형 134"/>
            <p:cNvSpPr/>
            <p:nvPr/>
          </p:nvSpPr>
          <p:spPr>
            <a:xfrm>
              <a:off x="2113783" y="4768514"/>
              <a:ext cx="2103829" cy="60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6" name="직사각형 135"/>
            <p:cNvSpPr/>
            <p:nvPr/>
          </p:nvSpPr>
          <p:spPr>
            <a:xfrm>
              <a:off x="7696200" y="3488182"/>
              <a:ext cx="1095375" cy="18845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352426" y="3488181"/>
              <a:ext cx="1723262" cy="1881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588886" y="4196416"/>
              <a:ext cx="1250343" cy="4903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dirty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지역중소기업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400" spc="-50" dirty="0" err="1" smtClean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공동수요</a:t>
              </a:r>
              <a:r>
                <a:rPr lang="ko-KR" altLang="en-US" sz="1400" spc="-50" dirty="0" smtClean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기술개발</a:t>
              </a:r>
              <a:endParaRPr lang="ko-KR" altLang="en-US" sz="1400" spc="-50" dirty="0">
                <a:gradFill>
                  <a:gsLst>
                    <a:gs pos="100000">
                      <a:srgbClr val="05473A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4424029" y="3566401"/>
              <a:ext cx="564257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50" b="1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과제기획</a:t>
              </a:r>
              <a:endParaRPr lang="ko-KR" altLang="en-US" sz="1350" b="1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645711" y="3575611"/>
              <a:ext cx="764312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6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개월</a:t>
              </a: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</a:p>
            <a:p>
              <a:pPr algn="ctr">
                <a:defRPr/>
              </a:pPr>
              <a:r>
                <a:rPr lang="en-US" altLang="ko-KR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0.3</a:t>
              </a:r>
              <a:r>
                <a:rPr lang="ko-KR" altLang="en-US" sz="1350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7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955347" y="4326600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 err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877157" y="3651044"/>
              <a:ext cx="577081" cy="2285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컨소시엄</a:t>
              </a:r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352426" y="5429175"/>
              <a:ext cx="8439150" cy="10351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47591" y="6142721"/>
              <a:ext cx="700191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(3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사업화 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 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 보급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확산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공동수요기술을 활용한 사업화 </a:t>
              </a:r>
              <a:r>
                <a:rPr lang="en-US" altLang="ko-KR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 보급 </a:t>
              </a:r>
              <a:r>
                <a:rPr lang="en-US" altLang="ko-KR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확산을 통한 기술이전 지원</a:t>
              </a:r>
            </a:p>
          </p:txBody>
        </p:sp>
        <p:grpSp>
          <p:nvGrpSpPr>
            <p:cNvPr id="145" name="Group 4">
              <a:extLst>
                <a:ext uri="{FF2B5EF4-FFF2-40B4-BE49-F238E27FC236}">
                  <a16:creationId xmlns:a16="http://schemas.microsoft.com/office/drawing/2014/main" id="{7E02C3A2-890E-4F39-A887-CD4A588949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1659" y="6143319"/>
              <a:ext cx="193432" cy="186351"/>
              <a:chOff x="384" y="1035"/>
              <a:chExt cx="126" cy="111"/>
            </a:xfrm>
            <a:solidFill>
              <a:srgbClr val="0A987D"/>
            </a:solidFill>
          </p:grpSpPr>
          <p:sp>
            <p:nvSpPr>
              <p:cNvPr id="146" name="Freeform 5">
                <a:extLst>
                  <a:ext uri="{FF2B5EF4-FFF2-40B4-BE49-F238E27FC236}">
                    <a16:creationId xmlns:a16="http://schemas.microsoft.com/office/drawing/2014/main" id="{9F0A2079-6405-462E-8012-3D05525E0E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" y="1041"/>
                <a:ext cx="105" cy="105"/>
              </a:xfrm>
              <a:custGeom>
                <a:avLst/>
                <a:gdLst>
                  <a:gd name="T0" fmla="*/ 132 w 264"/>
                  <a:gd name="T1" fmla="*/ 0 h 264"/>
                  <a:gd name="T2" fmla="*/ 264 w 264"/>
                  <a:gd name="T3" fmla="*/ 132 h 264"/>
                  <a:gd name="T4" fmla="*/ 132 w 264"/>
                  <a:gd name="T5" fmla="*/ 264 h 264"/>
                  <a:gd name="T6" fmla="*/ 0 w 264"/>
                  <a:gd name="T7" fmla="*/ 132 h 264"/>
                  <a:gd name="T8" fmla="*/ 132 w 264"/>
                  <a:gd name="T9" fmla="*/ 0 h 264"/>
                  <a:gd name="T10" fmla="*/ 132 w 264"/>
                  <a:gd name="T11" fmla="*/ 23 h 264"/>
                  <a:gd name="T12" fmla="*/ 241 w 264"/>
                  <a:gd name="T13" fmla="*/ 132 h 264"/>
                  <a:gd name="T14" fmla="*/ 132 w 264"/>
                  <a:gd name="T15" fmla="*/ 242 h 264"/>
                  <a:gd name="T16" fmla="*/ 22 w 264"/>
                  <a:gd name="T17" fmla="*/ 132 h 264"/>
                  <a:gd name="T18" fmla="*/ 132 w 264"/>
                  <a:gd name="T19" fmla="*/ 2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0"/>
                    </a:moveTo>
                    <a:cubicBezTo>
                      <a:pt x="205" y="0"/>
                      <a:pt x="264" y="59"/>
                      <a:pt x="264" y="132"/>
                    </a:cubicBezTo>
                    <a:cubicBezTo>
                      <a:pt x="264" y="205"/>
                      <a:pt x="205" y="264"/>
                      <a:pt x="132" y="264"/>
                    </a:cubicBezTo>
                    <a:cubicBezTo>
                      <a:pt x="59" y="264"/>
                      <a:pt x="0" y="205"/>
                      <a:pt x="0" y="132"/>
                    </a:cubicBezTo>
                    <a:cubicBezTo>
                      <a:pt x="0" y="59"/>
                      <a:pt x="59" y="0"/>
                      <a:pt x="132" y="0"/>
                    </a:cubicBezTo>
                    <a:close/>
                    <a:moveTo>
                      <a:pt x="132" y="23"/>
                    </a:moveTo>
                    <a:cubicBezTo>
                      <a:pt x="192" y="23"/>
                      <a:pt x="241" y="72"/>
                      <a:pt x="241" y="132"/>
                    </a:cubicBezTo>
                    <a:cubicBezTo>
                      <a:pt x="241" y="193"/>
                      <a:pt x="192" y="242"/>
                      <a:pt x="132" y="242"/>
                    </a:cubicBezTo>
                    <a:cubicBezTo>
                      <a:pt x="71" y="242"/>
                      <a:pt x="22" y="193"/>
                      <a:pt x="22" y="132"/>
                    </a:cubicBezTo>
                    <a:cubicBezTo>
                      <a:pt x="22" y="72"/>
                      <a:pt x="71" y="23"/>
                      <a:pt x="13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147" name="Freeform 6">
                <a:extLst>
                  <a:ext uri="{FF2B5EF4-FFF2-40B4-BE49-F238E27FC236}">
                    <a16:creationId xmlns:a16="http://schemas.microsoft.com/office/drawing/2014/main" id="{7C8CEB15-FEF9-4321-90FD-7414EDA88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" y="1035"/>
                <a:ext cx="105" cy="90"/>
              </a:xfrm>
              <a:custGeom>
                <a:avLst/>
                <a:gdLst>
                  <a:gd name="T0" fmla="*/ 106 w 265"/>
                  <a:gd name="T1" fmla="*/ 147 h 226"/>
                  <a:gd name="T2" fmla="*/ 250 w 265"/>
                  <a:gd name="T3" fmla="*/ 0 h 226"/>
                  <a:gd name="T4" fmla="*/ 265 w 265"/>
                  <a:gd name="T5" fmla="*/ 15 h 226"/>
                  <a:gd name="T6" fmla="*/ 105 w 265"/>
                  <a:gd name="T7" fmla="*/ 226 h 226"/>
                  <a:gd name="T8" fmla="*/ 0 w 265"/>
                  <a:gd name="T9" fmla="*/ 113 h 226"/>
                  <a:gd name="T10" fmla="*/ 30 w 265"/>
                  <a:gd name="T11" fmla="*/ 86 h 226"/>
                  <a:gd name="T12" fmla="*/ 106 w 265"/>
                  <a:gd name="T13" fmla="*/ 147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226">
                    <a:moveTo>
                      <a:pt x="106" y="147"/>
                    </a:moveTo>
                    <a:cubicBezTo>
                      <a:pt x="154" y="99"/>
                      <a:pt x="201" y="49"/>
                      <a:pt x="250" y="0"/>
                    </a:cubicBezTo>
                    <a:cubicBezTo>
                      <a:pt x="255" y="6"/>
                      <a:pt x="260" y="10"/>
                      <a:pt x="265" y="15"/>
                    </a:cubicBezTo>
                    <a:cubicBezTo>
                      <a:pt x="212" y="86"/>
                      <a:pt x="158" y="156"/>
                      <a:pt x="105" y="226"/>
                    </a:cubicBezTo>
                    <a:cubicBezTo>
                      <a:pt x="70" y="189"/>
                      <a:pt x="34" y="151"/>
                      <a:pt x="0" y="113"/>
                    </a:cubicBezTo>
                    <a:cubicBezTo>
                      <a:pt x="9" y="104"/>
                      <a:pt x="19" y="95"/>
                      <a:pt x="30" y="86"/>
                    </a:cubicBezTo>
                    <a:cubicBezTo>
                      <a:pt x="106" y="147"/>
                      <a:pt x="106" y="147"/>
                      <a:pt x="106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</p:grpSp>
        <p:sp>
          <p:nvSpPr>
            <p:cNvPr id="148" name="TextBox 147"/>
            <p:cNvSpPr txBox="1"/>
            <p:nvPr/>
          </p:nvSpPr>
          <p:spPr>
            <a:xfrm>
              <a:off x="747591" y="5841352"/>
              <a:ext cx="7465185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(2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공동수요기술 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R&amp;D)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공동수요기술의 기술성</a:t>
              </a:r>
              <a:r>
                <a:rPr lang="en-US" altLang="ko-KR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사업성</a:t>
              </a:r>
              <a:r>
                <a:rPr lang="en-US" altLang="ko-KR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보급 </a:t>
              </a:r>
              <a:r>
                <a:rPr lang="en-US" altLang="ko-KR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확산성 등을 평가하여 선정된 공동수요기술 개발</a:t>
              </a:r>
            </a:p>
          </p:txBody>
        </p:sp>
        <p:grpSp>
          <p:nvGrpSpPr>
            <p:cNvPr id="149" name="Group 4">
              <a:extLst>
                <a:ext uri="{FF2B5EF4-FFF2-40B4-BE49-F238E27FC236}">
                  <a16:creationId xmlns:a16="http://schemas.microsoft.com/office/drawing/2014/main" id="{7E02C3A2-890E-4F39-A887-CD4A588949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1659" y="5841951"/>
              <a:ext cx="193432" cy="186351"/>
              <a:chOff x="384" y="1035"/>
              <a:chExt cx="126" cy="111"/>
            </a:xfrm>
            <a:solidFill>
              <a:srgbClr val="0A987D"/>
            </a:solidFill>
          </p:grpSpPr>
          <p:sp>
            <p:nvSpPr>
              <p:cNvPr id="150" name="Freeform 5">
                <a:extLst>
                  <a:ext uri="{FF2B5EF4-FFF2-40B4-BE49-F238E27FC236}">
                    <a16:creationId xmlns:a16="http://schemas.microsoft.com/office/drawing/2014/main" id="{9F0A2079-6405-462E-8012-3D05525E0E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" y="1041"/>
                <a:ext cx="105" cy="105"/>
              </a:xfrm>
              <a:custGeom>
                <a:avLst/>
                <a:gdLst>
                  <a:gd name="T0" fmla="*/ 132 w 264"/>
                  <a:gd name="T1" fmla="*/ 0 h 264"/>
                  <a:gd name="T2" fmla="*/ 264 w 264"/>
                  <a:gd name="T3" fmla="*/ 132 h 264"/>
                  <a:gd name="T4" fmla="*/ 132 w 264"/>
                  <a:gd name="T5" fmla="*/ 264 h 264"/>
                  <a:gd name="T6" fmla="*/ 0 w 264"/>
                  <a:gd name="T7" fmla="*/ 132 h 264"/>
                  <a:gd name="T8" fmla="*/ 132 w 264"/>
                  <a:gd name="T9" fmla="*/ 0 h 264"/>
                  <a:gd name="T10" fmla="*/ 132 w 264"/>
                  <a:gd name="T11" fmla="*/ 23 h 264"/>
                  <a:gd name="T12" fmla="*/ 241 w 264"/>
                  <a:gd name="T13" fmla="*/ 132 h 264"/>
                  <a:gd name="T14" fmla="*/ 132 w 264"/>
                  <a:gd name="T15" fmla="*/ 242 h 264"/>
                  <a:gd name="T16" fmla="*/ 22 w 264"/>
                  <a:gd name="T17" fmla="*/ 132 h 264"/>
                  <a:gd name="T18" fmla="*/ 132 w 264"/>
                  <a:gd name="T19" fmla="*/ 2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0"/>
                    </a:moveTo>
                    <a:cubicBezTo>
                      <a:pt x="205" y="0"/>
                      <a:pt x="264" y="59"/>
                      <a:pt x="264" y="132"/>
                    </a:cubicBezTo>
                    <a:cubicBezTo>
                      <a:pt x="264" y="205"/>
                      <a:pt x="205" y="264"/>
                      <a:pt x="132" y="264"/>
                    </a:cubicBezTo>
                    <a:cubicBezTo>
                      <a:pt x="59" y="264"/>
                      <a:pt x="0" y="205"/>
                      <a:pt x="0" y="132"/>
                    </a:cubicBezTo>
                    <a:cubicBezTo>
                      <a:pt x="0" y="59"/>
                      <a:pt x="59" y="0"/>
                      <a:pt x="132" y="0"/>
                    </a:cubicBezTo>
                    <a:close/>
                    <a:moveTo>
                      <a:pt x="132" y="23"/>
                    </a:moveTo>
                    <a:cubicBezTo>
                      <a:pt x="192" y="23"/>
                      <a:pt x="241" y="72"/>
                      <a:pt x="241" y="132"/>
                    </a:cubicBezTo>
                    <a:cubicBezTo>
                      <a:pt x="241" y="193"/>
                      <a:pt x="192" y="242"/>
                      <a:pt x="132" y="242"/>
                    </a:cubicBezTo>
                    <a:cubicBezTo>
                      <a:pt x="71" y="242"/>
                      <a:pt x="22" y="193"/>
                      <a:pt x="22" y="132"/>
                    </a:cubicBezTo>
                    <a:cubicBezTo>
                      <a:pt x="22" y="72"/>
                      <a:pt x="71" y="23"/>
                      <a:pt x="13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151" name="Freeform 6">
                <a:extLst>
                  <a:ext uri="{FF2B5EF4-FFF2-40B4-BE49-F238E27FC236}">
                    <a16:creationId xmlns:a16="http://schemas.microsoft.com/office/drawing/2014/main" id="{7C8CEB15-FEF9-4321-90FD-7414EDA88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" y="1035"/>
                <a:ext cx="105" cy="90"/>
              </a:xfrm>
              <a:custGeom>
                <a:avLst/>
                <a:gdLst>
                  <a:gd name="T0" fmla="*/ 106 w 265"/>
                  <a:gd name="T1" fmla="*/ 147 h 226"/>
                  <a:gd name="T2" fmla="*/ 250 w 265"/>
                  <a:gd name="T3" fmla="*/ 0 h 226"/>
                  <a:gd name="T4" fmla="*/ 265 w 265"/>
                  <a:gd name="T5" fmla="*/ 15 h 226"/>
                  <a:gd name="T6" fmla="*/ 105 w 265"/>
                  <a:gd name="T7" fmla="*/ 226 h 226"/>
                  <a:gd name="T8" fmla="*/ 0 w 265"/>
                  <a:gd name="T9" fmla="*/ 113 h 226"/>
                  <a:gd name="T10" fmla="*/ 30 w 265"/>
                  <a:gd name="T11" fmla="*/ 86 h 226"/>
                  <a:gd name="T12" fmla="*/ 106 w 265"/>
                  <a:gd name="T13" fmla="*/ 147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226">
                    <a:moveTo>
                      <a:pt x="106" y="147"/>
                    </a:moveTo>
                    <a:cubicBezTo>
                      <a:pt x="154" y="99"/>
                      <a:pt x="201" y="49"/>
                      <a:pt x="250" y="0"/>
                    </a:cubicBezTo>
                    <a:cubicBezTo>
                      <a:pt x="255" y="6"/>
                      <a:pt x="260" y="10"/>
                      <a:pt x="265" y="15"/>
                    </a:cubicBezTo>
                    <a:cubicBezTo>
                      <a:pt x="212" y="86"/>
                      <a:pt x="158" y="156"/>
                      <a:pt x="105" y="226"/>
                    </a:cubicBezTo>
                    <a:cubicBezTo>
                      <a:pt x="70" y="189"/>
                      <a:pt x="34" y="151"/>
                      <a:pt x="0" y="113"/>
                    </a:cubicBezTo>
                    <a:cubicBezTo>
                      <a:pt x="9" y="104"/>
                      <a:pt x="19" y="95"/>
                      <a:pt x="30" y="86"/>
                    </a:cubicBezTo>
                    <a:cubicBezTo>
                      <a:pt x="106" y="147"/>
                      <a:pt x="106" y="147"/>
                      <a:pt x="106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</p:grpSp>
        <p:sp>
          <p:nvSpPr>
            <p:cNvPr id="152" name="TextBox 151"/>
            <p:cNvSpPr txBox="1"/>
            <p:nvPr/>
          </p:nvSpPr>
          <p:spPr>
            <a:xfrm>
              <a:off x="747591" y="5539983"/>
              <a:ext cx="6065763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(1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과제기획</a:t>
              </a:r>
              <a:r>
                <a:rPr lang="en-US" altLang="ko-KR" sz="1350" b="1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35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지역 중소기업이 공동으로 활용할 수 있는 공동 수요기술의 발굴 및 과제기획</a:t>
              </a:r>
            </a:p>
          </p:txBody>
        </p:sp>
        <p:grpSp>
          <p:nvGrpSpPr>
            <p:cNvPr id="153" name="Group 4">
              <a:extLst>
                <a:ext uri="{FF2B5EF4-FFF2-40B4-BE49-F238E27FC236}">
                  <a16:creationId xmlns:a16="http://schemas.microsoft.com/office/drawing/2014/main" id="{7E02C3A2-890E-4F39-A887-CD4A588949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1659" y="5540582"/>
              <a:ext cx="193432" cy="186351"/>
              <a:chOff x="384" y="1035"/>
              <a:chExt cx="126" cy="111"/>
            </a:xfrm>
            <a:solidFill>
              <a:srgbClr val="0A987D"/>
            </a:solidFill>
          </p:grpSpPr>
          <p:sp>
            <p:nvSpPr>
              <p:cNvPr id="154" name="Freeform 5">
                <a:extLst>
                  <a:ext uri="{FF2B5EF4-FFF2-40B4-BE49-F238E27FC236}">
                    <a16:creationId xmlns:a16="http://schemas.microsoft.com/office/drawing/2014/main" id="{9F0A2079-6405-462E-8012-3D05525E0E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" y="1041"/>
                <a:ext cx="105" cy="105"/>
              </a:xfrm>
              <a:custGeom>
                <a:avLst/>
                <a:gdLst>
                  <a:gd name="T0" fmla="*/ 132 w 264"/>
                  <a:gd name="T1" fmla="*/ 0 h 264"/>
                  <a:gd name="T2" fmla="*/ 264 w 264"/>
                  <a:gd name="T3" fmla="*/ 132 h 264"/>
                  <a:gd name="T4" fmla="*/ 132 w 264"/>
                  <a:gd name="T5" fmla="*/ 264 h 264"/>
                  <a:gd name="T6" fmla="*/ 0 w 264"/>
                  <a:gd name="T7" fmla="*/ 132 h 264"/>
                  <a:gd name="T8" fmla="*/ 132 w 264"/>
                  <a:gd name="T9" fmla="*/ 0 h 264"/>
                  <a:gd name="T10" fmla="*/ 132 w 264"/>
                  <a:gd name="T11" fmla="*/ 23 h 264"/>
                  <a:gd name="T12" fmla="*/ 241 w 264"/>
                  <a:gd name="T13" fmla="*/ 132 h 264"/>
                  <a:gd name="T14" fmla="*/ 132 w 264"/>
                  <a:gd name="T15" fmla="*/ 242 h 264"/>
                  <a:gd name="T16" fmla="*/ 22 w 264"/>
                  <a:gd name="T17" fmla="*/ 132 h 264"/>
                  <a:gd name="T18" fmla="*/ 132 w 264"/>
                  <a:gd name="T19" fmla="*/ 2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0"/>
                    </a:moveTo>
                    <a:cubicBezTo>
                      <a:pt x="205" y="0"/>
                      <a:pt x="264" y="59"/>
                      <a:pt x="264" y="132"/>
                    </a:cubicBezTo>
                    <a:cubicBezTo>
                      <a:pt x="264" y="205"/>
                      <a:pt x="205" y="264"/>
                      <a:pt x="132" y="264"/>
                    </a:cubicBezTo>
                    <a:cubicBezTo>
                      <a:pt x="59" y="264"/>
                      <a:pt x="0" y="205"/>
                      <a:pt x="0" y="132"/>
                    </a:cubicBezTo>
                    <a:cubicBezTo>
                      <a:pt x="0" y="59"/>
                      <a:pt x="59" y="0"/>
                      <a:pt x="132" y="0"/>
                    </a:cubicBezTo>
                    <a:close/>
                    <a:moveTo>
                      <a:pt x="132" y="23"/>
                    </a:moveTo>
                    <a:cubicBezTo>
                      <a:pt x="192" y="23"/>
                      <a:pt x="241" y="72"/>
                      <a:pt x="241" y="132"/>
                    </a:cubicBezTo>
                    <a:cubicBezTo>
                      <a:pt x="241" y="193"/>
                      <a:pt x="192" y="242"/>
                      <a:pt x="132" y="242"/>
                    </a:cubicBezTo>
                    <a:cubicBezTo>
                      <a:pt x="71" y="242"/>
                      <a:pt x="22" y="193"/>
                      <a:pt x="22" y="132"/>
                    </a:cubicBezTo>
                    <a:cubicBezTo>
                      <a:pt x="22" y="72"/>
                      <a:pt x="71" y="23"/>
                      <a:pt x="13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155" name="Freeform 6">
                <a:extLst>
                  <a:ext uri="{FF2B5EF4-FFF2-40B4-BE49-F238E27FC236}">
                    <a16:creationId xmlns:a16="http://schemas.microsoft.com/office/drawing/2014/main" id="{7C8CEB15-FEF9-4321-90FD-7414EDA88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" y="1035"/>
                <a:ext cx="105" cy="90"/>
              </a:xfrm>
              <a:custGeom>
                <a:avLst/>
                <a:gdLst>
                  <a:gd name="T0" fmla="*/ 106 w 265"/>
                  <a:gd name="T1" fmla="*/ 147 h 226"/>
                  <a:gd name="T2" fmla="*/ 250 w 265"/>
                  <a:gd name="T3" fmla="*/ 0 h 226"/>
                  <a:gd name="T4" fmla="*/ 265 w 265"/>
                  <a:gd name="T5" fmla="*/ 15 h 226"/>
                  <a:gd name="T6" fmla="*/ 105 w 265"/>
                  <a:gd name="T7" fmla="*/ 226 h 226"/>
                  <a:gd name="T8" fmla="*/ 0 w 265"/>
                  <a:gd name="T9" fmla="*/ 113 h 226"/>
                  <a:gd name="T10" fmla="*/ 30 w 265"/>
                  <a:gd name="T11" fmla="*/ 86 h 226"/>
                  <a:gd name="T12" fmla="*/ 106 w 265"/>
                  <a:gd name="T13" fmla="*/ 147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226">
                    <a:moveTo>
                      <a:pt x="106" y="147"/>
                    </a:moveTo>
                    <a:cubicBezTo>
                      <a:pt x="154" y="99"/>
                      <a:pt x="201" y="49"/>
                      <a:pt x="250" y="0"/>
                    </a:cubicBezTo>
                    <a:cubicBezTo>
                      <a:pt x="255" y="6"/>
                      <a:pt x="260" y="10"/>
                      <a:pt x="265" y="15"/>
                    </a:cubicBezTo>
                    <a:cubicBezTo>
                      <a:pt x="212" y="86"/>
                      <a:pt x="158" y="156"/>
                      <a:pt x="105" y="226"/>
                    </a:cubicBezTo>
                    <a:cubicBezTo>
                      <a:pt x="70" y="189"/>
                      <a:pt x="34" y="151"/>
                      <a:pt x="0" y="113"/>
                    </a:cubicBezTo>
                    <a:cubicBezTo>
                      <a:pt x="9" y="104"/>
                      <a:pt x="19" y="95"/>
                      <a:pt x="30" y="86"/>
                    </a:cubicBezTo>
                    <a:cubicBezTo>
                      <a:pt x="106" y="147"/>
                      <a:pt x="106" y="147"/>
                      <a:pt x="106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2696818" y="4321730"/>
              <a:ext cx="937757" cy="2185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대학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연구기관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2877157" y="4948957"/>
              <a:ext cx="577081" cy="2285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</a:t>
              </a: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6473229" y="4325265"/>
              <a:ext cx="1109279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/10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518915" y="4965430"/>
              <a:ext cx="1017907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/4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4424029" y="4206566"/>
              <a:ext cx="1224694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50" b="1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공동수요기술 </a:t>
              </a:r>
              <a:r>
                <a:rPr lang="en-US" altLang="ko-KR" sz="1350" b="1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4424029" y="4846731"/>
              <a:ext cx="1625445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</a:t>
              </a:r>
              <a:endParaRPr lang="en-US" altLang="ko-KR" sz="135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ko-KR" altLang="en-US" sz="1350" b="1" spc="-7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사업화 </a:t>
              </a:r>
              <a:r>
                <a:rPr lang="en-US" altLang="ko-KR" sz="1350" b="1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 </a:t>
              </a:r>
              <a:r>
                <a:rPr lang="ko-KR" altLang="en-US" sz="1350" b="1" spc="-7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 </a:t>
              </a:r>
              <a:r>
                <a:rPr lang="ko-KR" altLang="en-US" sz="1350" b="1" spc="-7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보급</a:t>
              </a:r>
              <a:r>
                <a:rPr lang="en-US" altLang="ko-KR" sz="1350" b="1" spc="-7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350" b="1" spc="-7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확산</a:t>
              </a:r>
              <a:endParaRPr lang="ko-KR" altLang="en-US" sz="1350" b="1" spc="-7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162" name="양쪽 모서리가 둥근 사각형 161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163" name="양쪽 모서리가 둥근 사각형 162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64" name="양쪽 모서리가 둥근 사각형 163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65" name="양쪽 모서리가 둥근 사각형 164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66" name="양쪽 모서리가 둥근 사각형 165"/>
              <p:cNvSpPr/>
              <p:nvPr/>
            </p:nvSpPr>
            <p:spPr>
              <a:xfrm>
                <a:off x="2113783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</p:grpSp>
      <p:pic>
        <p:nvPicPr>
          <p:cNvPr id="68" name="그림 6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72" name="직사각형 71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23518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지역중소기업 공동수요기술개발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71" name="타원 70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4" name="타원 73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371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1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4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15" name="직각 삼각형 114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19" name="그룹 118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120" name="그룹 119"/>
            <p:cNvGrpSpPr/>
            <p:nvPr/>
          </p:nvGrpSpPr>
          <p:grpSpPr>
            <a:xfrm>
              <a:off x="487200" y="2373232"/>
              <a:ext cx="2010102" cy="339139"/>
              <a:chOff x="323528" y="2667973"/>
              <a:chExt cx="2010102" cy="339139"/>
            </a:xfrm>
          </p:grpSpPr>
          <p:sp>
            <p:nvSpPr>
              <p:cNvPr id="127" name="모서리가 둥근 직사각형 126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1778991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72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21" name="그룹 120"/>
            <p:cNvGrpSpPr/>
            <p:nvPr/>
          </p:nvGrpSpPr>
          <p:grpSpPr>
            <a:xfrm>
              <a:off x="3467470" y="2373232"/>
              <a:ext cx="1991051" cy="339139"/>
              <a:chOff x="3332802" y="2667973"/>
              <a:chExt cx="1991051" cy="339139"/>
            </a:xfrm>
          </p:grpSpPr>
          <p:sp>
            <p:nvSpPr>
              <p:cNvPr id="125" name="모서리가 둥근 직사각형 124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4769214" y="2722126"/>
                <a:ext cx="55463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72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22" name="그룹 121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123" name="모서리가 둥근 직사각형 122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75%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301625" y="3028950"/>
            <a:ext cx="8540750" cy="3435351"/>
            <a:chOff x="352425" y="3028950"/>
            <a:chExt cx="8439151" cy="3435351"/>
          </a:xfrm>
        </p:grpSpPr>
        <p:grpSp>
          <p:nvGrpSpPr>
            <p:cNvPr id="3" name="그룹 2"/>
            <p:cNvGrpSpPr/>
            <p:nvPr/>
          </p:nvGrpSpPr>
          <p:grpSpPr>
            <a:xfrm>
              <a:off x="352426" y="3488181"/>
              <a:ext cx="8439150" cy="2976120"/>
              <a:chOff x="352426" y="3650105"/>
              <a:chExt cx="8439150" cy="2814195"/>
            </a:xfrm>
          </p:grpSpPr>
          <p:sp>
            <p:nvSpPr>
              <p:cNvPr id="130" name="직사각형 129"/>
              <p:cNvSpPr/>
              <p:nvPr/>
            </p:nvSpPr>
            <p:spPr>
              <a:xfrm>
                <a:off x="2113783" y="3650105"/>
                <a:ext cx="2103829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1" name="직사각형 130"/>
              <p:cNvSpPr/>
              <p:nvPr/>
            </p:nvSpPr>
            <p:spPr>
              <a:xfrm>
                <a:off x="4255706" y="3650105"/>
                <a:ext cx="2103829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6397631" y="3650105"/>
                <a:ext cx="1260475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7696200" y="3650105"/>
                <a:ext cx="1095375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4" name="직사각형 133"/>
              <p:cNvSpPr/>
              <p:nvPr/>
            </p:nvSpPr>
            <p:spPr>
              <a:xfrm>
                <a:off x="352426" y="3650105"/>
                <a:ext cx="1723262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837351" y="4608500"/>
                <a:ext cx="753411" cy="4481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 err="1" smtClean="0"/>
                  <a:t>예비가젤형</a:t>
                </a:r>
                <a:endParaRPr lang="en-US" altLang="ko-KR" sz="1400" dirty="0"/>
              </a:p>
              <a:p>
                <a:r>
                  <a:rPr lang="ko-KR" altLang="en-US" sz="1400" dirty="0" smtClean="0"/>
                  <a:t>기술개발</a:t>
                </a:r>
                <a:endParaRPr lang="ko-KR" altLang="en-US" sz="1400" dirty="0"/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4317846" y="4508458"/>
                <a:ext cx="1974888" cy="6482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기술로드맵의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품목 중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향후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고성장이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유망한 품목에 대해 기술개발 지원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6518915" y="4734372"/>
                <a:ext cx="1017907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/6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7955347" y="4734372"/>
                <a:ext cx="57708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품목지정</a:t>
                </a:r>
                <a:endPara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2261604" y="4616504"/>
                <a:ext cx="1808187" cy="432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최근 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3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년간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매출액이 연평균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10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%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이상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성장한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*</a:t>
                </a:r>
              </a:p>
            </p:txBody>
          </p:sp>
          <p:sp>
            <p:nvSpPr>
              <p:cNvPr id="145" name="직사각형 144"/>
              <p:cNvSpPr/>
              <p:nvPr/>
            </p:nvSpPr>
            <p:spPr>
              <a:xfrm>
                <a:off x="352426" y="6071281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780843" y="6175457"/>
                <a:ext cx="5977598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350" b="1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* 단</a:t>
                </a:r>
                <a:r>
                  <a:rPr lang="en-US" altLang="ko-KR" sz="1350" b="1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50" b="1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최근 </a:t>
                </a:r>
                <a:r>
                  <a:rPr lang="en-US" altLang="ko-KR" sz="1350" b="1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3</a:t>
                </a:r>
                <a:r>
                  <a:rPr lang="ko-KR" altLang="en-US" sz="1350" b="1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년간 매출액이 연평균 </a:t>
                </a:r>
                <a:r>
                  <a:rPr lang="en-US" altLang="ko-KR" sz="1350" b="1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20%</a:t>
                </a:r>
                <a:r>
                  <a:rPr lang="ko-KR" altLang="en-US" sz="1350" b="1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이상 달성한 중소기업은 고성장기업으로 지원 제외</a:t>
                </a:r>
              </a:p>
            </p:txBody>
          </p:sp>
          <p:grpSp>
            <p:nvGrpSpPr>
              <p:cNvPr id="147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176023"/>
                <a:ext cx="193432" cy="176212"/>
                <a:chOff x="384" y="1035"/>
                <a:chExt cx="126" cy="111"/>
              </a:xfrm>
              <a:solidFill>
                <a:srgbClr val="0A987D"/>
              </a:solidFill>
            </p:grpSpPr>
            <p:sp>
              <p:nvSpPr>
                <p:cNvPr id="148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49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</p:grpSp>
        <p:grpSp>
          <p:nvGrpSpPr>
            <p:cNvPr id="2" name="그룹 1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155" name="양쪽 모서리가 둥근 사각형 154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156" name="양쪽 모서리가 둥근 사각형 155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57" name="양쪽 모서리가 둥근 사각형 156"/>
              <p:cNvSpPr/>
              <p:nvPr/>
            </p:nvSpPr>
            <p:spPr>
              <a:xfrm>
                <a:off x="6397631" y="3190875"/>
                <a:ext cx="12604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58" name="양쪽 모서리가 둥근 사각형 157"/>
              <p:cNvSpPr/>
              <p:nvPr/>
            </p:nvSpPr>
            <p:spPr>
              <a:xfrm>
                <a:off x="4255707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59" name="양쪽 모서리가 둥근 사각형 158"/>
              <p:cNvSpPr/>
              <p:nvPr/>
            </p:nvSpPr>
            <p:spPr>
              <a:xfrm>
                <a:off x="2113783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40AE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</p:grpSp>
      <p:sp>
        <p:nvSpPr>
          <p:cNvPr id="160" name="TextBox 159"/>
          <p:cNvSpPr txBox="1"/>
          <p:nvPr/>
        </p:nvSpPr>
        <p:spPr>
          <a:xfrm>
            <a:off x="1897469" y="1539519"/>
            <a:ext cx="5708294" cy="29488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2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중소기업의 혁신성장 기반 마련을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통해 </a:t>
            </a:r>
            <a:r>
              <a:rPr lang="ko-KR" altLang="en-US" sz="17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예비가젤형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기업 육성 및 지원</a:t>
            </a: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23915" y="760828"/>
            <a:ext cx="228460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예비가젤형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기술개발</a:t>
            </a:r>
          </a:p>
        </p:txBody>
      </p:sp>
      <p:grpSp>
        <p:nvGrpSpPr>
          <p:cNvPr id="53" name="그룹 52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54" name="타원 53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타원 54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957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7" name="직각 삼각형 10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309273" y="2459140"/>
            <a:ext cx="2176814" cy="339139"/>
            <a:chOff x="323528" y="2667973"/>
            <a:chExt cx="2176814" cy="339139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323528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총 예산</a:t>
              </a: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778991" y="2722126"/>
              <a:ext cx="721351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42.7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289543" y="2459140"/>
            <a:ext cx="2157763" cy="339139"/>
            <a:chOff x="3332802" y="2667973"/>
            <a:chExt cx="2157763" cy="339139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332802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”20</a:t>
              </a: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신규 예산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769214" y="2722126"/>
              <a:ext cx="721351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altLang="ko-KR" sz="1500" b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42.7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6269813" y="2459140"/>
            <a:ext cx="2550500" cy="339139"/>
            <a:chOff x="6169170" y="2667973"/>
            <a:chExt cx="2550500" cy="339139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6169170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정부출연금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53673" y="2722126"/>
              <a:ext cx="1065997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-11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75~100% </a:t>
              </a:r>
              <a:r>
                <a:rPr kumimoji="0" lang="ko-KR" altLang="en-US" sz="1500" b="1" i="0" u="none" strike="noStrike" kern="120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이내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897469" y="1407656"/>
            <a:ext cx="6876883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기술개발 </a:t>
            </a:r>
            <a:r>
              <a:rPr lang="ko-KR" altLang="en-US" sz="1600" dirty="0" err="1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성공과제</a:t>
            </a: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 중 사업화가 되지 않은 기술을 보유한 기업에게 사업화지원기관의 </a:t>
            </a:r>
            <a:endParaRPr lang="en-US" altLang="ko-KR" sz="1600" dirty="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우수한 </a:t>
            </a: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연구 인프라를 활용한 맞춤형 사업화</a:t>
            </a:r>
            <a:r>
              <a:rPr lang="en-US" altLang="ko-KR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600" dirty="0" err="1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시장검증</a:t>
            </a:r>
            <a:r>
              <a:rPr lang="en-US" altLang="ko-KR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, 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기능개선</a:t>
            </a:r>
            <a:r>
              <a:rPr lang="en-US" altLang="ko-KR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)</a:t>
            </a: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를 지원</a:t>
            </a:r>
            <a:endParaRPr lang="ko-KR" altLang="en-US" sz="1700" dirty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01626" y="3028950"/>
            <a:ext cx="8540750" cy="3435350"/>
            <a:chOff x="352426" y="3028950"/>
            <a:chExt cx="8439149" cy="3435350"/>
          </a:xfrm>
        </p:grpSpPr>
        <p:sp>
          <p:nvSpPr>
            <p:cNvPr id="118" name="양쪽 모서리가 둥근 사각형 117"/>
            <p:cNvSpPr/>
            <p:nvPr/>
          </p:nvSpPr>
          <p:spPr>
            <a:xfrm>
              <a:off x="352426" y="3028950"/>
              <a:ext cx="154504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119" name="양쪽 모서리가 둥근 사각형 118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120" name="양쪽 모서리가 둥근 사각형 119"/>
            <p:cNvSpPr/>
            <p:nvPr/>
          </p:nvSpPr>
          <p:spPr>
            <a:xfrm>
              <a:off x="3857469" y="3028950"/>
              <a:ext cx="1883034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</a:t>
              </a:r>
              <a:r>
                <a:rPr lang="ko-KR" altLang="en-US" sz="1500" kern="0" spc="-7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내용</a:t>
              </a:r>
              <a:endParaRPr lang="ko-KR" altLang="en-US" sz="1500" kern="0" spc="-7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1" name="양쪽 모서리가 둥근 사각형 120"/>
            <p:cNvSpPr/>
            <p:nvPr/>
          </p:nvSpPr>
          <p:spPr>
            <a:xfrm>
              <a:off x="1940339" y="3028950"/>
              <a:ext cx="1883034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</a:t>
              </a:r>
              <a:r>
                <a:rPr lang="ko-KR" altLang="en-US" sz="1500" kern="0" spc="-7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대상</a:t>
              </a:r>
              <a:endParaRPr lang="ko-KR" altLang="en-US" sz="1500" kern="0" spc="-7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8" name="양쪽 모서리가 둥근 사각형 107"/>
            <p:cNvSpPr/>
            <p:nvPr/>
          </p:nvSpPr>
          <p:spPr>
            <a:xfrm>
              <a:off x="5775073" y="3028950"/>
              <a:ext cx="1883034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grpSp>
          <p:nvGrpSpPr>
            <p:cNvPr id="74" name="그룹 73"/>
            <p:cNvGrpSpPr/>
            <p:nvPr/>
          </p:nvGrpSpPr>
          <p:grpSpPr>
            <a:xfrm>
              <a:off x="352426" y="3488180"/>
              <a:ext cx="8439149" cy="2976120"/>
              <a:chOff x="352426" y="3689111"/>
              <a:chExt cx="8439149" cy="2814194"/>
            </a:xfrm>
          </p:grpSpPr>
          <p:sp>
            <p:nvSpPr>
              <p:cNvPr id="75" name="직사각형 74"/>
              <p:cNvSpPr/>
              <p:nvPr/>
            </p:nvSpPr>
            <p:spPr>
              <a:xfrm>
                <a:off x="7696200" y="3689111"/>
                <a:ext cx="10953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352426" y="3689111"/>
                <a:ext cx="1545043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352426" y="5115388"/>
                <a:ext cx="1545043" cy="1387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823584" y="4277816"/>
                <a:ext cx="602729" cy="22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err="1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시장검증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748242" y="5585253"/>
                <a:ext cx="753411" cy="4481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시장친화형</a:t>
                </a:r>
                <a:endParaRPr lang="en-US" altLang="ko-KR" sz="1400" spc="-5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기능개선</a:t>
                </a:r>
                <a:endParaRPr lang="ko-KR" altLang="en-US" sz="1400" spc="-5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80" name="그룹 79"/>
              <p:cNvGrpSpPr/>
              <p:nvPr/>
            </p:nvGrpSpPr>
            <p:grpSpPr>
              <a:xfrm>
                <a:off x="3855165" y="3689111"/>
                <a:ext cx="1885342" cy="2814194"/>
                <a:chOff x="4253128" y="3063947"/>
                <a:chExt cx="2106407" cy="2814194"/>
              </a:xfrm>
            </p:grpSpPr>
            <p:sp>
              <p:nvSpPr>
                <p:cNvPr id="93" name="직사각형 92"/>
                <p:cNvSpPr/>
                <p:nvPr/>
              </p:nvSpPr>
              <p:spPr>
                <a:xfrm>
                  <a:off x="4253128" y="3063947"/>
                  <a:ext cx="2103829" cy="13879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4" name="직사각형 93"/>
                <p:cNvSpPr/>
                <p:nvPr/>
              </p:nvSpPr>
              <p:spPr>
                <a:xfrm>
                  <a:off x="4255706" y="4490225"/>
                  <a:ext cx="2103829" cy="13879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4401502" y="3433769"/>
                  <a:ext cx="1807081" cy="6482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기업진단을 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통해</a:t>
                  </a:r>
                  <a:endPara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신규 비즈니스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모델 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기획</a:t>
                  </a:r>
                  <a:r>
                    <a:rPr lang="en-US" altLang="ko-KR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 err="1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시장검증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등을 지원</a:t>
                  </a: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4533924" y="4752003"/>
                  <a:ext cx="1547392" cy="8643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기술성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보완이 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필요한</a:t>
                  </a:r>
                  <a:endPara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기술의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ko-KR" altLang="en-US" sz="1350" spc="-5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기능개선</a:t>
                  </a:r>
                  <a:r>
                    <a:rPr lang="en-US" altLang="ko-KR" sz="1350" spc="-5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50" spc="-5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성능향상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</a:t>
                  </a:r>
                  <a:r>
                    <a:rPr lang="ko-KR" altLang="en-US" sz="1350" spc="-5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등을 위한</a:t>
                  </a:r>
                  <a:endPara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en-US" altLang="ko-KR" sz="1350" spc="-5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R&amp;D 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지원</a:t>
                  </a:r>
                </a:p>
              </p:txBody>
            </p:sp>
          </p:grpSp>
          <p:grpSp>
            <p:nvGrpSpPr>
              <p:cNvPr id="81" name="그룹 80"/>
              <p:cNvGrpSpPr/>
              <p:nvPr/>
            </p:nvGrpSpPr>
            <p:grpSpPr>
              <a:xfrm>
                <a:off x="5770304" y="3689111"/>
                <a:ext cx="1882802" cy="2814194"/>
                <a:chOff x="6397631" y="3063947"/>
                <a:chExt cx="1257131" cy="2814194"/>
              </a:xfrm>
            </p:grpSpPr>
            <p:sp>
              <p:nvSpPr>
                <p:cNvPr id="89" name="직사각형 88"/>
                <p:cNvSpPr/>
                <p:nvPr/>
              </p:nvSpPr>
              <p:spPr>
                <a:xfrm>
                  <a:off x="6397631" y="3063947"/>
                  <a:ext cx="1257131" cy="13879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0" name="직사각형 89"/>
                <p:cNvSpPr/>
                <p:nvPr/>
              </p:nvSpPr>
              <p:spPr>
                <a:xfrm>
                  <a:off x="6397631" y="4490225"/>
                  <a:ext cx="1257131" cy="13879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6464771" y="3480906"/>
                  <a:ext cx="1136671" cy="58933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진       단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1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개월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/1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백만원</a:t>
                  </a:r>
                </a:p>
                <a:p>
                  <a:pPr>
                    <a:defRPr/>
                  </a:pP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</a:t>
                  </a:r>
                  <a:r>
                    <a:rPr lang="ko-KR" altLang="en-US" sz="135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기       획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3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개월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/1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천만원</a:t>
                  </a:r>
                </a:p>
                <a:p>
                  <a:pPr>
                    <a:defRPr/>
                  </a:pP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</a:t>
                  </a:r>
                  <a:r>
                    <a:rPr lang="ko-KR" altLang="en-US" sz="1350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시장검증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 5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개월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/5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천만원</a:t>
                  </a: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6686373" y="5085960"/>
                  <a:ext cx="679648" cy="196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최대 </a:t>
                  </a:r>
                  <a:r>
                    <a:rPr lang="en-US" altLang="ko-KR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1</a:t>
                  </a:r>
                  <a:r>
                    <a:rPr lang="ko-KR" altLang="en-US" sz="1350" spc="-5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년</a:t>
                  </a:r>
                  <a:r>
                    <a:rPr lang="en-US" altLang="ko-KR" sz="1350" spc="-5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/1</a:t>
                  </a:r>
                  <a:r>
                    <a:rPr lang="ko-KR" altLang="en-US" sz="135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억원</a:t>
                  </a:r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7955346" y="4298430"/>
                <a:ext cx="57708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1935564" y="3689112"/>
                <a:ext cx="1887808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594360" y="4238748"/>
                <a:ext cx="570216" cy="206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935564" y="5115389"/>
                <a:ext cx="1887808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590928" y="5701302"/>
                <a:ext cx="577081" cy="2160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7696200" y="5114366"/>
                <a:ext cx="10953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203010" y="5715991"/>
                <a:ext cx="8175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altLang="ko-KR" sz="120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-</a:t>
                </a:r>
                <a:endParaRPr lang="ko-KR" altLang="en-US" sz="12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pic>
        <p:nvPicPr>
          <p:cNvPr id="58" name="그림 5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9" name="직사각형 58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323518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 기술사업화 역량강화</a:t>
            </a:r>
          </a:p>
        </p:txBody>
      </p:sp>
      <p:grpSp>
        <p:nvGrpSpPr>
          <p:cNvPr id="53" name="그룹 52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54" name="타원 53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5" name="타원 54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37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543101" cy="339139"/>
            <a:chOff x="487200" y="2373232"/>
            <a:chExt cx="8543101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176814" cy="339139"/>
              <a:chOff x="323528" y="2667973"/>
              <a:chExt cx="2176814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33.3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2157763" cy="339139"/>
              <a:chOff x="3332802" y="2667973"/>
              <a:chExt cx="2157763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72135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33.3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582561" cy="339139"/>
              <a:chOff x="6169170" y="2667973"/>
              <a:chExt cx="2582561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109805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65~75</a:t>
                </a: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86" name="TextBox 85"/>
          <p:cNvSpPr txBox="1"/>
          <p:nvPr/>
        </p:nvSpPr>
        <p:spPr>
          <a:xfrm>
            <a:off x="1897469" y="1407656"/>
            <a:ext cx="6363922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소상공인 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성장 및 혁신을 위해 비즈니스모델</a:t>
            </a:r>
            <a:r>
              <a:rPr lang="en-US" altLang="ko-KR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(BM) 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개발 및 </a:t>
            </a:r>
            <a:r>
              <a:rPr lang="ko-KR" altLang="en-US" sz="1600" dirty="0" err="1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생활혁신</a:t>
            </a:r>
            <a:r>
              <a:rPr lang="ko-KR" altLang="en-US" sz="16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 기술개발로</a:t>
            </a:r>
            <a:endParaRPr lang="ko-KR" altLang="en-US" sz="1600" dirty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소상공인 </a:t>
            </a: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혁신역량 강화</a:t>
            </a:r>
            <a:endParaRPr lang="ko-KR" altLang="en-US" sz="1700" dirty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01625" y="3028950"/>
            <a:ext cx="8540749" cy="3435351"/>
            <a:chOff x="352426" y="3028950"/>
            <a:chExt cx="8439149" cy="3435351"/>
          </a:xfrm>
        </p:grpSpPr>
        <p:sp>
          <p:nvSpPr>
            <p:cNvPr id="96" name="양쪽 모서리가 둥근 사각형 95"/>
            <p:cNvSpPr/>
            <p:nvPr/>
          </p:nvSpPr>
          <p:spPr>
            <a:xfrm>
              <a:off x="352426" y="3028950"/>
              <a:ext cx="1545044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98" name="양쪽 모서리가 둥근 사각형 97"/>
            <p:cNvSpPr/>
            <p:nvPr/>
          </p:nvSpPr>
          <p:spPr>
            <a:xfrm>
              <a:off x="5779067" y="3028950"/>
              <a:ext cx="1879039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99" name="양쪽 모서리가 둥근 사각형 98"/>
            <p:cNvSpPr/>
            <p:nvPr/>
          </p:nvSpPr>
          <p:spPr>
            <a:xfrm>
              <a:off x="3857471" y="3028950"/>
              <a:ext cx="1883034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00" name="양쪽 모서리가 둥근 사각형 99"/>
            <p:cNvSpPr/>
            <p:nvPr/>
          </p:nvSpPr>
          <p:spPr>
            <a:xfrm>
              <a:off x="1935564" y="3028950"/>
              <a:ext cx="1887808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2426" y="3488181"/>
              <a:ext cx="8439149" cy="2976120"/>
              <a:chOff x="352426" y="3650105"/>
              <a:chExt cx="8439149" cy="2814195"/>
            </a:xfrm>
          </p:grpSpPr>
          <p:sp>
            <p:nvSpPr>
              <p:cNvPr id="88" name="직사각형 87"/>
              <p:cNvSpPr/>
              <p:nvPr/>
            </p:nvSpPr>
            <p:spPr>
              <a:xfrm>
                <a:off x="7696200" y="3650105"/>
                <a:ext cx="1095375" cy="28141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9" name="직사각형 108"/>
              <p:cNvSpPr/>
              <p:nvPr/>
            </p:nvSpPr>
            <p:spPr>
              <a:xfrm>
                <a:off x="352426" y="3650105"/>
                <a:ext cx="1545043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352426" y="5076382"/>
                <a:ext cx="1545043" cy="1387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842819" y="4238810"/>
                <a:ext cx="564258" cy="22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 spc="-50" dirty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BM</a:t>
                </a:r>
                <a:r>
                  <a:rPr lang="ko-KR" altLang="en-US" sz="1400" spc="-50" dirty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개발</a:t>
                </a: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499776" y="5660310"/>
                <a:ext cx="1250343" cy="22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생활혁신</a:t>
                </a:r>
                <a:r>
                  <a:rPr lang="en-US" altLang="ko-KR" sz="14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4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기술개발</a:t>
                </a: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3857470" y="3650105"/>
                <a:ext cx="1883034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3857470" y="5076383"/>
                <a:ext cx="1883034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936571" y="3911882"/>
                <a:ext cx="1724831" cy="864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소상공인을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대상으로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새로운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서비스의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창출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또는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개선이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가능한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BM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기획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개발지원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3934969" y="5338160"/>
                <a:ext cx="1728037" cy="864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0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자체 </a:t>
                </a: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기술개발이 </a:t>
                </a:r>
                <a:r>
                  <a:rPr lang="ko-KR" altLang="en-US" sz="1350" spc="-10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어려운 </a:t>
                </a:r>
                <a:endParaRPr lang="en-US" altLang="ko-KR" sz="1350" spc="-10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소상공인과</a:t>
                </a:r>
                <a:r>
                  <a:rPr lang="en-US" altLang="ko-KR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대학을 연계하여</a:t>
                </a:r>
                <a:endParaRPr lang="en-US" altLang="ko-KR" sz="1350" spc="-10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문제점 </a:t>
                </a:r>
                <a:r>
                  <a:rPr lang="ko-KR" altLang="en-US" sz="1350" spc="-10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진단</a:t>
                </a:r>
                <a:r>
                  <a:rPr lang="en-US" altLang="ko-KR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생활에</a:t>
                </a:r>
                <a:r>
                  <a:rPr lang="en-US" altLang="ko-KR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즉시</a:t>
                </a:r>
                <a:endParaRPr lang="en-US" altLang="ko-KR" sz="1350" spc="-10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활용 가능한</a:t>
                </a:r>
                <a:r>
                  <a:rPr lang="en-US" altLang="ko-KR" sz="1350" spc="-10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10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 </a:t>
                </a:r>
                <a:r>
                  <a:rPr lang="ko-KR" altLang="en-US" sz="1350" spc="-10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118" name="직사각형 117"/>
              <p:cNvSpPr/>
              <p:nvPr/>
            </p:nvSpPr>
            <p:spPr>
              <a:xfrm>
                <a:off x="5770300" y="3650105"/>
                <a:ext cx="1882801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5770300" y="5076383"/>
                <a:ext cx="1882801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5891034" y="4147617"/>
                <a:ext cx="1627048" cy="39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기획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6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/25.5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백만원</a:t>
                </a:r>
              </a:p>
              <a:p>
                <a:pPr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2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/4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5891034" y="5573895"/>
                <a:ext cx="1490793" cy="39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진단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2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/5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백만원</a:t>
                </a:r>
              </a:p>
              <a:p>
                <a:pPr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6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/30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백만원</a:t>
                </a: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7955346" y="4930299"/>
                <a:ext cx="57708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16" name="직사각형 115"/>
              <p:cNvSpPr/>
              <p:nvPr/>
            </p:nvSpPr>
            <p:spPr>
              <a:xfrm>
                <a:off x="1935564" y="3650105"/>
                <a:ext cx="1887808" cy="2814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2213421" y="4733067"/>
                <a:ext cx="1332095" cy="648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중소기업기본법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조의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규정에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pic>
        <p:nvPicPr>
          <p:cNvPr id="57" name="그림 5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467307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소상공인 자영업자를 위한 생활혁신형기술개발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1" name="타원 60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42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7" name="직각 삼각형 10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309273" y="2459140"/>
            <a:ext cx="2119106" cy="339139"/>
            <a:chOff x="323528" y="2667973"/>
            <a:chExt cx="2119106" cy="339139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323528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총 예산</a:t>
              </a: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778991" y="2722126"/>
              <a:ext cx="66364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368</a:t>
              </a:r>
              <a:r>
                <a:rPr kumimoji="0" lang="ko-KR" altLang="en-US" sz="1500" b="1" i="0" u="none" strike="noStrike" kern="1200" cap="none" spc="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289543" y="2459140"/>
            <a:ext cx="2100055" cy="339139"/>
            <a:chOff x="3332802" y="2667973"/>
            <a:chExt cx="2100055" cy="339139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332802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”20</a:t>
              </a: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신규 예산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769214" y="2722126"/>
              <a:ext cx="66364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altLang="ko-KR" sz="1500" b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139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6269813" y="2459140"/>
            <a:ext cx="2691565" cy="339139"/>
            <a:chOff x="6169170" y="2667973"/>
            <a:chExt cx="2691565" cy="339139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6169170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정부출연금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53673" y="2722126"/>
              <a:ext cx="1207062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20~100% </a:t>
              </a:r>
              <a:r>
                <a: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이내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897469" y="1543078"/>
            <a:ext cx="6596358" cy="27526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중소기업의 연구인력 유입 촉진을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위해</a:t>
            </a:r>
            <a:r>
              <a:rPr lang="en-US" altLang="ko-KR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 </a:t>
            </a:r>
            <a:r>
              <a:rPr lang="ko-KR" altLang="en-US" sz="17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기업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중심의 연구인력 양성 및 공급 지원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9273" y="3028950"/>
            <a:ext cx="8533102" cy="3447569"/>
            <a:chOff x="352425" y="3028950"/>
            <a:chExt cx="8439150" cy="3447569"/>
          </a:xfrm>
        </p:grpSpPr>
        <p:sp>
          <p:nvSpPr>
            <p:cNvPr id="118" name="양쪽 모서리가 둥근 사각형 117"/>
            <p:cNvSpPr/>
            <p:nvPr/>
          </p:nvSpPr>
          <p:spPr>
            <a:xfrm>
              <a:off x="352425" y="3028950"/>
              <a:ext cx="2409830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119" name="양쪽 모서리가 둥근 사각형 118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120" name="양쪽 모서리가 둥근 사각형 119"/>
            <p:cNvSpPr/>
            <p:nvPr/>
          </p:nvSpPr>
          <p:spPr>
            <a:xfrm>
              <a:off x="5554277" y="3028950"/>
              <a:ext cx="2103830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121" name="양쪽 모서리가 둥근 사각형 120"/>
            <p:cNvSpPr/>
            <p:nvPr/>
          </p:nvSpPr>
          <p:spPr>
            <a:xfrm>
              <a:off x="2800350" y="3028950"/>
              <a:ext cx="2715832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800350" y="3488180"/>
              <a:ext cx="2715832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5554277" y="3488180"/>
              <a:ext cx="2103829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696200" y="3488180"/>
              <a:ext cx="1095375" cy="29746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2425" y="3488180"/>
              <a:ext cx="2409830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81487" y="3659429"/>
              <a:ext cx="1551707" cy="2398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lnSpc>
                  <a:spcPct val="110000"/>
                </a:lnSpc>
                <a:defRPr sz="1300" spc="-5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ko-KR" altLang="en-US" sz="140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신진 연구인력채용지원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904076" y="3555880"/>
              <a:ext cx="1404231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연차</a:t>
              </a:r>
              <a:r>
                <a:rPr lang="en-US" altLang="ko-KR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학위별</a:t>
              </a:r>
              <a:endParaRPr lang="en-US" altLang="ko-KR" sz="135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기준연봉의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50%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955346" y="4778894"/>
              <a:ext cx="577081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914951" y="3538291"/>
              <a:ext cx="2524730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중소기업의 연구인력 부족 현상 완화 </a:t>
              </a:r>
              <a:r>
                <a:rPr lang="ko-KR" altLang="en-US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</a:t>
              </a:r>
              <a:endParaRPr lang="en-US" altLang="ko-KR" sz="13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청년층 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일자리 창출에 기여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00350" y="4093965"/>
              <a:ext cx="2715832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554277" y="4093965"/>
              <a:ext cx="2103829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2425" y="4093965"/>
              <a:ext cx="2409830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2800350" y="4699749"/>
              <a:ext cx="2715832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5554277" y="4699749"/>
              <a:ext cx="2103829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52425" y="4699749"/>
              <a:ext cx="2409830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800350" y="5305534"/>
              <a:ext cx="2715832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54277" y="5305534"/>
              <a:ext cx="2103829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52425" y="5305534"/>
              <a:ext cx="2409830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800350" y="5911319"/>
              <a:ext cx="2715832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554277" y="5911319"/>
              <a:ext cx="2103829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352425" y="5911319"/>
              <a:ext cx="2409830" cy="56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spc="-5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83704" y="4260160"/>
              <a:ext cx="1747273" cy="2398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lnSpc>
                  <a:spcPct val="110000"/>
                </a:lnSpc>
                <a:defRPr sz="1300" spc="-5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ko-KR" altLang="en-US" sz="1400" dirty="0" err="1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고경력</a:t>
              </a:r>
              <a:r>
                <a:rPr lang="ko-KR" altLang="en-US" sz="140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 </a:t>
              </a:r>
              <a:r>
                <a:rPr lang="ko-KR" altLang="en-US" sz="140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연구인력</a:t>
              </a:r>
              <a:r>
                <a:rPr lang="en-US" altLang="ko-KR" sz="140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 </a:t>
              </a:r>
              <a:r>
                <a:rPr lang="ko-KR" altLang="en-US" sz="1400" dirty="0" err="1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채용지원</a:t>
              </a:r>
              <a:endParaRPr lang="ko-KR" altLang="en-US" sz="140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813506" y="4267272"/>
              <a:ext cx="1585370" cy="2185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인건비의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50%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080862" y="4170459"/>
              <a:ext cx="2192909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고급인력의 중소기업 유입 확대 </a:t>
              </a:r>
              <a:r>
                <a:rPr lang="ko-KR" altLang="en-US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</a:t>
              </a:r>
              <a:endParaRPr lang="en-US" altLang="ko-KR" sz="13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ko-KR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역량 강화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83704" y="4865945"/>
              <a:ext cx="1747273" cy="2398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lnSpc>
                  <a:spcPct val="110000"/>
                </a:lnSpc>
                <a:defRPr sz="1300" spc="-5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ko-KR" altLang="en-US" sz="140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공공연 </a:t>
              </a:r>
              <a:r>
                <a:rPr lang="ko-KR" altLang="en-US" sz="140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연구인력</a:t>
              </a:r>
              <a:r>
                <a:rPr lang="en-US" altLang="ko-KR" sz="140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 </a:t>
              </a:r>
              <a:r>
                <a:rPr lang="ko-KR" altLang="en-US" sz="1400" dirty="0" err="1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파견지원</a:t>
              </a:r>
              <a:endParaRPr lang="ko-KR" altLang="en-US" sz="140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998654" y="4758794"/>
              <a:ext cx="1215076" cy="447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파견인력</a:t>
              </a:r>
              <a:endParaRPr lang="en-US" altLang="ko-KR" sz="13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인건비 </a:t>
              </a:r>
              <a:r>
                <a: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50%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864457" y="4772096"/>
              <a:ext cx="2625719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공공연구기관 소속 연구인력 파견을 </a:t>
              </a:r>
              <a:r>
                <a:rPr lang="ko-KR" altLang="en-US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통해</a:t>
              </a:r>
              <a:endParaRPr lang="en-US" altLang="ko-KR" sz="13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연구역량 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전달 및 기술개발 지원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33021" y="5471730"/>
              <a:ext cx="2048638" cy="2398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lnSpc>
                  <a:spcPct val="110000"/>
                </a:lnSpc>
                <a:defRPr sz="1300" spc="-5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ko-KR" altLang="en-US" sz="1400" dirty="0" err="1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기업연계형</a:t>
              </a:r>
              <a:r>
                <a:rPr lang="ko-KR" altLang="en-US" sz="140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 </a:t>
              </a:r>
              <a:r>
                <a:rPr lang="ko-KR" altLang="en-US" sz="140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연구개발인력양성</a:t>
              </a:r>
              <a:endParaRPr lang="ko-KR" altLang="en-US" sz="140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097237" y="5485330"/>
              <a:ext cx="1017907" cy="2285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5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/3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936592" y="5369086"/>
              <a:ext cx="2481449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중소기업이 요구하는 </a:t>
              </a:r>
              <a:r>
                <a:rPr lang="ko-KR" altLang="en-US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프로젝트 </a:t>
              </a:r>
              <a:r>
                <a:rPr lang="ko-KR" altLang="en-US" sz="130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수행을</a:t>
              </a:r>
              <a:endParaRPr lang="en-US" altLang="ko-KR" sz="13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통해</a:t>
              </a:r>
              <a:r>
                <a:rPr lang="en-US" altLang="ko-KR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30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현장중심의 </a:t>
              </a:r>
              <a:r>
                <a:rPr lang="ko-KR" altLang="en-US" sz="130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석박사</a:t>
              </a:r>
              <a:r>
                <a: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연구인력 양성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43413" y="6080555"/>
              <a:ext cx="2227854" cy="2369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lnSpc>
                  <a:spcPct val="110000"/>
                </a:lnSpc>
                <a:defRPr sz="1300" spc="-5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ko-KR" altLang="en-US" sz="1400" spc="-8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지역중소기업 </a:t>
              </a:r>
              <a:r>
                <a:rPr lang="en-US" altLang="ko-KR" sz="1400" spc="-8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R&amp;D </a:t>
              </a:r>
              <a:r>
                <a:rPr lang="ko-KR" altLang="en-US" sz="1400" spc="-8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산업인턴 </a:t>
              </a:r>
              <a:r>
                <a:rPr lang="ko-KR" altLang="en-US" sz="1400" spc="-8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rPr>
                <a:t>지원</a:t>
              </a:r>
              <a:endParaRPr lang="ko-KR" altLang="en-US" sz="1400" spc="-80" dirty="0">
                <a:gradFill>
                  <a:gsLst>
                    <a:gs pos="100000">
                      <a:srgbClr val="003187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097237" y="6086469"/>
              <a:ext cx="1017907" cy="2285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</a:t>
              </a:r>
              <a:r>
                <a:rPr lang="ko-KR" altLang="en-US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/3</a:t>
              </a:r>
              <a:r>
                <a:rPr lang="ko-KR" altLang="en-US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842816" y="5966076"/>
              <a:ext cx="2669000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지역 공대생의 </a:t>
              </a:r>
              <a:r>
                <a:rPr lang="en-US" altLang="ko-KR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300" spc="-3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현장역량강화</a:t>
              </a:r>
              <a:r>
                <a:rPr lang="en-US" altLang="ko-KR" sz="1300" spc="-3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</a:p>
            <a:p>
              <a:pPr algn="ctr">
                <a:lnSpc>
                  <a:spcPct val="110000"/>
                </a:lnSpc>
                <a:defRPr/>
              </a:pPr>
              <a:r>
                <a:rPr lang="ko-KR" altLang="en-US" sz="130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지역 </a:t>
              </a:r>
              <a:r>
                <a:rPr lang="ko-KR" altLang="en-US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인력 미스매치 해결에 기여</a:t>
              </a:r>
            </a:p>
          </p:txBody>
        </p:sp>
      </p:grpSp>
      <p:pic>
        <p:nvPicPr>
          <p:cNvPr id="72" name="그림 7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73" name="직사각형 72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41444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 연구인력지원</a:t>
            </a:r>
          </a:p>
        </p:txBody>
      </p:sp>
      <p:grpSp>
        <p:nvGrpSpPr>
          <p:cNvPr id="75" name="그룹 74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77" name="타원 76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타원 77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942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7" name="직각 삼각형 10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309273" y="2459140"/>
            <a:ext cx="2119106" cy="339139"/>
            <a:chOff x="323528" y="2667973"/>
            <a:chExt cx="2119106" cy="339139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323528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총 예산</a:t>
              </a: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778991" y="2722126"/>
              <a:ext cx="66364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132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289543" y="2459140"/>
            <a:ext cx="2100055" cy="339139"/>
            <a:chOff x="3332802" y="2667973"/>
            <a:chExt cx="2100055" cy="339139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332802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”20</a:t>
              </a: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신규 예산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769214" y="2722126"/>
              <a:ext cx="66364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altLang="ko-KR" sz="1500" b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132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6269813" y="2459140"/>
            <a:ext cx="2582561" cy="339139"/>
            <a:chOff x="6169170" y="2667973"/>
            <a:chExt cx="2582561" cy="339139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6169170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정부출연금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53673" y="2722126"/>
              <a:ext cx="1098058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60~70% </a:t>
              </a:r>
              <a:r>
                <a: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이내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897469" y="1407656"/>
            <a:ext cx="6910546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중소기업이 대학</a:t>
            </a:r>
            <a:r>
              <a:rPr lang="en-US" altLang="ko-KR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·</a:t>
            </a: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연구기관 등이 보유한 연구장비 활용 및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장비전문인력과 </a:t>
            </a: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협력을 </a:t>
            </a:r>
            <a:r>
              <a:rPr lang="ko-KR" altLang="en-US" sz="16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통한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기술경쟁력 향상 및 연구기반 강화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1625" y="3028950"/>
            <a:ext cx="8540749" cy="3435350"/>
            <a:chOff x="352426" y="3028950"/>
            <a:chExt cx="8439150" cy="3435350"/>
          </a:xfrm>
        </p:grpSpPr>
        <p:sp>
          <p:nvSpPr>
            <p:cNvPr id="118" name="양쪽 모서리가 둥근 사각형 117"/>
            <p:cNvSpPr/>
            <p:nvPr/>
          </p:nvSpPr>
          <p:spPr>
            <a:xfrm>
              <a:off x="352426" y="3028950"/>
              <a:ext cx="1723264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119" name="양쪽 모서리가 둥근 사각형 118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120" name="양쪽 모서리가 둥근 사각형 119"/>
            <p:cNvSpPr/>
            <p:nvPr/>
          </p:nvSpPr>
          <p:spPr>
            <a:xfrm>
              <a:off x="4255707" y="3028950"/>
              <a:ext cx="2103830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</a:t>
              </a:r>
              <a:r>
                <a:rPr lang="ko-KR" altLang="en-US" sz="1500" kern="0" spc="-7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내용</a:t>
              </a:r>
              <a:endParaRPr lang="ko-KR" altLang="en-US" sz="1500" kern="0" spc="-7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1" name="양쪽 모서리가 둥근 사각형 120"/>
            <p:cNvSpPr/>
            <p:nvPr/>
          </p:nvSpPr>
          <p:spPr>
            <a:xfrm>
              <a:off x="2113783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</a:t>
              </a:r>
              <a:r>
                <a:rPr lang="ko-KR" altLang="en-US" sz="1500" kern="0" spc="-7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대상</a:t>
              </a:r>
              <a:endParaRPr lang="ko-KR" altLang="en-US" sz="1500" kern="0" spc="-7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2426" y="3488180"/>
              <a:ext cx="8439150" cy="2976120"/>
              <a:chOff x="352426" y="3650104"/>
              <a:chExt cx="8439150" cy="2814196"/>
            </a:xfrm>
          </p:grpSpPr>
          <p:sp>
            <p:nvSpPr>
              <p:cNvPr id="74" name="직사각형 73"/>
              <p:cNvSpPr/>
              <p:nvPr/>
            </p:nvSpPr>
            <p:spPr>
              <a:xfrm>
                <a:off x="352427" y="3650104"/>
                <a:ext cx="1723262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352427" y="4850836"/>
                <a:ext cx="1723262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4255707" y="3650104"/>
                <a:ext cx="2103829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4255707" y="4850836"/>
                <a:ext cx="2103829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2113783" y="3650105"/>
                <a:ext cx="2103829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7696200" y="3650105"/>
                <a:ext cx="1095375" cy="23649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352426" y="6071281"/>
                <a:ext cx="8439150" cy="393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747591" y="6175457"/>
                <a:ext cx="6129883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정부출연금 비중</a:t>
                </a:r>
                <a:r>
                  <a:rPr lang="en-US" altLang="ko-KR" sz="135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창업기업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업력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7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 이하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70%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이내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일반기업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업력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7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 초과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60%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이내 지원</a:t>
                </a:r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6396540" y="3650104"/>
                <a:ext cx="1261566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6396540" y="4850836"/>
                <a:ext cx="1261566" cy="11642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6459058" y="4134005"/>
                <a:ext cx="1136530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350" spc="-7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7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/5</a:t>
                </a:r>
                <a:r>
                  <a:rPr lang="ko-KR" altLang="en-US" sz="135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백만원</a:t>
                </a:r>
                <a:endParaRPr lang="ko-KR" altLang="en-US" sz="1350" spc="-7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6446234" y="5334737"/>
                <a:ext cx="1162178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/7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천만원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837353" y="4126975"/>
                <a:ext cx="753412" cy="22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err="1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공유확산형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4434786" y="3908092"/>
                <a:ext cx="1745670" cy="6482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대학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연구기관 등이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보유한</a:t>
                </a:r>
                <a:endParaRPr lang="en-US" altLang="ko-KR" sz="13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연구시설장비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이용료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일부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7955347" y="4740261"/>
                <a:ext cx="57708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4325823" y="5000779"/>
                <a:ext cx="1963597" cy="864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공유확산형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기업 중 심화연구가 필요한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경우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장비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전문인력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활용하는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비용 지원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37353" y="5327707"/>
                <a:ext cx="753412" cy="22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err="1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연구집중형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2427514" y="4099234"/>
                <a:ext cx="1476366" cy="432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중소기업기본법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조에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의한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grpSp>
            <p:nvGrpSpPr>
              <p:cNvPr id="92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6176023"/>
                <a:ext cx="193432" cy="176212"/>
                <a:chOff x="384" y="1035"/>
                <a:chExt cx="126" cy="111"/>
              </a:xfrm>
              <a:solidFill>
                <a:srgbClr val="3B5DB0"/>
              </a:solidFill>
            </p:grpSpPr>
            <p:sp>
              <p:nvSpPr>
                <p:cNvPr id="96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97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sp>
            <p:nvSpPr>
              <p:cNvPr id="93" name="모서리가 둥근 직사각형 92"/>
              <p:cNvSpPr/>
              <p:nvPr/>
            </p:nvSpPr>
            <p:spPr>
              <a:xfrm>
                <a:off x="2727960" y="3812522"/>
                <a:ext cx="865048" cy="22612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100" spc="-3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참여기업</a:t>
                </a:r>
                <a:endParaRPr lang="en-US" altLang="ko-KR" sz="1100" spc="-3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2184660" y="4975288"/>
                <a:ext cx="1962076" cy="864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중소기업과 </a:t>
                </a: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공동활용이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가능한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연구시설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장비를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ZEUS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장비활용종합포털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에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등록한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대학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연구기관  등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95" name="모서리가 둥근 직사각형 94"/>
              <p:cNvSpPr/>
              <p:nvPr/>
            </p:nvSpPr>
            <p:spPr>
              <a:xfrm>
                <a:off x="2727960" y="4688576"/>
                <a:ext cx="865048" cy="22612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100" spc="-3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운영기관</a:t>
                </a:r>
                <a:endParaRPr lang="en-US" altLang="ko-KR" sz="1100" spc="-3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108" name="양쪽 모서리가 둥근 사각형 107"/>
            <p:cNvSpPr/>
            <p:nvPr/>
          </p:nvSpPr>
          <p:spPr>
            <a:xfrm>
              <a:off x="6396540" y="3028950"/>
              <a:ext cx="1261566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</p:grpSp>
      <p:pic>
        <p:nvPicPr>
          <p:cNvPr id="55" name="그림 5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156966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연구기반 활용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57" name="타원 56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타원 58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741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7" name="직각 삼각형 10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309273" y="2459140"/>
            <a:ext cx="2285819" cy="339139"/>
            <a:chOff x="323528" y="2667973"/>
            <a:chExt cx="2285819" cy="339139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323528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총 예산</a:t>
              </a: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778991" y="2722126"/>
              <a:ext cx="830356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138.1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289543" y="2459140"/>
            <a:ext cx="2266768" cy="339139"/>
            <a:chOff x="3332802" y="2667973"/>
            <a:chExt cx="2266768" cy="339139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332802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”20</a:t>
              </a: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신규 예산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769214" y="2722126"/>
              <a:ext cx="830356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altLang="ko-KR" sz="1500" b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138.1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6269813" y="2459140"/>
            <a:ext cx="2582561" cy="339139"/>
            <a:chOff x="6169170" y="2667973"/>
            <a:chExt cx="2582561" cy="339139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6169170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정부출연금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53673" y="2722126"/>
              <a:ext cx="1098058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50~80% </a:t>
              </a:r>
              <a:r>
                <a: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이내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897469" y="1407656"/>
            <a:ext cx="6094617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ko-KR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R&amp;D </a:t>
            </a: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기획 역량이 부족한 중소기업에게 교육과 과제 기획을 지원하고</a:t>
            </a:r>
            <a:r>
              <a:rPr lang="en-US" altLang="ko-KR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,</a:t>
            </a: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대학 및 출연연의 기술전문가를 활용하여 현장의 기술 애로 해결을 지원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09273" y="3028950"/>
            <a:ext cx="8533102" cy="3435350"/>
            <a:chOff x="352425" y="3028950"/>
            <a:chExt cx="8439151" cy="3435350"/>
          </a:xfrm>
        </p:grpSpPr>
        <p:sp>
          <p:nvSpPr>
            <p:cNvPr id="118" name="양쪽 모서리가 둥근 사각형 117"/>
            <p:cNvSpPr/>
            <p:nvPr/>
          </p:nvSpPr>
          <p:spPr>
            <a:xfrm>
              <a:off x="352426" y="3028950"/>
              <a:ext cx="154504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119" name="양쪽 모서리가 둥근 사각형 118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120" name="양쪽 모서리가 둥근 사각형 119"/>
            <p:cNvSpPr/>
            <p:nvPr/>
          </p:nvSpPr>
          <p:spPr>
            <a:xfrm>
              <a:off x="3857469" y="3028950"/>
              <a:ext cx="1883034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</a:t>
              </a:r>
              <a:r>
                <a:rPr lang="ko-KR" altLang="en-US" sz="1500" kern="0" spc="-7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내용</a:t>
              </a:r>
              <a:endParaRPr lang="ko-KR" altLang="en-US" sz="1500" kern="0" spc="-7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1" name="양쪽 모서리가 둥근 사각형 120"/>
            <p:cNvSpPr/>
            <p:nvPr/>
          </p:nvSpPr>
          <p:spPr>
            <a:xfrm>
              <a:off x="1940339" y="3028950"/>
              <a:ext cx="1883034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</a:t>
              </a:r>
              <a:r>
                <a:rPr lang="ko-KR" altLang="en-US" sz="1500" kern="0" spc="-70" smtClean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대상</a:t>
              </a:r>
              <a:endParaRPr lang="ko-KR" altLang="en-US" sz="1500" kern="0" spc="-7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8" name="양쪽 모서리가 둥근 사각형 107"/>
            <p:cNvSpPr/>
            <p:nvPr/>
          </p:nvSpPr>
          <p:spPr>
            <a:xfrm>
              <a:off x="5775073" y="3028950"/>
              <a:ext cx="1883034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5689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2425" y="3488180"/>
              <a:ext cx="8439151" cy="2976120"/>
              <a:chOff x="352425" y="3643756"/>
              <a:chExt cx="8439151" cy="2820544"/>
            </a:xfrm>
          </p:grpSpPr>
          <p:sp>
            <p:nvSpPr>
              <p:cNvPr id="53" name="직사각형 52"/>
              <p:cNvSpPr/>
              <p:nvPr/>
            </p:nvSpPr>
            <p:spPr>
              <a:xfrm>
                <a:off x="352426" y="5767433"/>
                <a:ext cx="8439150" cy="696867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747591" y="6160216"/>
                <a:ext cx="177933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00" b="1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b="1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위기업종</a:t>
                </a:r>
                <a:r>
                  <a:rPr lang="en-US" altLang="ko-KR" sz="1300" b="1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0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조선</a:t>
                </a:r>
                <a:r>
                  <a:rPr lang="en-US" altLang="ko-KR" sz="130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0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자동차 산업</a:t>
                </a:r>
                <a:endParaRPr lang="ko-KR" altLang="en-US" sz="13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47591" y="5875244"/>
                <a:ext cx="727122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0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b="1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위기지역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군산시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전북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), 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목포시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영암군 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해남군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전남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), 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거제시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창원시 </a:t>
                </a:r>
                <a:r>
                  <a:rPr lang="ko-KR" altLang="en-US" sz="13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진해구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통영시</a:t>
                </a:r>
                <a:r>
                  <a: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고성군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경남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), 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울산동구</a:t>
                </a:r>
                <a:r>
                  <a: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포항시</a:t>
                </a:r>
                <a:endPara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7696200" y="3643756"/>
                <a:ext cx="1095375" cy="2046525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42523" y="4565156"/>
                <a:ext cx="6027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35" name="Freeform 5">
                <a:extLst>
                  <a:ext uri="{FF2B5EF4-FFF2-40B4-BE49-F238E27FC236}">
                    <a16:creationId xmlns:a16="http://schemas.microsoft.com/office/drawing/2014/main" id="{9F0A2079-6405-462E-8012-3D05525E0E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1659" y="5885345"/>
                <a:ext cx="161193" cy="166687"/>
              </a:xfrm>
              <a:custGeom>
                <a:avLst/>
                <a:gdLst>
                  <a:gd name="T0" fmla="*/ 132 w 264"/>
                  <a:gd name="T1" fmla="*/ 0 h 264"/>
                  <a:gd name="T2" fmla="*/ 264 w 264"/>
                  <a:gd name="T3" fmla="*/ 132 h 264"/>
                  <a:gd name="T4" fmla="*/ 132 w 264"/>
                  <a:gd name="T5" fmla="*/ 264 h 264"/>
                  <a:gd name="T6" fmla="*/ 0 w 264"/>
                  <a:gd name="T7" fmla="*/ 132 h 264"/>
                  <a:gd name="T8" fmla="*/ 132 w 264"/>
                  <a:gd name="T9" fmla="*/ 0 h 264"/>
                  <a:gd name="T10" fmla="*/ 132 w 264"/>
                  <a:gd name="T11" fmla="*/ 23 h 264"/>
                  <a:gd name="T12" fmla="*/ 241 w 264"/>
                  <a:gd name="T13" fmla="*/ 132 h 264"/>
                  <a:gd name="T14" fmla="*/ 132 w 264"/>
                  <a:gd name="T15" fmla="*/ 242 h 264"/>
                  <a:gd name="T16" fmla="*/ 22 w 264"/>
                  <a:gd name="T17" fmla="*/ 132 h 264"/>
                  <a:gd name="T18" fmla="*/ 132 w 264"/>
                  <a:gd name="T19" fmla="*/ 2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0"/>
                    </a:moveTo>
                    <a:cubicBezTo>
                      <a:pt x="205" y="0"/>
                      <a:pt x="264" y="59"/>
                      <a:pt x="264" y="132"/>
                    </a:cubicBezTo>
                    <a:cubicBezTo>
                      <a:pt x="264" y="205"/>
                      <a:pt x="205" y="264"/>
                      <a:pt x="132" y="264"/>
                    </a:cubicBezTo>
                    <a:cubicBezTo>
                      <a:pt x="59" y="264"/>
                      <a:pt x="0" y="205"/>
                      <a:pt x="0" y="132"/>
                    </a:cubicBezTo>
                    <a:cubicBezTo>
                      <a:pt x="0" y="59"/>
                      <a:pt x="59" y="0"/>
                      <a:pt x="132" y="0"/>
                    </a:cubicBezTo>
                    <a:close/>
                    <a:moveTo>
                      <a:pt x="132" y="23"/>
                    </a:moveTo>
                    <a:cubicBezTo>
                      <a:pt x="192" y="23"/>
                      <a:pt x="241" y="72"/>
                      <a:pt x="241" y="132"/>
                    </a:cubicBezTo>
                    <a:cubicBezTo>
                      <a:pt x="241" y="193"/>
                      <a:pt x="192" y="242"/>
                      <a:pt x="132" y="242"/>
                    </a:cubicBezTo>
                    <a:cubicBezTo>
                      <a:pt x="71" y="242"/>
                      <a:pt x="22" y="193"/>
                      <a:pt x="22" y="132"/>
                    </a:cubicBezTo>
                    <a:cubicBezTo>
                      <a:pt x="22" y="72"/>
                      <a:pt x="71" y="23"/>
                      <a:pt x="132" y="23"/>
                    </a:cubicBezTo>
                    <a:close/>
                  </a:path>
                </a:pathLst>
              </a:custGeom>
              <a:solidFill>
                <a:srgbClr val="3B5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136" name="Freeform 6">
                <a:extLst>
                  <a:ext uri="{FF2B5EF4-FFF2-40B4-BE49-F238E27FC236}">
                    <a16:creationId xmlns:a16="http://schemas.microsoft.com/office/drawing/2014/main" id="{7C8CEB15-FEF9-4321-90FD-7414EDA88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98" y="5875820"/>
                <a:ext cx="161193" cy="142875"/>
              </a:xfrm>
              <a:custGeom>
                <a:avLst/>
                <a:gdLst>
                  <a:gd name="T0" fmla="*/ 106 w 265"/>
                  <a:gd name="T1" fmla="*/ 147 h 226"/>
                  <a:gd name="T2" fmla="*/ 250 w 265"/>
                  <a:gd name="T3" fmla="*/ 0 h 226"/>
                  <a:gd name="T4" fmla="*/ 265 w 265"/>
                  <a:gd name="T5" fmla="*/ 15 h 226"/>
                  <a:gd name="T6" fmla="*/ 105 w 265"/>
                  <a:gd name="T7" fmla="*/ 226 h 226"/>
                  <a:gd name="T8" fmla="*/ 0 w 265"/>
                  <a:gd name="T9" fmla="*/ 113 h 226"/>
                  <a:gd name="T10" fmla="*/ 30 w 265"/>
                  <a:gd name="T11" fmla="*/ 86 h 226"/>
                  <a:gd name="T12" fmla="*/ 106 w 265"/>
                  <a:gd name="T13" fmla="*/ 147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226">
                    <a:moveTo>
                      <a:pt x="106" y="147"/>
                    </a:moveTo>
                    <a:cubicBezTo>
                      <a:pt x="154" y="99"/>
                      <a:pt x="201" y="49"/>
                      <a:pt x="250" y="0"/>
                    </a:cubicBezTo>
                    <a:cubicBezTo>
                      <a:pt x="255" y="6"/>
                      <a:pt x="260" y="10"/>
                      <a:pt x="265" y="15"/>
                    </a:cubicBezTo>
                    <a:cubicBezTo>
                      <a:pt x="212" y="86"/>
                      <a:pt x="158" y="156"/>
                      <a:pt x="105" y="226"/>
                    </a:cubicBezTo>
                    <a:cubicBezTo>
                      <a:pt x="70" y="189"/>
                      <a:pt x="34" y="151"/>
                      <a:pt x="0" y="113"/>
                    </a:cubicBezTo>
                    <a:cubicBezTo>
                      <a:pt x="9" y="104"/>
                      <a:pt x="19" y="95"/>
                      <a:pt x="30" y="86"/>
                    </a:cubicBezTo>
                    <a:cubicBezTo>
                      <a:pt x="106" y="147"/>
                      <a:pt x="106" y="147"/>
                      <a:pt x="106" y="147"/>
                    </a:cubicBezTo>
                    <a:close/>
                  </a:path>
                </a:pathLst>
              </a:custGeom>
              <a:solidFill>
                <a:srgbClr val="3B5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133" name="Freeform 5">
                <a:extLst>
                  <a:ext uri="{FF2B5EF4-FFF2-40B4-BE49-F238E27FC236}">
                    <a16:creationId xmlns:a16="http://schemas.microsoft.com/office/drawing/2014/main" id="{9F0A2079-6405-462E-8012-3D05525E0E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1659" y="6170307"/>
                <a:ext cx="161193" cy="166687"/>
              </a:xfrm>
              <a:custGeom>
                <a:avLst/>
                <a:gdLst>
                  <a:gd name="T0" fmla="*/ 132 w 264"/>
                  <a:gd name="T1" fmla="*/ 0 h 264"/>
                  <a:gd name="T2" fmla="*/ 264 w 264"/>
                  <a:gd name="T3" fmla="*/ 132 h 264"/>
                  <a:gd name="T4" fmla="*/ 132 w 264"/>
                  <a:gd name="T5" fmla="*/ 264 h 264"/>
                  <a:gd name="T6" fmla="*/ 0 w 264"/>
                  <a:gd name="T7" fmla="*/ 132 h 264"/>
                  <a:gd name="T8" fmla="*/ 132 w 264"/>
                  <a:gd name="T9" fmla="*/ 0 h 264"/>
                  <a:gd name="T10" fmla="*/ 132 w 264"/>
                  <a:gd name="T11" fmla="*/ 23 h 264"/>
                  <a:gd name="T12" fmla="*/ 241 w 264"/>
                  <a:gd name="T13" fmla="*/ 132 h 264"/>
                  <a:gd name="T14" fmla="*/ 132 w 264"/>
                  <a:gd name="T15" fmla="*/ 242 h 264"/>
                  <a:gd name="T16" fmla="*/ 22 w 264"/>
                  <a:gd name="T17" fmla="*/ 132 h 264"/>
                  <a:gd name="T18" fmla="*/ 132 w 264"/>
                  <a:gd name="T19" fmla="*/ 2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0"/>
                    </a:moveTo>
                    <a:cubicBezTo>
                      <a:pt x="205" y="0"/>
                      <a:pt x="264" y="59"/>
                      <a:pt x="264" y="132"/>
                    </a:cubicBezTo>
                    <a:cubicBezTo>
                      <a:pt x="264" y="205"/>
                      <a:pt x="205" y="264"/>
                      <a:pt x="132" y="264"/>
                    </a:cubicBezTo>
                    <a:cubicBezTo>
                      <a:pt x="59" y="264"/>
                      <a:pt x="0" y="205"/>
                      <a:pt x="0" y="132"/>
                    </a:cubicBezTo>
                    <a:cubicBezTo>
                      <a:pt x="0" y="59"/>
                      <a:pt x="59" y="0"/>
                      <a:pt x="132" y="0"/>
                    </a:cubicBezTo>
                    <a:close/>
                    <a:moveTo>
                      <a:pt x="132" y="23"/>
                    </a:moveTo>
                    <a:cubicBezTo>
                      <a:pt x="192" y="23"/>
                      <a:pt x="241" y="72"/>
                      <a:pt x="241" y="132"/>
                    </a:cubicBezTo>
                    <a:cubicBezTo>
                      <a:pt x="241" y="193"/>
                      <a:pt x="192" y="242"/>
                      <a:pt x="132" y="242"/>
                    </a:cubicBezTo>
                    <a:cubicBezTo>
                      <a:pt x="71" y="242"/>
                      <a:pt x="22" y="193"/>
                      <a:pt x="22" y="132"/>
                    </a:cubicBezTo>
                    <a:cubicBezTo>
                      <a:pt x="22" y="72"/>
                      <a:pt x="71" y="23"/>
                      <a:pt x="132" y="23"/>
                    </a:cubicBezTo>
                    <a:close/>
                  </a:path>
                </a:pathLst>
              </a:custGeom>
              <a:solidFill>
                <a:srgbClr val="3B5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134" name="Freeform 6">
                <a:extLst>
                  <a:ext uri="{FF2B5EF4-FFF2-40B4-BE49-F238E27FC236}">
                    <a16:creationId xmlns:a16="http://schemas.microsoft.com/office/drawing/2014/main" id="{7C8CEB15-FEF9-4321-90FD-7414EDA88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98" y="6160782"/>
                <a:ext cx="161193" cy="142875"/>
              </a:xfrm>
              <a:custGeom>
                <a:avLst/>
                <a:gdLst>
                  <a:gd name="T0" fmla="*/ 106 w 265"/>
                  <a:gd name="T1" fmla="*/ 147 h 226"/>
                  <a:gd name="T2" fmla="*/ 250 w 265"/>
                  <a:gd name="T3" fmla="*/ 0 h 226"/>
                  <a:gd name="T4" fmla="*/ 265 w 265"/>
                  <a:gd name="T5" fmla="*/ 15 h 226"/>
                  <a:gd name="T6" fmla="*/ 105 w 265"/>
                  <a:gd name="T7" fmla="*/ 226 h 226"/>
                  <a:gd name="T8" fmla="*/ 0 w 265"/>
                  <a:gd name="T9" fmla="*/ 113 h 226"/>
                  <a:gd name="T10" fmla="*/ 30 w 265"/>
                  <a:gd name="T11" fmla="*/ 86 h 226"/>
                  <a:gd name="T12" fmla="*/ 106 w 265"/>
                  <a:gd name="T13" fmla="*/ 147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226">
                    <a:moveTo>
                      <a:pt x="106" y="147"/>
                    </a:moveTo>
                    <a:cubicBezTo>
                      <a:pt x="154" y="99"/>
                      <a:pt x="201" y="49"/>
                      <a:pt x="250" y="0"/>
                    </a:cubicBezTo>
                    <a:cubicBezTo>
                      <a:pt x="255" y="6"/>
                      <a:pt x="260" y="10"/>
                      <a:pt x="265" y="15"/>
                    </a:cubicBezTo>
                    <a:cubicBezTo>
                      <a:pt x="212" y="86"/>
                      <a:pt x="158" y="156"/>
                      <a:pt x="105" y="226"/>
                    </a:cubicBezTo>
                    <a:cubicBezTo>
                      <a:pt x="70" y="189"/>
                      <a:pt x="34" y="151"/>
                      <a:pt x="0" y="113"/>
                    </a:cubicBezTo>
                    <a:cubicBezTo>
                      <a:pt x="9" y="104"/>
                      <a:pt x="19" y="95"/>
                      <a:pt x="30" y="86"/>
                    </a:cubicBezTo>
                    <a:cubicBezTo>
                      <a:pt x="106" y="147"/>
                      <a:pt x="106" y="147"/>
                      <a:pt x="106" y="147"/>
                    </a:cubicBezTo>
                    <a:close/>
                  </a:path>
                </a:pathLst>
              </a:custGeom>
              <a:solidFill>
                <a:srgbClr val="3B5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ix모던고딕 B" panose="02020603020101020101" pitchFamily="18" charset="-127"/>
                  <a:ea typeface="Rix모던고딕 B" panose="02020603020101020101" pitchFamily="18" charset="-127"/>
                  <a:cs typeface="+mn-cs"/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3857469" y="3650104"/>
                <a:ext cx="1883034" cy="649901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3857469" y="4338892"/>
                <a:ext cx="1883034" cy="65625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3857469" y="5034029"/>
                <a:ext cx="1883034" cy="65625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1940338" y="3650104"/>
                <a:ext cx="1883034" cy="649901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/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1940338" y="4338892"/>
                <a:ext cx="1883034" cy="65625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spc="-50"/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1940338" y="5034029"/>
                <a:ext cx="1883034" cy="65625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352425" y="3650104"/>
                <a:ext cx="1552574" cy="649901"/>
              </a:xfrm>
              <a:prstGeom prst="rect">
                <a:avLst/>
              </a:prstGeom>
              <a:solidFill>
                <a:srgbClr val="DBDB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352425" y="4345241"/>
                <a:ext cx="1552574" cy="649901"/>
              </a:xfrm>
              <a:prstGeom prst="rect">
                <a:avLst/>
              </a:prstGeom>
              <a:solidFill>
                <a:srgbClr val="DBDB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352425" y="5040378"/>
                <a:ext cx="1552574" cy="649901"/>
              </a:xfrm>
              <a:prstGeom prst="rect">
                <a:avLst/>
              </a:prstGeom>
              <a:solidFill>
                <a:srgbClr val="DBDB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50217" y="3838124"/>
                <a:ext cx="956993" cy="2369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 spc="-50" dirty="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R&amp;D</a:t>
                </a:r>
                <a:r>
                  <a:rPr lang="ko-KR" altLang="en-US" sz="1400" spc="-50" dirty="0" err="1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기획지원</a:t>
                </a:r>
                <a:endParaRPr lang="ko-KR" altLang="en-US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78883" y="4441818"/>
                <a:ext cx="1099660" cy="4739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맞춤형</a:t>
                </a:r>
                <a:endParaRPr lang="en-US" altLang="ko-KR" sz="1400" spc="-5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err="1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기술파트너</a:t>
                </a:r>
                <a:r>
                  <a:rPr lang="ko-KR" altLang="en-US" sz="1400" spc="-50" dirty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지원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03541" y="5145268"/>
                <a:ext cx="1250343" cy="4739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위기지역 중소기업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Scale-up R&amp;D</a:t>
                </a: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5775073" y="3650104"/>
                <a:ext cx="1883034" cy="649901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5775073" y="4338892"/>
                <a:ext cx="1883034" cy="65625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5775073" y="5034029"/>
                <a:ext cx="1883034" cy="65625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5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5813103" y="3761556"/>
                <a:ext cx="1803699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기획</a:t>
                </a:r>
                <a:r>
                  <a:rPr lang="en-US" altLang="ko-KR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r>
                  <a:rPr lang="ko-KR" altLang="en-US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</a:t>
                </a:r>
                <a:r>
                  <a:rPr lang="en-US" altLang="ko-KR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4</a:t>
                </a:r>
                <a:r>
                  <a:rPr lang="ko-KR" altLang="en-US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300" spc="-7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/25.5</a:t>
                </a:r>
                <a:r>
                  <a:rPr lang="ko-KR" altLang="en-US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백만원</a:t>
                </a:r>
              </a:p>
              <a:p>
                <a:pPr>
                  <a:defRPr/>
                </a:pPr>
                <a:r>
                  <a:rPr lang="en-US" altLang="ko-KR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교육</a:t>
                </a:r>
                <a:r>
                  <a:rPr lang="en-US" altLang="ko-KR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1</a:t>
                </a:r>
                <a:r>
                  <a:rPr lang="ko-KR" altLang="en-US" sz="1300" spc="-7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일 이내</a:t>
                </a: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6035314" y="4574684"/>
                <a:ext cx="13625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4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9</a:t>
                </a:r>
                <a:r>
                  <a:rPr lang="ko-KR" altLang="en-US" sz="14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4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/3</a:t>
                </a:r>
                <a:r>
                  <a:rPr lang="ko-KR" altLang="en-US" sz="14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천만원</a:t>
                </a:r>
                <a:endParaRPr lang="ko-KR" altLang="en-US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5887920" y="5075261"/>
                <a:ext cx="1625573" cy="577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2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현장수요형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</a:t>
                </a:r>
                <a:r>
                  <a:rPr lang="en-US" altLang="ko-KR" sz="12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  <a:p>
                <a:pPr>
                  <a:defRPr/>
                </a:pPr>
                <a:r>
                  <a:rPr lang="ko-KR" altLang="en-US" sz="12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</a:t>
                </a:r>
                <a:r>
                  <a:rPr lang="en-US" altLang="ko-KR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개월</a:t>
                </a:r>
                <a:r>
                  <a:rPr lang="en-US" altLang="ko-KR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/2~8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백만원</a:t>
                </a:r>
              </a:p>
              <a:p>
                <a:pPr>
                  <a:defRPr/>
                </a:pPr>
                <a:r>
                  <a:rPr lang="en-US" altLang="ko-KR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(Scale-up) 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</a:t>
                </a:r>
                <a:r>
                  <a:rPr lang="en-US" altLang="ko-KR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/1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3899381" y="3776314"/>
                <a:ext cx="1799210" cy="4305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00" spc="-7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신기술에 대한 과제 기획 지원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00" spc="-7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 全단계에 대한 교육</a:t>
                </a: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4060001" y="4482351"/>
                <a:ext cx="1477970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기술전문가 매칭을 </a:t>
                </a:r>
                <a:r>
                  <a:rPr lang="ko-KR" altLang="en-US" sz="130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통한</a:t>
                </a:r>
                <a:endParaRPr lang="en-US" altLang="ko-KR" sz="130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defRPr/>
                </a:pPr>
                <a:r>
                  <a:rPr lang="en-US" altLang="ko-KR" sz="130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0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 지원</a:t>
                </a: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3879466" y="5177488"/>
                <a:ext cx="1846660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기술애로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해결 및 신제품개발</a:t>
                </a:r>
              </a:p>
              <a:p>
                <a:pPr algn="ctr">
                  <a:defRPr/>
                </a:pP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사업다각화를 위한 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087567" y="3771922"/>
                <a:ext cx="1588576" cy="4305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r>
                  <a:rPr lang="en-US" altLang="ko-KR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endParaRPr lang="en-US" altLang="ko-KR" sz="130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임직원 </a:t>
                </a: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 관련 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협회</a:t>
                </a:r>
                <a:r>
                  <a: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단체</a:t>
                </a:r>
                <a:endParaRPr lang="ko-KR" altLang="en-US" sz="13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2602933" y="4574684"/>
                <a:ext cx="557845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2069935" y="5076842"/>
                <a:ext cx="1623842" cy="577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산업위기대응 </a:t>
                </a:r>
                <a:r>
                  <a:rPr lang="ko-KR" altLang="en-US" sz="12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특별지역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2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</a:t>
                </a:r>
                <a:endParaRPr lang="en-US" altLang="ko-KR" sz="12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defRPr/>
                </a:pPr>
                <a:r>
                  <a:rPr lang="ko-KR" altLang="en-US" sz="12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포항지역 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또는 해당 시도 </a:t>
                </a:r>
                <a:r>
                  <a:rPr lang="ko-KR" altLang="en-US" sz="12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내</a:t>
                </a:r>
                <a:endParaRPr lang="en-US" altLang="ko-KR" sz="12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defRPr/>
                </a:pPr>
                <a:r>
                  <a:rPr lang="ko-KR" altLang="en-US" sz="12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위기업종</a:t>
                </a:r>
                <a:r>
                  <a:rPr lang="ko-KR" altLang="en-US" sz="12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2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</a:p>
            </p:txBody>
          </p:sp>
        </p:grpSp>
      </p:grpSp>
      <p:pic>
        <p:nvPicPr>
          <p:cNvPr id="72" name="그림 7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74" name="직사각형 73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58275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역량제고</a:t>
            </a:r>
            <a:endParaRPr lang="ko-KR" altLang="en-US" sz="2000" b="1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C4277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77" name="타원 76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8" name="타원 77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01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직사각형 10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98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100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Rectangle 3"/>
          <p:cNvSpPr>
            <a:spLocks noChangeArrowheads="1"/>
          </p:cNvSpPr>
          <p:nvPr/>
        </p:nvSpPr>
        <p:spPr bwMode="auto">
          <a:xfrm>
            <a:off x="574531" y="1571547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107" name="직각 삼각형 106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309273" y="2459140"/>
            <a:ext cx="2119106" cy="339139"/>
            <a:chOff x="323528" y="2667973"/>
            <a:chExt cx="2119106" cy="339139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323528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3357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총 예산</a:t>
              </a: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778991" y="2722126"/>
              <a:ext cx="66364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125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289543" y="2459140"/>
            <a:ext cx="1991051" cy="339139"/>
            <a:chOff x="3332802" y="2667973"/>
            <a:chExt cx="1991051" cy="339139"/>
          </a:xfrm>
        </p:grpSpPr>
        <p:sp>
          <p:nvSpPr>
            <p:cNvPr id="114" name="모서리가 둥근 직사각형 113"/>
            <p:cNvSpPr/>
            <p:nvPr/>
          </p:nvSpPr>
          <p:spPr>
            <a:xfrm>
              <a:off x="3332802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438A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”20</a:t>
              </a:r>
              <a:r>
                <a:rPr kumimoji="0" lang="ko-KR" altLang="en-US" sz="16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신규 예산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769214" y="2722126"/>
              <a:ext cx="554639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altLang="ko-KR" sz="1500" b="1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28</a:t>
              </a:r>
              <a:r>
                <a:rPr kumimoji="0" lang="ko-KR" altLang="en-US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  <a:endParaRPr kumimoji="0" lang="ko-KR" altLang="en-US" sz="15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6269813" y="2459140"/>
            <a:ext cx="2263562" cy="339139"/>
            <a:chOff x="6169170" y="2667973"/>
            <a:chExt cx="2263562" cy="339139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6169170" y="2667973"/>
              <a:ext cx="1368152" cy="339139"/>
            </a:xfrm>
            <a:prstGeom prst="roundRect">
              <a:avLst>
                <a:gd name="adj" fmla="val 50000"/>
              </a:avLst>
            </a:prstGeom>
            <a:solidFill>
              <a:srgbClr val="7C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rPr>
                <a:t>정부출연금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53673" y="2722126"/>
              <a:ext cx="779059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70% </a:t>
              </a:r>
              <a:r>
                <a: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이내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897469" y="1407656"/>
            <a:ext cx="6756658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국가혁신융복합단지 조성과 연계한 지역 중소기업 경쟁력 강화 및 기업유치를 통해  </a:t>
            </a:r>
            <a:endParaRPr lang="en-US" altLang="ko-KR" sz="160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지역경제의 </a:t>
            </a: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새로운 활력제고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09273" y="3028950"/>
            <a:ext cx="8533102" cy="3437061"/>
            <a:chOff x="352425" y="3028950"/>
            <a:chExt cx="8439150" cy="3437061"/>
          </a:xfrm>
        </p:grpSpPr>
        <p:grpSp>
          <p:nvGrpSpPr>
            <p:cNvPr id="3" name="그룹 2"/>
            <p:cNvGrpSpPr/>
            <p:nvPr/>
          </p:nvGrpSpPr>
          <p:grpSpPr>
            <a:xfrm>
              <a:off x="352425" y="3028950"/>
              <a:ext cx="8439150" cy="420867"/>
              <a:chOff x="352425" y="3190875"/>
              <a:chExt cx="8439150" cy="420867"/>
            </a:xfrm>
          </p:grpSpPr>
          <p:sp>
            <p:nvSpPr>
              <p:cNvPr id="118" name="양쪽 모서리가 둥근 사각형 117"/>
              <p:cNvSpPr/>
              <p:nvPr/>
            </p:nvSpPr>
            <p:spPr>
              <a:xfrm>
                <a:off x="352425" y="3190875"/>
                <a:ext cx="1723263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내역사업명</a:t>
                </a:r>
              </a:p>
            </p:txBody>
          </p:sp>
          <p:sp>
            <p:nvSpPr>
              <p:cNvPr id="119" name="양쪽 모서리가 둥근 사각형 118"/>
              <p:cNvSpPr/>
              <p:nvPr/>
            </p:nvSpPr>
            <p:spPr>
              <a:xfrm>
                <a:off x="7696200" y="3190875"/>
                <a:ext cx="1095375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비 고</a:t>
                </a:r>
              </a:p>
            </p:txBody>
          </p:sp>
          <p:sp>
            <p:nvSpPr>
              <p:cNvPr id="120" name="양쪽 모서리가 둥근 사각형 119"/>
              <p:cNvSpPr/>
              <p:nvPr/>
            </p:nvSpPr>
            <p:spPr>
              <a:xfrm>
                <a:off x="6397631" y="3190875"/>
                <a:ext cx="1260476" cy="420867"/>
              </a:xfrm>
              <a:prstGeom prst="round2SameRect">
                <a:avLst>
                  <a:gd name="adj1" fmla="val 12374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한도</a:t>
                </a:r>
              </a:p>
            </p:txBody>
          </p:sp>
          <p:sp>
            <p:nvSpPr>
              <p:cNvPr id="121" name="양쪽 모서리가 둥근 사각형 120"/>
              <p:cNvSpPr/>
              <p:nvPr/>
            </p:nvSpPr>
            <p:spPr>
              <a:xfrm>
                <a:off x="4255706" y="3190875"/>
                <a:ext cx="2103829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 dirty="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내용</a:t>
                </a:r>
              </a:p>
            </p:txBody>
          </p:sp>
          <p:sp>
            <p:nvSpPr>
              <p:cNvPr id="122" name="양쪽 모서리가 둥근 사각형 121"/>
              <p:cNvSpPr/>
              <p:nvPr/>
            </p:nvSpPr>
            <p:spPr>
              <a:xfrm>
                <a:off x="2113781" y="3190875"/>
                <a:ext cx="2103831" cy="420867"/>
              </a:xfrm>
              <a:prstGeom prst="round2SameRect">
                <a:avLst>
                  <a:gd name="adj1" fmla="val 11092"/>
                  <a:gd name="adj2" fmla="val 0"/>
                </a:avLst>
              </a:prstGeom>
              <a:solidFill>
                <a:srgbClr val="5689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r>
                  <a:rPr lang="ko-KR" altLang="en-US" sz="1500" kern="0" spc="-70">
                    <a:gradFill>
                      <a:gsLst>
                        <a:gs pos="10000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162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지원 대상</a:t>
                </a:r>
              </a:p>
            </p:txBody>
          </p:sp>
        </p:grpSp>
        <p:grpSp>
          <p:nvGrpSpPr>
            <p:cNvPr id="2" name="그룹 1"/>
            <p:cNvGrpSpPr/>
            <p:nvPr/>
          </p:nvGrpSpPr>
          <p:grpSpPr>
            <a:xfrm>
              <a:off x="352426" y="3488180"/>
              <a:ext cx="8439149" cy="2977831"/>
              <a:chOff x="352426" y="3689111"/>
              <a:chExt cx="8439149" cy="2814195"/>
            </a:xfrm>
          </p:grpSpPr>
          <p:sp>
            <p:nvSpPr>
              <p:cNvPr id="73" name="직사각형 72"/>
              <p:cNvSpPr/>
              <p:nvPr/>
            </p:nvSpPr>
            <p:spPr>
              <a:xfrm>
                <a:off x="2113783" y="3689111"/>
                <a:ext cx="2103829" cy="2814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4" name="직사각형 73"/>
              <p:cNvSpPr/>
              <p:nvPr/>
            </p:nvSpPr>
            <p:spPr>
              <a:xfrm>
                <a:off x="4255706" y="3689111"/>
                <a:ext cx="2103829" cy="2814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6397631" y="3689111"/>
                <a:ext cx="1260475" cy="2814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7696200" y="3689111"/>
                <a:ext cx="1095375" cy="2814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352426" y="3689111"/>
                <a:ext cx="1723262" cy="2814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64653" y="4864350"/>
                <a:ext cx="1498808" cy="463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10000"/>
                  </a:lnSpc>
                  <a:defRPr sz="13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r>
                  <a:rPr lang="ko-KR" altLang="en-US" sz="1400" dirty="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</a:rPr>
                  <a:t>국가융복합단지 연계</a:t>
                </a:r>
                <a:endParaRPr lang="en-US" altLang="ko-KR" sz="1400" dirty="0" smtClean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endParaRPr>
              </a:p>
              <a:p>
                <a:r>
                  <a:rPr lang="ko-KR" altLang="en-US" sz="1400" dirty="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</a:rPr>
                  <a:t>지역기업 상용화 </a:t>
                </a:r>
                <a:r>
                  <a:rPr lang="en-US" altLang="ko-KR" sz="1400" dirty="0" smtClean="0">
                    <a:gradFill>
                      <a:gsLst>
                        <a:gs pos="100000">
                          <a:srgbClr val="003187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</a:rPr>
                  <a:t>R&amp;D</a:t>
                </a:r>
                <a:endParaRPr lang="ko-KR" altLang="en-US" sz="1400" dirty="0">
                  <a:gradFill>
                    <a:gsLst>
                      <a:gs pos="100000">
                        <a:srgbClr val="003187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343934" y="4772259"/>
                <a:ext cx="1927373" cy="6478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지역중소기업의 신제품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개발을 위한 상용화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6518915" y="4998042"/>
                <a:ext cx="1017907" cy="196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/3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7955347" y="4998042"/>
                <a:ext cx="577081" cy="196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2202011" y="4766118"/>
                <a:ext cx="1927373" cy="660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14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 시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도 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국가혁신융복합 단지 입주기업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및 산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학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·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컨소시엄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pic>
        <p:nvPicPr>
          <p:cNvPr id="42" name="그림 4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438293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국가융복합단지 연계 지역기업 상용화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</a:t>
            </a:r>
          </a:p>
        </p:txBody>
      </p:sp>
      <p:grpSp>
        <p:nvGrpSpPr>
          <p:cNvPr id="43" name="그룹 42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44" name="타원 43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6" name="타원 45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720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224102" cy="339139"/>
            <a:chOff x="487200" y="2373232"/>
            <a:chExt cx="8224102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119106" cy="339139"/>
              <a:chOff x="323528" y="2667973"/>
              <a:chExt cx="2119106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66364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954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2100055" cy="339139"/>
              <a:chOff x="3332802" y="2667973"/>
              <a:chExt cx="2100055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66364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954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263562" cy="339139"/>
              <a:chOff x="6169170" y="2667973"/>
              <a:chExt cx="2263562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779059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70%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1897469" y="1407656"/>
            <a:ext cx="5560818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지역 주도로 지역산업 구조 고도화 및 지역우수기업 중점 육성을 통해</a:t>
            </a:r>
          </a:p>
          <a:p>
            <a:pPr lvl="0">
              <a:lnSpc>
                <a:spcPct val="110000"/>
              </a:lnSpc>
              <a:defRPr/>
            </a:pPr>
            <a:r>
              <a:rPr lang="ko-KR" altLang="en-US" sz="170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국가균형발전 및 지역경제 활성화 촉진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9273" y="3028950"/>
            <a:ext cx="8533102" cy="3435350"/>
            <a:chOff x="352425" y="3028950"/>
            <a:chExt cx="8439150" cy="3435350"/>
          </a:xfrm>
        </p:grpSpPr>
        <p:sp>
          <p:nvSpPr>
            <p:cNvPr id="96" name="양쪽 모서리가 둥근 사각형 95"/>
            <p:cNvSpPr/>
            <p:nvPr/>
          </p:nvSpPr>
          <p:spPr>
            <a:xfrm>
              <a:off x="352425" y="3028950"/>
              <a:ext cx="1723263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7696200" y="3028950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98" name="양쪽 모서리가 둥근 사각형 97"/>
            <p:cNvSpPr/>
            <p:nvPr/>
          </p:nvSpPr>
          <p:spPr>
            <a:xfrm>
              <a:off x="6397631" y="3028950"/>
              <a:ext cx="12604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99" name="양쪽 모서리가 둥근 사각형 98"/>
            <p:cNvSpPr/>
            <p:nvPr/>
          </p:nvSpPr>
          <p:spPr>
            <a:xfrm>
              <a:off x="4255707" y="3028950"/>
              <a:ext cx="2103829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00" name="양쪽 모서리가 둥근 사각형 99"/>
            <p:cNvSpPr/>
            <p:nvPr/>
          </p:nvSpPr>
          <p:spPr>
            <a:xfrm>
              <a:off x="2113783" y="3028950"/>
              <a:ext cx="2103830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352426" y="3488180"/>
              <a:ext cx="8439149" cy="2976120"/>
              <a:chOff x="352426" y="3689111"/>
              <a:chExt cx="8439149" cy="2814194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7696200" y="3689111"/>
                <a:ext cx="10953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52426" y="3689111"/>
                <a:ext cx="1723262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52426" y="5115388"/>
                <a:ext cx="1723262" cy="1387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611326" y="4256527"/>
                <a:ext cx="1205459" cy="22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지역주력산업육성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19502" y="5704092"/>
                <a:ext cx="1205459" cy="22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지역스타기업육성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4255706" y="3689111"/>
                <a:ext cx="2103829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4255706" y="5115388"/>
                <a:ext cx="2103829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4687258" y="4058933"/>
                <a:ext cx="1240724" cy="648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지역중소기업의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신제품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개발을 위한</a:t>
                </a:r>
                <a:endPara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상용화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4665617" y="5593255"/>
                <a:ext cx="1284006" cy="432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글로벌 시장 </a:t>
                </a: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진출형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상용화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지원</a:t>
                </a:r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6397631" y="3689111"/>
                <a:ext cx="12604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6397631" y="5115388"/>
                <a:ext cx="12604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6518914" y="4284846"/>
                <a:ext cx="1017907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/6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6518915" y="5711123"/>
                <a:ext cx="1017907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최대 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/6</a:t>
                </a: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억원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7955347" y="4284846"/>
                <a:ext cx="577081" cy="1964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2113783" y="3689111"/>
                <a:ext cx="2103829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2403469" y="3950889"/>
                <a:ext cx="1524456" cy="86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비수도권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14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광역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지자체에서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지정한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48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개</a:t>
                </a:r>
                <a:r>
                  <a:rPr lang="en-US" altLang="ko-KR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지역주력산업분야</a:t>
                </a:r>
                <a:endParaRPr lang="en-US" altLang="ko-KR" sz="1350" spc="-50" dirty="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08" name="직사각형 107"/>
              <p:cNvSpPr/>
              <p:nvPr/>
            </p:nvSpPr>
            <p:spPr>
              <a:xfrm>
                <a:off x="2113783" y="5115388"/>
                <a:ext cx="2103829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2401064" y="5485210"/>
                <a:ext cx="1529265" cy="648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지자체에서 </a:t>
                </a:r>
                <a:r>
                  <a:rPr lang="ko-KR" altLang="en-US" sz="13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성장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가능성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등을</a:t>
                </a: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고려하여</a:t>
                </a:r>
                <a:r>
                  <a:rPr lang="en-US" altLang="ko-KR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지정한</a:t>
                </a:r>
                <a:endParaRPr lang="en-US" altLang="ko-KR" sz="135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35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지역스타기업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7696200" y="5115388"/>
                <a:ext cx="1095375" cy="13879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7777053" y="5481105"/>
                <a:ext cx="912109" cy="5893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50" spc="-50" dirty="0" err="1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자유공모</a:t>
                </a:r>
                <a:endParaRPr lang="ko-KR" altLang="en-US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>
                  <a:defRPr/>
                </a:pPr>
                <a:r>
                  <a:rPr lang="en-US" altLang="ko-KR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50" spc="-50" dirty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지역스타기업</a:t>
                </a:r>
              </a:p>
              <a:p>
                <a:pPr algn="ctr">
                  <a:defRPr/>
                </a:pPr>
                <a:r>
                  <a:rPr lang="ko-KR" altLang="en-US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제한경쟁</a:t>
                </a:r>
                <a:r>
                  <a:rPr lang="en-US" altLang="ko-KR" sz="135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endParaRPr lang="en-US" altLang="ko-KR" sz="135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pic>
        <p:nvPicPr>
          <p:cNvPr id="55" name="그림 5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87129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지역특화산업육성 </a:t>
            </a:r>
            <a:r>
              <a:rPr lang="en-US" altLang="ko-KR" sz="2000" b="1" dirty="0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+ (R&amp;D)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62" name="타원 61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142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389011" y="1231182"/>
            <a:ext cx="8453364" cy="9115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1" name="그림 11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1622"/>
          <a:stretch/>
        </p:blipFill>
        <p:spPr bwMode="auto">
          <a:xfrm>
            <a:off x="335989" y="2145987"/>
            <a:ext cx="8532000" cy="1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텍스트 개체 틀 12"/>
          <p:cNvSpPr txBox="1">
            <a:spLocks/>
          </p:cNvSpPr>
          <p:nvPr/>
        </p:nvSpPr>
        <p:spPr>
          <a:xfrm>
            <a:off x="594386" y="289784"/>
            <a:ext cx="2677015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’</a:t>
            </a:r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</a:t>
            </a:r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 주요사업 안내</a:t>
            </a:r>
          </a:p>
        </p:txBody>
      </p:sp>
      <p:sp>
        <p:nvSpPr>
          <p:cNvPr id="53" name="텍스트 개체 틀 12"/>
          <p:cNvSpPr txBox="1">
            <a:spLocks/>
          </p:cNvSpPr>
          <p:nvPr/>
        </p:nvSpPr>
        <p:spPr>
          <a:xfrm>
            <a:off x="309273" y="289784"/>
            <a:ext cx="280526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4.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9274" y="1231181"/>
            <a:ext cx="1299954" cy="911562"/>
          </a:xfrm>
          <a:prstGeom prst="rect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574531" y="1571546"/>
            <a:ext cx="769441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1" lang="ko-KR" altLang="en-US" sz="15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effectLst/>
                <a:uLnTx/>
                <a:uFillTx/>
                <a:latin typeface="배달의민족 도현" panose="020B0600000101010101" pitchFamily="50" charset="-127"/>
                <a:ea typeface="배달의민족 도현" panose="020B0600000101010101" pitchFamily="50" charset="-127"/>
                <a:cs typeface="+mn-cs"/>
              </a:rPr>
              <a:t>사업목적</a:t>
            </a:r>
            <a:endParaRPr kumimoji="1" lang="ko-KR" altLang="en-US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effectLst/>
              <a:uLnTx/>
              <a:uFillTx/>
              <a:latin typeface="배달의민족 도현" panose="020B0600000101010101" pitchFamily="50" charset="-127"/>
              <a:ea typeface="배달의민족 도현" panose="020B0600000101010101" pitchFamily="50" charset="-127"/>
              <a:cs typeface="+mn-cs"/>
            </a:endParaRPr>
          </a:p>
        </p:txBody>
      </p:sp>
      <p:sp>
        <p:nvSpPr>
          <p:cNvPr id="63" name="직각 삼각형 62"/>
          <p:cNvSpPr/>
          <p:nvPr/>
        </p:nvSpPr>
        <p:spPr>
          <a:xfrm>
            <a:off x="1605783" y="2027543"/>
            <a:ext cx="180000" cy="115200"/>
          </a:xfrm>
          <a:prstGeom prst="rtTriangle">
            <a:avLst/>
          </a:prstGeom>
          <a:solidFill>
            <a:srgbClr val="40A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309273" y="2459140"/>
            <a:ext cx="8543101" cy="339139"/>
            <a:chOff x="487200" y="2373232"/>
            <a:chExt cx="8543101" cy="339139"/>
          </a:xfrm>
        </p:grpSpPr>
        <p:grpSp>
          <p:nvGrpSpPr>
            <p:cNvPr id="66" name="그룹 65"/>
            <p:cNvGrpSpPr/>
            <p:nvPr/>
          </p:nvGrpSpPr>
          <p:grpSpPr>
            <a:xfrm>
              <a:off x="487200" y="2373232"/>
              <a:ext cx="2119106" cy="339139"/>
              <a:chOff x="323528" y="2667973"/>
              <a:chExt cx="2119106" cy="339139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323528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3357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총 예산</a:t>
                </a:r>
                <a:endParaRPr kumimoji="0" lang="ko-KR" altLang="en-US" sz="1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778991" y="2722126"/>
                <a:ext cx="66364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760</a:t>
                </a:r>
                <a:r>
                  <a:rPr kumimoji="0" lang="ko-KR" altLang="en-US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억원</a:t>
                </a:r>
                <a:endParaRPr kumimoji="0" lang="ko-KR" altLang="en-US" sz="15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467470" y="2373232"/>
              <a:ext cx="2100055" cy="339139"/>
              <a:chOff x="3332802" y="2667973"/>
              <a:chExt cx="2100055" cy="339139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3332802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438A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”20</a:t>
                </a:r>
                <a:r>
                  <a:rPr kumimoji="0" lang="ko-KR" altLang="en-US" sz="1600" b="0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신규 예산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69214" y="2722126"/>
                <a:ext cx="66364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760</a:t>
                </a:r>
                <a:r>
                  <a:rPr lang="ko-KR" altLang="en-US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억원</a:t>
                </a:r>
                <a:endParaRPr lang="ko-KR" altLang="en-US" sz="1500" b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69" name="그룹 68"/>
            <p:cNvGrpSpPr/>
            <p:nvPr/>
          </p:nvGrpSpPr>
          <p:grpSpPr>
            <a:xfrm>
              <a:off x="6447740" y="2373232"/>
              <a:ext cx="2582561" cy="339139"/>
              <a:chOff x="6169170" y="2667973"/>
              <a:chExt cx="2582561" cy="339139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6169170" y="2667973"/>
                <a:ext cx="1368152" cy="339139"/>
              </a:xfrm>
              <a:prstGeom prst="roundRect">
                <a:avLst>
                  <a:gd name="adj" fmla="val 50000"/>
                </a:avLst>
              </a:prstGeom>
              <a:solidFill>
                <a:srgbClr val="7C91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+mn-cs"/>
                  </a:rPr>
                  <a:t>정부출연금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53673" y="2722126"/>
                <a:ext cx="109805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500" b="1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50~70</a:t>
                </a:r>
                <a:r>
                  <a:rPr kumimoji="0" lang="en-US" altLang="ko-KR" sz="15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% </a:t>
                </a:r>
                <a:r>
                  <a:rPr kumimoji="0" lang="ko-KR" altLang="en-US" sz="1500" b="1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이내</a:t>
                </a: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1897469" y="1407656"/>
            <a:ext cx="6933629" cy="55861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1600" spc="-11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anose="020B0604020202020204" pitchFamily="34" charset="0"/>
              </a:rPr>
              <a:t>규제자유특구사업자를 대상으로 규제자유특구에서 추진되는 신기술 서비스의 실증과 상용화로</a:t>
            </a:r>
            <a:endParaRPr lang="en-US" altLang="ko-KR" sz="1600" spc="-110" dirty="0" smtClean="0">
              <a:gradFill>
                <a:gsLst>
                  <a:gs pos="100000">
                    <a:srgbClr val="303651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ko-KR" altLang="en-US" sz="1700" dirty="0" smtClean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지역의 </a:t>
            </a:r>
            <a:r>
              <a:rPr lang="ko-KR" altLang="en-US" sz="1700" dirty="0" err="1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신성장동력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 창출이 가능하도록 실증</a:t>
            </a:r>
            <a:r>
              <a:rPr lang="en-US" altLang="ko-KR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R&amp;D, </a:t>
            </a:r>
            <a:r>
              <a:rPr lang="ko-KR" altLang="en-US" sz="1700" dirty="0">
                <a:gradFill>
                  <a:gsLst>
                    <a:gs pos="100000">
                      <a:srgbClr val="303651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실증기반구축을 지원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76300" y="2857368"/>
            <a:ext cx="1755289" cy="1862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 sz="11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1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지원대상 </a:t>
            </a:r>
            <a:r>
              <a:rPr lang="ko-KR" altLang="en-US" sz="1100" spc="-50" dirty="0" err="1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기확정</a:t>
            </a:r>
            <a:r>
              <a:rPr lang="en-US" altLang="ko-KR" sz="11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1</a:t>
            </a:r>
            <a:r>
              <a:rPr lang="ko-KR" altLang="en-US" sz="11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차</a:t>
            </a:r>
            <a:r>
              <a:rPr lang="en-US" altLang="ko-KR" sz="11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2</a:t>
            </a:r>
            <a:r>
              <a:rPr lang="ko-KR" altLang="en-US" sz="1100" spc="-50" dirty="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차 </a:t>
            </a:r>
            <a:r>
              <a:rPr lang="ko-KR" altLang="en-US" sz="11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특구 </a:t>
            </a:r>
            <a:r>
              <a:rPr lang="en-US" altLang="ko-KR" sz="11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9273" y="3190875"/>
            <a:ext cx="8533102" cy="3273425"/>
            <a:chOff x="352426" y="3190875"/>
            <a:chExt cx="8439150" cy="3273425"/>
          </a:xfrm>
        </p:grpSpPr>
        <p:sp>
          <p:nvSpPr>
            <p:cNvPr id="96" name="양쪽 모서리가 둥근 사각형 95"/>
            <p:cNvSpPr/>
            <p:nvPr/>
          </p:nvSpPr>
          <p:spPr>
            <a:xfrm>
              <a:off x="352426" y="3190875"/>
              <a:ext cx="1545044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내역사업명</a:t>
              </a: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>
              <a:off x="7696200" y="3190875"/>
              <a:ext cx="1095375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비 고</a:t>
              </a:r>
            </a:p>
          </p:txBody>
        </p:sp>
        <p:sp>
          <p:nvSpPr>
            <p:cNvPr id="98" name="양쪽 모서리가 둥근 사각형 97"/>
            <p:cNvSpPr/>
            <p:nvPr/>
          </p:nvSpPr>
          <p:spPr>
            <a:xfrm>
              <a:off x="5770300" y="3190875"/>
              <a:ext cx="1882801" cy="420867"/>
            </a:xfrm>
            <a:prstGeom prst="round2SameRect">
              <a:avLst>
                <a:gd name="adj1" fmla="val 12374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한도</a:t>
              </a:r>
            </a:p>
          </p:txBody>
        </p:sp>
        <p:sp>
          <p:nvSpPr>
            <p:cNvPr id="99" name="양쪽 모서리가 둥근 사각형 98"/>
            <p:cNvSpPr/>
            <p:nvPr/>
          </p:nvSpPr>
          <p:spPr>
            <a:xfrm>
              <a:off x="3857471" y="3190875"/>
              <a:ext cx="1883034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내용</a:t>
              </a:r>
            </a:p>
          </p:txBody>
        </p:sp>
        <p:sp>
          <p:nvSpPr>
            <p:cNvPr id="100" name="양쪽 모서리가 둥근 사각형 99"/>
            <p:cNvSpPr/>
            <p:nvPr/>
          </p:nvSpPr>
          <p:spPr>
            <a:xfrm>
              <a:off x="1935564" y="3190875"/>
              <a:ext cx="1887808" cy="420867"/>
            </a:xfrm>
            <a:prstGeom prst="round2SameRect">
              <a:avLst>
                <a:gd name="adj1" fmla="val 11092"/>
                <a:gd name="adj2" fmla="val 0"/>
              </a:avLst>
            </a:prstGeom>
            <a:solidFill>
              <a:srgbClr val="40A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500" kern="0" spc="-7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162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 대상</a:t>
              </a: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352426" y="3650106"/>
              <a:ext cx="8439150" cy="2814194"/>
              <a:chOff x="352426" y="3743974"/>
              <a:chExt cx="8439150" cy="2814194"/>
            </a:xfrm>
          </p:grpSpPr>
          <p:sp>
            <p:nvSpPr>
              <p:cNvPr id="47" name="직사각형 46"/>
              <p:cNvSpPr/>
              <p:nvPr/>
            </p:nvSpPr>
            <p:spPr>
              <a:xfrm>
                <a:off x="7696200" y="3743975"/>
                <a:ext cx="1095375" cy="178204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352426" y="3743974"/>
                <a:ext cx="1545043" cy="8666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46075" y="3957216"/>
                <a:ext cx="1357744" cy="463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smtClean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규제자유특구</a:t>
                </a:r>
                <a:endParaRPr lang="en-US" altLang="ko-KR" sz="1400" spc="-50" dirty="0" smtClean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dirty="0" smtClean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혁신사업육성</a:t>
                </a:r>
                <a:r>
                  <a:rPr lang="en-US" altLang="ko-KR" sz="1400" spc="-50" dirty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(R&amp;D)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8203010" y="4542666"/>
                <a:ext cx="8175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altLang="ko-KR" sz="1200" spc="-5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-</a:t>
                </a:r>
                <a:endParaRPr lang="ko-KR" altLang="en-US" sz="12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352426" y="5586984"/>
                <a:ext cx="8439150" cy="9711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20159" y="6226655"/>
                <a:ext cx="410849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30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en-US" altLang="ko-KR" sz="130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(`20</a:t>
                </a:r>
                <a:r>
                  <a:rPr lang="ko-KR" altLang="en-US" sz="130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 특구사업자로 선정된 기업 등은 </a:t>
                </a:r>
                <a:r>
                  <a:rPr lang="en-US" altLang="ko-KR" sz="130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`21</a:t>
                </a:r>
                <a:r>
                  <a:rPr lang="ko-KR" altLang="en-US" sz="130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 예산으로 지원예정</a:t>
                </a:r>
                <a:r>
                  <a:rPr lang="en-US" altLang="ko-KR" sz="1300" spc="-5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 </a:t>
                </a:r>
                <a:endParaRPr lang="ko-KR" altLang="en-US" sz="1300" spc="-50">
                  <a:gradFill>
                    <a:gsLst>
                      <a:gs pos="100000">
                        <a:srgbClr val="0D0D0D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747591" y="5996547"/>
                <a:ext cx="639437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사업 참여희망 기업은 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`20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년 </a:t>
                </a:r>
                <a:r>
                  <a:rPr lang="ko-KR" altLang="en-US" sz="1300" b="1" spc="-50" dirty="0" err="1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특구계획을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수립하는 </a:t>
                </a:r>
                <a:r>
                  <a:rPr lang="ko-KR" altLang="en-US" sz="1300" b="1" spc="-50" dirty="0" err="1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비수도권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지자체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서울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경기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인천 제외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와 사전협의 필요</a:t>
                </a:r>
              </a:p>
            </p:txBody>
          </p:sp>
          <p:grpSp>
            <p:nvGrpSpPr>
              <p:cNvPr id="60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5997113"/>
                <a:ext cx="193432" cy="176212"/>
                <a:chOff x="384" y="1035"/>
                <a:chExt cx="126" cy="111"/>
              </a:xfrm>
              <a:solidFill>
                <a:srgbClr val="0A987D"/>
              </a:solidFill>
            </p:grpSpPr>
            <p:sp>
              <p:nvSpPr>
                <p:cNvPr id="101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102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sp>
            <p:nvSpPr>
              <p:cNvPr id="61" name="TextBox 60"/>
              <p:cNvSpPr txBox="1"/>
              <p:nvPr/>
            </p:nvSpPr>
            <p:spPr>
              <a:xfrm>
                <a:off x="747591" y="5711575"/>
                <a:ext cx="492121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ko-KR" altLang="en-US" sz="1300" b="1" spc="-50" dirty="0" err="1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동사업은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지자체가 수립하는 </a:t>
                </a:r>
                <a:r>
                  <a:rPr lang="ko-KR" altLang="en-US" sz="1300" b="1" spc="-50" dirty="0" err="1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특구계획에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포함된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, </a:t>
                </a:r>
                <a:r>
                  <a:rPr lang="ko-KR" altLang="en-US" sz="1300" b="1" spc="-50" dirty="0" err="1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특구사업자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특구내 소재</a:t>
                </a:r>
                <a:r>
                  <a:rPr lang="en-US" altLang="ko-KR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  <a:r>
                  <a:rPr lang="ko-KR" altLang="en-US" sz="1300" b="1" spc="-50" dirty="0">
                    <a:gradFill>
                      <a:gsLst>
                        <a:gs pos="100000">
                          <a:srgbClr val="0D0D0D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를 지원</a:t>
                </a:r>
              </a:p>
            </p:txBody>
          </p:sp>
          <p:grpSp>
            <p:nvGrpSpPr>
              <p:cNvPr id="62" name="Group 4">
                <a:extLst>
                  <a:ext uri="{FF2B5EF4-FFF2-40B4-BE49-F238E27FC236}">
                    <a16:creationId xmlns:a16="http://schemas.microsoft.com/office/drawing/2014/main" id="{7E02C3A2-890E-4F39-A887-CD4A588949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659" y="5712141"/>
                <a:ext cx="193432" cy="176212"/>
                <a:chOff x="384" y="1035"/>
                <a:chExt cx="126" cy="111"/>
              </a:xfrm>
              <a:solidFill>
                <a:srgbClr val="0A987D"/>
              </a:solidFill>
            </p:grpSpPr>
            <p:sp>
              <p:nvSpPr>
                <p:cNvPr id="93" name="Freeform 5">
                  <a:extLst>
                    <a:ext uri="{FF2B5EF4-FFF2-40B4-BE49-F238E27FC236}">
                      <a16:creationId xmlns:a16="http://schemas.microsoft.com/office/drawing/2014/main" id="{9F0A2079-6405-462E-8012-3D05525E0E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4" y="1041"/>
                  <a:ext cx="105" cy="105"/>
                </a:xfrm>
                <a:custGeom>
                  <a:avLst/>
                  <a:gdLst>
                    <a:gd name="T0" fmla="*/ 132 w 264"/>
                    <a:gd name="T1" fmla="*/ 0 h 264"/>
                    <a:gd name="T2" fmla="*/ 264 w 264"/>
                    <a:gd name="T3" fmla="*/ 132 h 264"/>
                    <a:gd name="T4" fmla="*/ 132 w 264"/>
                    <a:gd name="T5" fmla="*/ 264 h 264"/>
                    <a:gd name="T6" fmla="*/ 0 w 264"/>
                    <a:gd name="T7" fmla="*/ 132 h 264"/>
                    <a:gd name="T8" fmla="*/ 132 w 264"/>
                    <a:gd name="T9" fmla="*/ 0 h 264"/>
                    <a:gd name="T10" fmla="*/ 132 w 264"/>
                    <a:gd name="T11" fmla="*/ 23 h 264"/>
                    <a:gd name="T12" fmla="*/ 241 w 264"/>
                    <a:gd name="T13" fmla="*/ 132 h 264"/>
                    <a:gd name="T14" fmla="*/ 132 w 264"/>
                    <a:gd name="T15" fmla="*/ 242 h 264"/>
                    <a:gd name="T16" fmla="*/ 22 w 264"/>
                    <a:gd name="T17" fmla="*/ 132 h 264"/>
                    <a:gd name="T18" fmla="*/ 132 w 264"/>
                    <a:gd name="T19" fmla="*/ 23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4" h="264">
                      <a:moveTo>
                        <a:pt x="132" y="0"/>
                      </a:moveTo>
                      <a:cubicBezTo>
                        <a:pt x="205" y="0"/>
                        <a:pt x="264" y="59"/>
                        <a:pt x="264" y="132"/>
                      </a:cubicBezTo>
                      <a:cubicBezTo>
                        <a:pt x="264" y="205"/>
                        <a:pt x="205" y="264"/>
                        <a:pt x="132" y="264"/>
                      </a:cubicBezTo>
                      <a:cubicBezTo>
                        <a:pt x="59" y="264"/>
                        <a:pt x="0" y="205"/>
                        <a:pt x="0" y="132"/>
                      </a:cubicBezTo>
                      <a:cubicBezTo>
                        <a:pt x="0" y="59"/>
                        <a:pt x="59" y="0"/>
                        <a:pt x="132" y="0"/>
                      </a:cubicBezTo>
                      <a:close/>
                      <a:moveTo>
                        <a:pt x="132" y="23"/>
                      </a:moveTo>
                      <a:cubicBezTo>
                        <a:pt x="192" y="23"/>
                        <a:pt x="241" y="72"/>
                        <a:pt x="241" y="132"/>
                      </a:cubicBezTo>
                      <a:cubicBezTo>
                        <a:pt x="241" y="193"/>
                        <a:pt x="192" y="242"/>
                        <a:pt x="132" y="242"/>
                      </a:cubicBezTo>
                      <a:cubicBezTo>
                        <a:pt x="71" y="242"/>
                        <a:pt x="22" y="193"/>
                        <a:pt x="22" y="132"/>
                      </a:cubicBezTo>
                      <a:cubicBezTo>
                        <a:pt x="22" y="72"/>
                        <a:pt x="71" y="23"/>
                        <a:pt x="13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94" name="Freeform 6">
                  <a:extLst>
                    <a:ext uri="{FF2B5EF4-FFF2-40B4-BE49-F238E27FC236}">
                      <a16:creationId xmlns:a16="http://schemas.microsoft.com/office/drawing/2014/main" id="{7C8CEB15-FEF9-4321-90FD-7414EDA88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" y="1035"/>
                  <a:ext cx="105" cy="90"/>
                </a:xfrm>
                <a:custGeom>
                  <a:avLst/>
                  <a:gdLst>
                    <a:gd name="T0" fmla="*/ 106 w 265"/>
                    <a:gd name="T1" fmla="*/ 147 h 226"/>
                    <a:gd name="T2" fmla="*/ 250 w 265"/>
                    <a:gd name="T3" fmla="*/ 0 h 226"/>
                    <a:gd name="T4" fmla="*/ 265 w 265"/>
                    <a:gd name="T5" fmla="*/ 15 h 226"/>
                    <a:gd name="T6" fmla="*/ 105 w 265"/>
                    <a:gd name="T7" fmla="*/ 226 h 226"/>
                    <a:gd name="T8" fmla="*/ 0 w 265"/>
                    <a:gd name="T9" fmla="*/ 113 h 226"/>
                    <a:gd name="T10" fmla="*/ 30 w 265"/>
                    <a:gd name="T11" fmla="*/ 86 h 226"/>
                    <a:gd name="T12" fmla="*/ 106 w 265"/>
                    <a:gd name="T13" fmla="*/ 147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5" h="226">
                      <a:moveTo>
                        <a:pt x="106" y="147"/>
                      </a:moveTo>
                      <a:cubicBezTo>
                        <a:pt x="154" y="99"/>
                        <a:pt x="201" y="49"/>
                        <a:pt x="250" y="0"/>
                      </a:cubicBezTo>
                      <a:cubicBezTo>
                        <a:pt x="255" y="6"/>
                        <a:pt x="260" y="10"/>
                        <a:pt x="265" y="15"/>
                      </a:cubicBezTo>
                      <a:cubicBezTo>
                        <a:pt x="212" y="86"/>
                        <a:pt x="158" y="156"/>
                        <a:pt x="105" y="226"/>
                      </a:cubicBezTo>
                      <a:cubicBezTo>
                        <a:pt x="70" y="189"/>
                        <a:pt x="34" y="151"/>
                        <a:pt x="0" y="113"/>
                      </a:cubicBezTo>
                      <a:cubicBezTo>
                        <a:pt x="9" y="104"/>
                        <a:pt x="19" y="95"/>
                        <a:pt x="30" y="86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ix모던고딕 B" panose="02020603020101020101" pitchFamily="18" charset="-127"/>
                    <a:ea typeface="Rix모던고딕 B" panose="02020603020101020101" pitchFamily="18" charset="-127"/>
                    <a:cs typeface="+mn-cs"/>
                  </a:endParaRPr>
                </a:p>
              </p:txBody>
            </p:sp>
          </p:grpSp>
          <p:grpSp>
            <p:nvGrpSpPr>
              <p:cNvPr id="65" name="그룹 64"/>
              <p:cNvGrpSpPr/>
              <p:nvPr/>
            </p:nvGrpSpPr>
            <p:grpSpPr>
              <a:xfrm>
                <a:off x="1940338" y="3743974"/>
                <a:ext cx="1883034" cy="1779524"/>
                <a:chOff x="2113783" y="3441308"/>
                <a:chExt cx="2103829" cy="1779524"/>
              </a:xfrm>
            </p:grpSpPr>
            <p:sp>
              <p:nvSpPr>
                <p:cNvPr id="89" name="직사각형 88"/>
                <p:cNvSpPr/>
                <p:nvPr/>
              </p:nvSpPr>
              <p:spPr>
                <a:xfrm>
                  <a:off x="2113783" y="3441308"/>
                  <a:ext cx="2103829" cy="87152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0" name="직사각형 89"/>
                <p:cNvSpPr/>
                <p:nvPr/>
              </p:nvSpPr>
              <p:spPr>
                <a:xfrm>
                  <a:off x="2113783" y="4349312"/>
                  <a:ext cx="2103829" cy="87152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2383047" y="3779894"/>
                  <a:ext cx="1565302" cy="2267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4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규제자유특구 사업자</a:t>
                  </a: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2383046" y="4683506"/>
                  <a:ext cx="1565302" cy="2369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40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규제자유특구 사업자</a:t>
                  </a:r>
                </a:p>
              </p:txBody>
            </p:sp>
          </p:grpSp>
          <p:sp>
            <p:nvSpPr>
              <p:cNvPr id="68" name="직사각형 67"/>
              <p:cNvSpPr/>
              <p:nvPr/>
            </p:nvSpPr>
            <p:spPr>
              <a:xfrm>
                <a:off x="352426" y="4656893"/>
                <a:ext cx="1545043" cy="8666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spc="-5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46075" y="4874912"/>
                <a:ext cx="1357744" cy="463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규제자유특구</a:t>
                </a:r>
                <a:endParaRPr lang="en-US" altLang="ko-KR" sz="1400" spc="-50" smtClean="0">
                  <a:gradFill>
                    <a:gsLst>
                      <a:gs pos="100000">
                        <a:srgbClr val="05473A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ko-KR" altLang="en-US" sz="1400" spc="-50" smtClean="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실증기반조성</a:t>
                </a:r>
                <a:r>
                  <a:rPr lang="en-US" altLang="ko-KR" sz="1400" spc="-50">
                    <a:gradFill>
                      <a:gsLst>
                        <a:gs pos="100000">
                          <a:srgbClr val="05473A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(R&amp;D)</a:t>
                </a:r>
              </a:p>
            </p:txBody>
          </p:sp>
          <p:grpSp>
            <p:nvGrpSpPr>
              <p:cNvPr id="79" name="그룹 78"/>
              <p:cNvGrpSpPr/>
              <p:nvPr/>
            </p:nvGrpSpPr>
            <p:grpSpPr>
              <a:xfrm>
                <a:off x="3857468" y="3743974"/>
                <a:ext cx="1883034" cy="1779524"/>
                <a:chOff x="2113783" y="3441308"/>
                <a:chExt cx="2103829" cy="1779524"/>
              </a:xfrm>
            </p:grpSpPr>
            <p:sp>
              <p:nvSpPr>
                <p:cNvPr id="85" name="직사각형 84"/>
                <p:cNvSpPr/>
                <p:nvPr/>
              </p:nvSpPr>
              <p:spPr>
                <a:xfrm>
                  <a:off x="2113783" y="3441308"/>
                  <a:ext cx="2103829" cy="87152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6" name="직사각형 85"/>
                <p:cNvSpPr/>
                <p:nvPr/>
              </p:nvSpPr>
              <p:spPr>
                <a:xfrm>
                  <a:off x="2113783" y="4349312"/>
                  <a:ext cx="2103829" cy="87152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2212011" y="3673936"/>
                  <a:ext cx="1907376" cy="4305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 dirty="0" err="1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규제특례가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 적용된 신기술</a:t>
                  </a:r>
                  <a:r>
                    <a:rPr lang="en-US" altLang="ko-KR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,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서비스 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등의 실증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R&amp;D 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지원</a:t>
                  </a: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2215592" y="4581940"/>
                  <a:ext cx="1900213" cy="4305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실증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R&amp;D 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수행에 </a:t>
                  </a:r>
                  <a:r>
                    <a:rPr lang="ko-KR" altLang="en-US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필요한</a:t>
                  </a:r>
                  <a:endParaRPr lang="en-US" altLang="ko-KR" sz="1300" spc="-50" dirty="0" smtClean="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공용 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연구장비 등 구축 지원</a:t>
                  </a:r>
                </a:p>
              </p:txBody>
            </p:sp>
          </p:grpSp>
          <p:grpSp>
            <p:nvGrpSpPr>
              <p:cNvPr id="80" name="그룹 79"/>
              <p:cNvGrpSpPr/>
              <p:nvPr/>
            </p:nvGrpSpPr>
            <p:grpSpPr>
              <a:xfrm>
                <a:off x="5775073" y="3743974"/>
                <a:ext cx="1883034" cy="1779524"/>
                <a:chOff x="2113783" y="3441308"/>
                <a:chExt cx="2103829" cy="1779524"/>
              </a:xfrm>
            </p:grpSpPr>
            <p:sp>
              <p:nvSpPr>
                <p:cNvPr id="81" name="직사각형 80"/>
                <p:cNvSpPr/>
                <p:nvPr/>
              </p:nvSpPr>
              <p:spPr>
                <a:xfrm>
                  <a:off x="2113783" y="3441308"/>
                  <a:ext cx="2103829" cy="87152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2" name="직사각형 81"/>
                <p:cNvSpPr/>
                <p:nvPr/>
              </p:nvSpPr>
              <p:spPr>
                <a:xfrm>
                  <a:off x="2113783" y="4349312"/>
                  <a:ext cx="2103829" cy="87152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spc="-5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2436776" y="3566908"/>
                  <a:ext cx="1457843" cy="6432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최대 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2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년</a:t>
                  </a:r>
                  <a:r>
                    <a:rPr lang="en-US" altLang="ko-KR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 dirty="0" smtClean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과제당 </a:t>
                  </a:r>
                  <a:r>
                    <a:rPr lang="en-US" altLang="ko-KR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11</a:t>
                  </a:r>
                  <a:r>
                    <a:rPr lang="ko-KR" altLang="en-US" sz="13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억원 내외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en-US" altLang="ko-KR" sz="12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(</a:t>
                  </a:r>
                  <a:r>
                    <a:rPr lang="ko-KR" altLang="en-US" sz="12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특구당 </a:t>
                  </a:r>
                  <a:r>
                    <a:rPr lang="en-US" altLang="ko-KR" sz="12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4</a:t>
                  </a:r>
                  <a:r>
                    <a:rPr lang="ko-KR" altLang="en-US" sz="12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개 과제 기준</a:t>
                  </a:r>
                  <a:r>
                    <a:rPr lang="en-US" altLang="ko-KR" sz="1200" spc="-50" dirty="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)</a:t>
                  </a: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2316782" y="4581940"/>
                  <a:ext cx="1697833" cy="4305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최대 </a:t>
                  </a:r>
                  <a:r>
                    <a:rPr lang="en-US" altLang="ko-KR" sz="130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2</a:t>
                  </a:r>
                  <a:r>
                    <a:rPr lang="ko-KR" altLang="en-US" sz="130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년</a:t>
                  </a:r>
                  <a:r>
                    <a:rPr lang="en-US" altLang="ko-KR" sz="130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/</a:t>
                  </a:r>
                </a:p>
                <a:p>
                  <a:pPr algn="ctr">
                    <a:lnSpc>
                      <a:spcPct val="110000"/>
                    </a:lnSpc>
                    <a:defRPr/>
                  </a:pPr>
                  <a:r>
                    <a:rPr lang="ko-KR" altLang="en-US" sz="1300" spc="-50">
                      <a:gradFill>
                        <a:gsLst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  <a:gs pos="100000">
                            <a:prstClr val="black">
                              <a:lumMod val="95000"/>
                              <a:lumOff val="5000"/>
                            </a:prstClr>
                          </a:gs>
                        </a:gsLst>
                        <a:lin ang="5400000" scaled="1"/>
                      </a:gra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예산당국 협의 금액 지원</a:t>
                  </a:r>
                </a:p>
              </p:txBody>
            </p:sp>
          </p:grpSp>
        </p:grpSp>
      </p:grpSp>
      <p:pic>
        <p:nvPicPr>
          <p:cNvPr id="103" name="그림 10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19">
                        <a14:foregroundMark x1="31250" y1="13672" x2="58984" y2="7813"/>
                        <a14:backgroundMark x1="43750" y1="54688" x2="53125" y2="56641"/>
                        <a14:backgroundMark x1="23438" y1="53516" x2="75000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6734">
            <a:off x="7451216" y="330647"/>
            <a:ext cx="1049241" cy="1024396"/>
          </a:xfrm>
          <a:prstGeom prst="rect">
            <a:avLst/>
          </a:prstGeom>
        </p:spPr>
      </p:pic>
      <p:sp>
        <p:nvSpPr>
          <p:cNvPr id="104" name="직사각형 103"/>
          <p:cNvSpPr/>
          <p:nvPr/>
        </p:nvSpPr>
        <p:spPr>
          <a:xfrm rot="20693656">
            <a:off x="7627454" y="674427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 타</a:t>
            </a:r>
            <a:endParaRPr lang="ko-KR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7023146" y="414783"/>
            <a:ext cx="848722" cy="33695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  <a:cs typeface="+mn-cs"/>
              </a:rPr>
              <a:t>신규사업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chemeClr val="bg1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471540" y="760828"/>
            <a:ext cx="231826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defTabSz="457200" latinLnBrk="0">
              <a:defRPr/>
            </a:pPr>
            <a:r>
              <a:rPr lang="ko-KR" altLang="en-US" sz="2000" b="1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ko-KR" altLang="en-US" sz="2000" b="1" dirty="0" err="1">
                <a:ln>
                  <a:solidFill>
                    <a:srgbClr val="4472C4">
                      <a:alpha val="0"/>
                    </a:srgbClr>
                  </a:solidFill>
                </a:ln>
                <a:gradFill>
                  <a:gsLst>
                    <a:gs pos="100000">
                      <a:srgbClr val="076F5B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규제자유특구혁신사업</a:t>
            </a:r>
            <a:endParaRPr lang="ko-KR" altLang="en-US" sz="2000" b="1" dirty="0">
              <a:ln>
                <a:solidFill>
                  <a:srgbClr val="4472C4">
                    <a:alpha val="0"/>
                  </a:srgbClr>
                </a:solidFill>
              </a:ln>
              <a:gradFill>
                <a:gsLst>
                  <a:gs pos="100000">
                    <a:srgbClr val="076F5B"/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341586" y="857512"/>
            <a:ext cx="215900" cy="211444"/>
            <a:chOff x="4001267" y="1218478"/>
            <a:chExt cx="254609" cy="249353"/>
          </a:xfrm>
        </p:grpSpPr>
        <p:sp>
          <p:nvSpPr>
            <p:cNvPr id="106" name="타원 105"/>
            <p:cNvSpPr/>
            <p:nvPr/>
          </p:nvSpPr>
          <p:spPr>
            <a:xfrm>
              <a:off x="4042000" y="1253952"/>
              <a:ext cx="213876" cy="213879"/>
            </a:xfrm>
            <a:prstGeom prst="ellipse">
              <a:avLst/>
            </a:prstGeom>
            <a:gradFill flip="none" rotWithShape="1">
              <a:gsLst>
                <a:gs pos="26000">
                  <a:srgbClr val="6DEB4F">
                    <a:lumMod val="74000"/>
                  </a:srgbClr>
                </a:gs>
                <a:gs pos="66000">
                  <a:srgbClr val="09E8FF">
                    <a:lumMod val="79000"/>
                  </a:srgb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defTabSz="914315"/>
              <a:endParaRPr lang="ko-KR" altLang="en-US" sz="190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7" name="타원 106"/>
            <p:cNvSpPr/>
            <p:nvPr/>
          </p:nvSpPr>
          <p:spPr>
            <a:xfrm>
              <a:off x="4001267" y="1218478"/>
              <a:ext cx="142413" cy="142414"/>
            </a:xfrm>
            <a:prstGeom prst="ellipse">
              <a:avLst/>
            </a:prstGeom>
            <a:solidFill>
              <a:srgbClr val="1962D9">
                <a:alpha val="6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15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722665" y="2716306"/>
            <a:ext cx="1640193" cy="1477328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altLang="ko-KR" sz="9000" b="1" spc="-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05</a:t>
            </a:r>
            <a:endParaRPr lang="ko-KR" altLang="en-US" sz="9000" b="1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EEDEE-D74F-4C61-85A0-BD6EBF878F7B}"/>
              </a:ext>
            </a:extLst>
          </p:cNvPr>
          <p:cNvSpPr txBox="1"/>
          <p:nvPr/>
        </p:nvSpPr>
        <p:spPr>
          <a:xfrm>
            <a:off x="3564635" y="3240122"/>
            <a:ext cx="2020105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ko-KR" altLang="en-US" sz="40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배달의민족 주아" panose="020B0600000101010101" charset="-127"/>
                <a:ea typeface="배달의민족 주아" panose="020B0600000101010101" charset="-127"/>
              </a:rPr>
              <a:t>기타 안내</a:t>
            </a:r>
            <a:endParaRPr lang="ko-KR" altLang="en-US" sz="40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배달의민족 주아" panose="020B0600000101010101" charset="-127"/>
              <a:ea typeface="배달의민족 주아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971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/>
          <p:cNvGrpSpPr/>
          <p:nvPr/>
        </p:nvGrpSpPr>
        <p:grpSpPr>
          <a:xfrm>
            <a:off x="309273" y="3110738"/>
            <a:ext cx="8533101" cy="3353562"/>
            <a:chOff x="309273" y="913638"/>
            <a:chExt cx="8533101" cy="3353562"/>
          </a:xfrm>
        </p:grpSpPr>
        <p:grpSp>
          <p:nvGrpSpPr>
            <p:cNvPr id="62" name="그룹 61"/>
            <p:cNvGrpSpPr/>
            <p:nvPr/>
          </p:nvGrpSpPr>
          <p:grpSpPr>
            <a:xfrm>
              <a:off x="309273" y="913638"/>
              <a:ext cx="4189766" cy="3353562"/>
              <a:chOff x="4092439" y="1701038"/>
              <a:chExt cx="4749936" cy="3353562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4092439" y="1701038"/>
                <a:ext cx="4749936" cy="3353562"/>
              </a:xfrm>
              <a:prstGeom prst="roundRect">
                <a:avLst>
                  <a:gd name="adj" fmla="val 1467"/>
                </a:avLst>
              </a:prstGeom>
              <a:solidFill>
                <a:schemeClr val="bg1"/>
              </a:solidFill>
              <a:ln w="3175">
                <a:solidFill>
                  <a:srgbClr val="416A9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ko-KR" altLang="en-US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7" name="양쪽 모서리가 둥근 사각형 66"/>
              <p:cNvSpPr/>
              <p:nvPr/>
            </p:nvSpPr>
            <p:spPr>
              <a:xfrm>
                <a:off x="4092439" y="1701038"/>
                <a:ext cx="4749936" cy="460375"/>
              </a:xfrm>
              <a:prstGeom prst="round2SameRect">
                <a:avLst>
                  <a:gd name="adj1" fmla="val 14426"/>
                  <a:gd name="adj2" fmla="val 0"/>
                </a:avLst>
              </a:prstGeom>
              <a:solidFill>
                <a:srgbClr val="416A9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latinLnBrk="0"/>
                <a:r>
                  <a:rPr lang="ko-KR" altLang="en-US" sz="190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사업공고</a:t>
                </a:r>
                <a:endParaRPr lang="en-US" altLang="ko-KR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4652608" y="913638"/>
              <a:ext cx="4189766" cy="3353562"/>
              <a:chOff x="4092439" y="1701038"/>
              <a:chExt cx="4749936" cy="3353562"/>
            </a:xfrm>
          </p:grpSpPr>
          <p:sp>
            <p:nvSpPr>
              <p:cNvPr id="64" name="모서리가 둥근 직사각형 63"/>
              <p:cNvSpPr/>
              <p:nvPr/>
            </p:nvSpPr>
            <p:spPr>
              <a:xfrm>
                <a:off x="4092439" y="1701038"/>
                <a:ext cx="4749936" cy="3353562"/>
              </a:xfrm>
              <a:prstGeom prst="roundRect">
                <a:avLst>
                  <a:gd name="adj" fmla="val 1467"/>
                </a:avLst>
              </a:prstGeom>
              <a:solidFill>
                <a:schemeClr val="bg1"/>
              </a:solidFill>
              <a:ln w="3175">
                <a:solidFill>
                  <a:srgbClr val="438AA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ko-KR" altLang="en-US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5" name="양쪽 모서리가 둥근 사각형 64"/>
              <p:cNvSpPr/>
              <p:nvPr/>
            </p:nvSpPr>
            <p:spPr>
              <a:xfrm>
                <a:off x="4092439" y="1701038"/>
                <a:ext cx="4749936" cy="460375"/>
              </a:xfrm>
              <a:prstGeom prst="round2SameRect">
                <a:avLst>
                  <a:gd name="adj1" fmla="val 14426"/>
                  <a:gd name="adj2" fmla="val 0"/>
                </a:avLst>
              </a:prstGeom>
              <a:solidFill>
                <a:srgbClr val="438AA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latinLnBrk="0"/>
                <a:r>
                  <a:rPr lang="ko-KR" altLang="en-US" sz="190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신청방법</a:t>
                </a:r>
              </a:p>
            </p:txBody>
          </p:sp>
        </p:grpSp>
      </p:grpSp>
      <p:grpSp>
        <p:nvGrpSpPr>
          <p:cNvPr id="16" name="그룹 15"/>
          <p:cNvGrpSpPr/>
          <p:nvPr/>
        </p:nvGrpSpPr>
        <p:grpSpPr>
          <a:xfrm>
            <a:off x="1068474" y="819150"/>
            <a:ext cx="3049853" cy="2159829"/>
            <a:chOff x="405120" y="1196290"/>
            <a:chExt cx="2825760" cy="2001132"/>
          </a:xfrm>
        </p:grpSpPr>
        <p:grpSp>
          <p:nvGrpSpPr>
            <p:cNvPr id="3" name="그룹 2"/>
            <p:cNvGrpSpPr/>
            <p:nvPr/>
          </p:nvGrpSpPr>
          <p:grpSpPr>
            <a:xfrm>
              <a:off x="405120" y="1196290"/>
              <a:ext cx="2825760" cy="2001132"/>
              <a:chOff x="4854232" y="6170828"/>
              <a:chExt cx="2001207" cy="1471140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4854232" y="6170828"/>
                <a:ext cx="2001207" cy="1471140"/>
                <a:chOff x="3870037" y="2597824"/>
                <a:chExt cx="6086308" cy="4474210"/>
              </a:xfrm>
            </p:grpSpPr>
            <p:pic>
              <p:nvPicPr>
                <p:cNvPr id="18" name="Picture 5" descr="http://cfile23.uf.tistory.com/image/0378583A511B9A9F22C27E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27" t="76299" r="2527" b="8629"/>
                <a:stretch/>
              </p:blipFill>
              <p:spPr bwMode="auto">
                <a:xfrm>
                  <a:off x="3870037" y="6260920"/>
                  <a:ext cx="6086308" cy="8111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" name="Picture 5" descr="http://cfile23.uf.tistory.com/image/0378583A511B9A9F22C27E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152" t="72447" r="41085" b="24251"/>
                <a:stretch/>
              </p:blipFill>
              <p:spPr bwMode="auto">
                <a:xfrm>
                  <a:off x="6679706" y="6360273"/>
                  <a:ext cx="433534" cy="1776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" name="Picture 5" descr="http://cfile23.uf.tistory.com/image/0378583A511B9A9F22C27E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27" t="2535" r="2527" b="23701"/>
                <a:stretch/>
              </p:blipFill>
              <p:spPr bwMode="auto">
                <a:xfrm>
                  <a:off x="3870037" y="2597824"/>
                  <a:ext cx="6086308" cy="396976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" name="AutoShape 71"/>
              <p:cNvSpPr>
                <a:spLocks noChangeArrowheads="1"/>
              </p:cNvSpPr>
              <p:nvPr/>
            </p:nvSpPr>
            <p:spPr bwMode="auto">
              <a:xfrm>
                <a:off x="4912008" y="6233901"/>
                <a:ext cx="1879388" cy="1173919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B7D0DB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DDDDDD"/>
                      </a:outerShdw>
                    </a:effectLst>
                  </a14:hiddenEffects>
                </a:ext>
              </a:extLst>
            </p:spPr>
            <p:txBody>
              <a:bodyPr wrap="none" lIns="72000" tIns="0" rIns="72000" bIns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1" i="0" u="none" strike="noStrike" kern="0" cap="none" spc="-100" normalizeH="0" noProof="0" dirty="0" smtClean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/>
            <a:srcRect r="1786" b="9391"/>
            <a:stretch/>
          </p:blipFill>
          <p:spPr>
            <a:xfrm>
              <a:off x="483213" y="1288939"/>
              <a:ext cx="2663848" cy="158789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27" name="그룹 26"/>
          <p:cNvGrpSpPr/>
          <p:nvPr/>
        </p:nvGrpSpPr>
        <p:grpSpPr>
          <a:xfrm>
            <a:off x="5412328" y="819150"/>
            <a:ext cx="3049853" cy="2159829"/>
            <a:chOff x="4718172" y="1123138"/>
            <a:chExt cx="2825760" cy="2001132"/>
          </a:xfrm>
        </p:grpSpPr>
        <p:grpSp>
          <p:nvGrpSpPr>
            <p:cNvPr id="22" name="그룹 21"/>
            <p:cNvGrpSpPr/>
            <p:nvPr/>
          </p:nvGrpSpPr>
          <p:grpSpPr>
            <a:xfrm>
              <a:off x="4718172" y="1123138"/>
              <a:ext cx="2825760" cy="2001132"/>
              <a:chOff x="3870037" y="2597824"/>
              <a:chExt cx="6086308" cy="4474210"/>
            </a:xfrm>
          </p:grpSpPr>
          <p:pic>
            <p:nvPicPr>
              <p:cNvPr id="24" name="Picture 5" descr="http://cfile23.uf.tistory.com/image/0378583A511B9A9F22C27E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7" t="76299" r="2527" b="8629"/>
              <a:stretch/>
            </p:blipFill>
            <p:spPr bwMode="auto">
              <a:xfrm>
                <a:off x="3870037" y="6260920"/>
                <a:ext cx="6086308" cy="8111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5" descr="http://cfile23.uf.tistory.com/image/0378583A511B9A9F22C27E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52" t="72447" r="41085" b="24251"/>
              <a:stretch/>
            </p:blipFill>
            <p:spPr bwMode="auto">
              <a:xfrm>
                <a:off x="6679706" y="6360273"/>
                <a:ext cx="433534" cy="1776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5" descr="http://cfile23.uf.tistory.com/image/0378583A511B9A9F22C27E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7" t="2535" r="2527" b="23701"/>
              <a:stretch/>
            </p:blipFill>
            <p:spPr bwMode="auto">
              <a:xfrm>
                <a:off x="3870037" y="2597824"/>
                <a:ext cx="6086308" cy="39697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" name="AutoShape 71"/>
            <p:cNvSpPr>
              <a:spLocks noChangeArrowheads="1"/>
            </p:cNvSpPr>
            <p:nvPr/>
          </p:nvSpPr>
          <p:spPr bwMode="auto">
            <a:xfrm>
              <a:off x="4799753" y="1208934"/>
              <a:ext cx="2653748" cy="1596834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B7D0DB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wrap="none" lIns="72000" tIns="0" rIns="72000" bIns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-10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6"/>
            <a:srcRect b="10489"/>
            <a:stretch/>
          </p:blipFill>
          <p:spPr>
            <a:xfrm>
              <a:off x="4799753" y="1218436"/>
              <a:ext cx="2656458" cy="158367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2" name="그룹 1"/>
          <p:cNvGrpSpPr/>
          <p:nvPr/>
        </p:nvGrpSpPr>
        <p:grpSpPr>
          <a:xfrm>
            <a:off x="559143" y="3888053"/>
            <a:ext cx="3106620" cy="526107"/>
            <a:chOff x="559143" y="3888053"/>
            <a:chExt cx="3106620" cy="526107"/>
          </a:xfrm>
        </p:grpSpPr>
        <p:sp>
          <p:nvSpPr>
            <p:cNvPr id="69" name="TextBox 68"/>
            <p:cNvSpPr txBox="1"/>
            <p:nvPr/>
          </p:nvSpPr>
          <p:spPr>
            <a:xfrm>
              <a:off x="559143" y="3888053"/>
              <a:ext cx="310662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ko-KR" altLang="en-US" sz="15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사업별 추진일정에 따라 홈페이지 공고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49668" y="4183328"/>
              <a:ext cx="2693045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ko-KR" altLang="en-US" sz="150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사업별 추진일정은 통합공고문 참조</a:t>
              </a:r>
            </a:p>
          </p:txBody>
        </p:sp>
        <p:sp>
          <p:nvSpPr>
            <p:cNvPr id="71" name="오른쪽 화살표 70"/>
            <p:cNvSpPr/>
            <p:nvPr/>
          </p:nvSpPr>
          <p:spPr>
            <a:xfrm>
              <a:off x="714375" y="4243425"/>
              <a:ext cx="180975" cy="13335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59143" y="4740541"/>
            <a:ext cx="2401140" cy="526107"/>
            <a:chOff x="559143" y="4616716"/>
            <a:chExt cx="2401140" cy="526107"/>
          </a:xfrm>
        </p:grpSpPr>
        <p:sp>
          <p:nvSpPr>
            <p:cNvPr id="75" name="TextBox 74"/>
            <p:cNvSpPr txBox="1"/>
            <p:nvPr/>
          </p:nvSpPr>
          <p:spPr>
            <a:xfrm>
              <a:off x="559143" y="4616716"/>
              <a:ext cx="213520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ko-KR" altLang="en-US" sz="15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중소벤처기업부 홈페이지 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49668" y="4911991"/>
              <a:ext cx="2010615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500">
                  <a:gradFill>
                    <a:gsLst>
                      <a:gs pos="100000">
                        <a:srgbClr val="3B5DB0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http://www.mss.go.kr </a:t>
              </a:r>
            </a:p>
          </p:txBody>
        </p:sp>
        <p:sp>
          <p:nvSpPr>
            <p:cNvPr id="78" name="오른쪽 화살표 77"/>
            <p:cNvSpPr/>
            <p:nvPr/>
          </p:nvSpPr>
          <p:spPr>
            <a:xfrm>
              <a:off x="714375" y="4972088"/>
              <a:ext cx="180975" cy="13335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559143" y="5593028"/>
            <a:ext cx="2680639" cy="526107"/>
            <a:chOff x="559143" y="5345378"/>
            <a:chExt cx="2680639" cy="526107"/>
          </a:xfrm>
        </p:grpSpPr>
        <p:sp>
          <p:nvSpPr>
            <p:cNvPr id="86" name="TextBox 85"/>
            <p:cNvSpPr txBox="1"/>
            <p:nvPr/>
          </p:nvSpPr>
          <p:spPr>
            <a:xfrm>
              <a:off x="559143" y="5345378"/>
              <a:ext cx="242855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ko-KR" altLang="en-US" sz="155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기술개발사업 종합관리시스템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949668" y="5640653"/>
              <a:ext cx="2290114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500">
                  <a:gradFill>
                    <a:gsLst>
                      <a:gs pos="100000">
                        <a:srgbClr val="3B5DB0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</a:rPr>
                <a:t>http://www.smtech.go.kr </a:t>
              </a:r>
            </a:p>
          </p:txBody>
        </p:sp>
        <p:sp>
          <p:nvSpPr>
            <p:cNvPr id="89" name="오른쪽 화살표 88"/>
            <p:cNvSpPr/>
            <p:nvPr/>
          </p:nvSpPr>
          <p:spPr>
            <a:xfrm>
              <a:off x="714375" y="5700750"/>
              <a:ext cx="180975" cy="13335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4940643" y="3888053"/>
            <a:ext cx="316913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55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온라인</a:t>
            </a:r>
            <a:r>
              <a:rPr lang="en-US" altLang="ko-KR" sz="155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55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인터넷</a:t>
            </a:r>
            <a:r>
              <a:rPr lang="en-US" altLang="ko-KR" sz="155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lang="ko-KR" altLang="en-US" sz="155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을 통한 사업계획서 접수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940643" y="5659703"/>
            <a:ext cx="3678892" cy="5237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55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일부사업의 경우 신청방법이 다를 수 </a:t>
            </a:r>
            <a:r>
              <a:rPr lang="ko-KR" altLang="en-US" sz="15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있으므로</a:t>
            </a:r>
            <a:endParaRPr lang="en-US" altLang="ko-KR" sz="1550" spc="-50" smtClean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indent="95250">
              <a:lnSpc>
                <a:spcPct val="120000"/>
              </a:lnSpc>
              <a:defRPr/>
            </a:pPr>
            <a:r>
              <a:rPr lang="ko-KR" altLang="en-US" sz="155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개별 </a:t>
            </a:r>
            <a:r>
              <a:rPr lang="ko-KR" altLang="en-US" sz="155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사업공고 참조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933339" y="4362134"/>
            <a:ext cx="3782036" cy="1069709"/>
            <a:chOff x="4933339" y="4292866"/>
            <a:chExt cx="3782036" cy="1069709"/>
          </a:xfrm>
        </p:grpSpPr>
        <p:grpSp>
          <p:nvGrpSpPr>
            <p:cNvPr id="11" name="그룹 10"/>
            <p:cNvGrpSpPr/>
            <p:nvPr/>
          </p:nvGrpSpPr>
          <p:grpSpPr>
            <a:xfrm>
              <a:off x="4940643" y="4292866"/>
              <a:ext cx="2680639" cy="526107"/>
              <a:chOff x="4940643" y="4292866"/>
              <a:chExt cx="2680639" cy="526107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4940643" y="4292866"/>
                <a:ext cx="24285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550" spc="-50"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기술개발사업 종합관리시스템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5331168" y="4588141"/>
                <a:ext cx="2290114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altLang="ko-KR" sz="1500">
                    <a:gradFill>
                      <a:gsLst>
                        <a:gs pos="100000">
                          <a:srgbClr val="3B5DB0"/>
                        </a:gs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1"/>
                    </a:gra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http://www.smtech.go.kr </a:t>
                </a:r>
              </a:p>
            </p:txBody>
          </p:sp>
          <p:sp>
            <p:nvSpPr>
              <p:cNvPr id="99" name="오른쪽 화살표 98"/>
              <p:cNvSpPr/>
              <p:nvPr/>
            </p:nvSpPr>
            <p:spPr>
              <a:xfrm>
                <a:off x="5095875" y="4648238"/>
                <a:ext cx="180975" cy="133350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7" name="그룹 126"/>
            <p:cNvGrpSpPr/>
            <p:nvPr/>
          </p:nvGrpSpPr>
          <p:grpSpPr>
            <a:xfrm>
              <a:off x="4933339" y="4946027"/>
              <a:ext cx="3782036" cy="416548"/>
              <a:chOff x="5057164" y="4873638"/>
              <a:chExt cx="3545639" cy="359003"/>
            </a:xfrm>
          </p:grpSpPr>
          <p:sp>
            <p:nvSpPr>
              <p:cNvPr id="106" name="AutoShape 72"/>
              <p:cNvSpPr>
                <a:spLocks noChangeArrowheads="1"/>
              </p:cNvSpPr>
              <p:nvPr/>
            </p:nvSpPr>
            <p:spPr bwMode="auto">
              <a:xfrm>
                <a:off x="5057164" y="4873638"/>
                <a:ext cx="769148" cy="359003"/>
              </a:xfrm>
              <a:prstGeom prst="homePlate">
                <a:avLst>
                  <a:gd name="adj" fmla="val 29924"/>
                </a:avLst>
              </a:prstGeom>
              <a:gradFill>
                <a:gsLst>
                  <a:gs pos="51000">
                    <a:srgbClr val="D0D0CE"/>
                  </a:gs>
                  <a:gs pos="5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107" name="직사각형 106"/>
              <p:cNvSpPr/>
              <p:nvPr/>
            </p:nvSpPr>
            <p:spPr>
              <a:xfrm>
                <a:off x="5257715" y="4983889"/>
                <a:ext cx="368049" cy="138499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9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회원가입</a:t>
                </a:r>
              </a:p>
            </p:txBody>
          </p:sp>
          <p:sp>
            <p:nvSpPr>
              <p:cNvPr id="109" name="AutoShape 72"/>
              <p:cNvSpPr>
                <a:spLocks noChangeArrowheads="1"/>
              </p:cNvSpPr>
              <p:nvPr/>
            </p:nvSpPr>
            <p:spPr bwMode="auto">
              <a:xfrm>
                <a:off x="5750855" y="4873638"/>
                <a:ext cx="769148" cy="359003"/>
              </a:xfrm>
              <a:prstGeom prst="chevron">
                <a:avLst>
                  <a:gd name="adj" fmla="val 31016"/>
                </a:avLst>
              </a:prstGeom>
              <a:gradFill>
                <a:gsLst>
                  <a:gs pos="51000">
                    <a:srgbClr val="A7918D"/>
                  </a:gs>
                  <a:gs pos="50000">
                    <a:srgbClr val="B6A3A0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5997411" y="4983889"/>
                <a:ext cx="276038" cy="138499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9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로그인</a:t>
                </a:r>
              </a:p>
            </p:txBody>
          </p:sp>
          <p:sp>
            <p:nvSpPr>
              <p:cNvPr id="121" name="AutoShape 72"/>
              <p:cNvSpPr>
                <a:spLocks noChangeArrowheads="1"/>
              </p:cNvSpPr>
              <p:nvPr/>
            </p:nvSpPr>
            <p:spPr bwMode="auto">
              <a:xfrm>
                <a:off x="6446180" y="4873638"/>
                <a:ext cx="769148" cy="359003"/>
              </a:xfrm>
              <a:prstGeom prst="chevron">
                <a:avLst>
                  <a:gd name="adj" fmla="val 31016"/>
                </a:avLst>
              </a:prstGeom>
              <a:gradFill>
                <a:gsLst>
                  <a:gs pos="51000">
                    <a:srgbClr val="759281"/>
                  </a:gs>
                  <a:gs pos="50000">
                    <a:srgbClr val="87A192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6646731" y="4914639"/>
                <a:ext cx="368049" cy="276999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900" b="1" spc="-70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온라인</a:t>
                </a:r>
                <a:endParaRPr kumimoji="1" lang="en-US" altLang="ko-KR" sz="900" b="1" spc="-7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 latinLnBrk="0"/>
                <a:r>
                  <a:rPr kumimoji="1" lang="ko-KR" altLang="en-US" sz="900" b="1" spc="-70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과제관리</a:t>
                </a:r>
                <a:endParaRPr kumimoji="1" lang="ko-KR" altLang="en-US" sz="900" b="1" spc="-7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23" name="AutoShape 72"/>
              <p:cNvSpPr>
                <a:spLocks noChangeArrowheads="1"/>
              </p:cNvSpPr>
              <p:nvPr/>
            </p:nvSpPr>
            <p:spPr bwMode="auto">
              <a:xfrm>
                <a:off x="7138330" y="4873638"/>
                <a:ext cx="769148" cy="359003"/>
              </a:xfrm>
              <a:prstGeom prst="chevron">
                <a:avLst>
                  <a:gd name="adj" fmla="val 31016"/>
                </a:avLst>
              </a:prstGeom>
              <a:gradFill>
                <a:gsLst>
                  <a:gs pos="51000">
                    <a:srgbClr val="9996A7"/>
                  </a:gs>
                  <a:gs pos="50000">
                    <a:srgbClr val="A9A7B5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124" name="직사각형 123"/>
              <p:cNvSpPr/>
              <p:nvPr/>
            </p:nvSpPr>
            <p:spPr>
              <a:xfrm>
                <a:off x="7338881" y="4983889"/>
                <a:ext cx="368049" cy="138499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900" b="1" spc="-7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과제신청</a:t>
                </a:r>
              </a:p>
            </p:txBody>
          </p:sp>
          <p:sp>
            <p:nvSpPr>
              <p:cNvPr id="125" name="AutoShape 72"/>
              <p:cNvSpPr>
                <a:spLocks noChangeArrowheads="1"/>
              </p:cNvSpPr>
              <p:nvPr/>
            </p:nvSpPr>
            <p:spPr bwMode="auto">
              <a:xfrm>
                <a:off x="7833655" y="4873638"/>
                <a:ext cx="769148" cy="359003"/>
              </a:xfrm>
              <a:prstGeom prst="chevron">
                <a:avLst>
                  <a:gd name="adj" fmla="val 31016"/>
                </a:avLst>
              </a:prstGeom>
              <a:gradFill>
                <a:gsLst>
                  <a:gs pos="51000">
                    <a:srgbClr val="007DB6"/>
                  </a:gs>
                  <a:gs pos="50000">
                    <a:srgbClr val="1A8AB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126" name="직사각형 125"/>
              <p:cNvSpPr/>
              <p:nvPr/>
            </p:nvSpPr>
            <p:spPr>
              <a:xfrm>
                <a:off x="7988199" y="4914639"/>
                <a:ext cx="460062" cy="276999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900" b="1" spc="-70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사업계획서</a:t>
                </a:r>
                <a:endParaRPr kumimoji="1" lang="en-US" altLang="ko-KR" sz="900" b="1" spc="-7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 latinLnBrk="0"/>
                <a:r>
                  <a:rPr kumimoji="1" lang="ko-KR" altLang="en-US" sz="900" b="1" spc="-70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내용입력</a:t>
                </a:r>
                <a:endParaRPr kumimoji="1" lang="ko-KR" altLang="en-US" sz="900" b="1" spc="-7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59" name="텍스트 개체 틀 12"/>
          <p:cNvSpPr txBox="1">
            <a:spLocks/>
          </p:cNvSpPr>
          <p:nvPr/>
        </p:nvSpPr>
        <p:spPr>
          <a:xfrm>
            <a:off x="594386" y="289784"/>
            <a:ext cx="1253548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기타 안내</a:t>
            </a:r>
          </a:p>
        </p:txBody>
      </p:sp>
      <p:sp>
        <p:nvSpPr>
          <p:cNvPr id="60" name="텍스트 개체 틀 12"/>
          <p:cNvSpPr txBox="1">
            <a:spLocks/>
          </p:cNvSpPr>
          <p:nvPr/>
        </p:nvSpPr>
        <p:spPr>
          <a:xfrm>
            <a:off x="309273" y="289784"/>
            <a:ext cx="266098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5.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619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288010" y="904875"/>
            <a:ext cx="6516068" cy="4684582"/>
            <a:chOff x="335635" y="1806515"/>
            <a:chExt cx="5950865" cy="4278242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/>
            <a:stretch/>
          </p:blipFill>
          <p:spPr>
            <a:xfrm>
              <a:off x="335635" y="1806515"/>
              <a:ext cx="5950865" cy="4278242"/>
            </a:xfrm>
            <a:prstGeom prst="rect">
              <a:avLst/>
            </a:prstGeom>
          </p:spPr>
        </p:pic>
        <p:sp>
          <p:nvSpPr>
            <p:cNvPr id="9" name="모서리가 둥근 직사각형 8"/>
            <p:cNvSpPr/>
            <p:nvPr/>
          </p:nvSpPr>
          <p:spPr>
            <a:xfrm>
              <a:off x="404813" y="3708400"/>
              <a:ext cx="442912" cy="128588"/>
            </a:xfrm>
            <a:prstGeom prst="roundRect">
              <a:avLst>
                <a:gd name="adj" fmla="val 1296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" name="Group 4"/>
            <p:cNvGrpSpPr>
              <a:grpSpLocks noChangeAspect="1"/>
            </p:cNvGrpSpPr>
            <p:nvPr/>
          </p:nvGrpSpPr>
          <p:grpSpPr bwMode="auto">
            <a:xfrm>
              <a:off x="873126" y="3716338"/>
              <a:ext cx="196850" cy="196197"/>
              <a:chOff x="1386" y="2561"/>
              <a:chExt cx="1506" cy="1501"/>
            </a:xfrm>
            <a:solidFill>
              <a:srgbClr val="C00000"/>
            </a:solidFill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1757" y="2932"/>
                <a:ext cx="1135" cy="1130"/>
              </a:xfrm>
              <a:custGeom>
                <a:avLst/>
                <a:gdLst>
                  <a:gd name="T0" fmla="*/ 10228 w 10408"/>
                  <a:gd name="T1" fmla="*/ 8241 h 10364"/>
                  <a:gd name="T2" fmla="*/ 7488 w 10408"/>
                  <a:gd name="T3" fmla="*/ 5501 h 10364"/>
                  <a:gd name="T4" fmla="*/ 9443 w 10408"/>
                  <a:gd name="T5" fmla="*/ 4372 h 10364"/>
                  <a:gd name="T6" fmla="*/ 9671 w 10408"/>
                  <a:gd name="T7" fmla="*/ 3940 h 10364"/>
                  <a:gd name="T8" fmla="*/ 9383 w 10408"/>
                  <a:gd name="T9" fmla="*/ 3546 h 10364"/>
                  <a:gd name="T10" fmla="*/ 667 w 10408"/>
                  <a:gd name="T11" fmla="*/ 69 h 10364"/>
                  <a:gd name="T12" fmla="*/ 171 w 10408"/>
                  <a:gd name="T13" fmla="*/ 171 h 10364"/>
                  <a:gd name="T14" fmla="*/ 69 w 10408"/>
                  <a:gd name="T15" fmla="*/ 667 h 10364"/>
                  <a:gd name="T16" fmla="*/ 3545 w 10408"/>
                  <a:gd name="T17" fmla="*/ 9384 h 10364"/>
                  <a:gd name="T18" fmla="*/ 3939 w 10408"/>
                  <a:gd name="T19" fmla="*/ 9673 h 10364"/>
                  <a:gd name="T20" fmla="*/ 4371 w 10408"/>
                  <a:gd name="T21" fmla="*/ 9444 h 10364"/>
                  <a:gd name="T22" fmla="*/ 5500 w 10408"/>
                  <a:gd name="T23" fmla="*/ 7489 h 10364"/>
                  <a:gd name="T24" fmla="*/ 8240 w 10408"/>
                  <a:gd name="T25" fmla="*/ 10229 h 10364"/>
                  <a:gd name="T26" fmla="*/ 8565 w 10408"/>
                  <a:gd name="T27" fmla="*/ 10364 h 10364"/>
                  <a:gd name="T28" fmla="*/ 8891 w 10408"/>
                  <a:gd name="T29" fmla="*/ 10229 h 10364"/>
                  <a:gd name="T30" fmla="*/ 10228 w 10408"/>
                  <a:gd name="T31" fmla="*/ 8892 h 10364"/>
                  <a:gd name="T32" fmla="*/ 10228 w 10408"/>
                  <a:gd name="T33" fmla="*/ 8241 h 10364"/>
                  <a:gd name="T34" fmla="*/ 10228 w 10408"/>
                  <a:gd name="T35" fmla="*/ 8241 h 10364"/>
                  <a:gd name="T36" fmla="*/ 10228 w 10408"/>
                  <a:gd name="T37" fmla="*/ 8241 h 10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408" h="10364">
                    <a:moveTo>
                      <a:pt x="10228" y="8241"/>
                    </a:moveTo>
                    <a:cubicBezTo>
                      <a:pt x="7488" y="5501"/>
                      <a:pt x="7488" y="5501"/>
                      <a:pt x="7488" y="5501"/>
                    </a:cubicBezTo>
                    <a:cubicBezTo>
                      <a:pt x="9443" y="4372"/>
                      <a:pt x="9443" y="4372"/>
                      <a:pt x="9443" y="4372"/>
                    </a:cubicBezTo>
                    <a:cubicBezTo>
                      <a:pt x="9595" y="4284"/>
                      <a:pt x="9684" y="4116"/>
                      <a:pt x="9671" y="3940"/>
                    </a:cubicBezTo>
                    <a:cubicBezTo>
                      <a:pt x="9659" y="3764"/>
                      <a:pt x="9547" y="3611"/>
                      <a:pt x="9383" y="3546"/>
                    </a:cubicBezTo>
                    <a:cubicBezTo>
                      <a:pt x="667" y="69"/>
                      <a:pt x="667" y="69"/>
                      <a:pt x="667" y="69"/>
                    </a:cubicBezTo>
                    <a:cubicBezTo>
                      <a:pt x="496" y="0"/>
                      <a:pt x="301" y="41"/>
                      <a:pt x="171" y="171"/>
                    </a:cubicBezTo>
                    <a:cubicBezTo>
                      <a:pt x="41" y="301"/>
                      <a:pt x="0" y="496"/>
                      <a:pt x="69" y="667"/>
                    </a:cubicBezTo>
                    <a:cubicBezTo>
                      <a:pt x="3545" y="9384"/>
                      <a:pt x="3545" y="9384"/>
                      <a:pt x="3545" y="9384"/>
                    </a:cubicBezTo>
                    <a:cubicBezTo>
                      <a:pt x="3610" y="9548"/>
                      <a:pt x="3763" y="9660"/>
                      <a:pt x="3939" y="9673"/>
                    </a:cubicBezTo>
                    <a:cubicBezTo>
                      <a:pt x="4115" y="9685"/>
                      <a:pt x="4283" y="9596"/>
                      <a:pt x="4371" y="9444"/>
                    </a:cubicBezTo>
                    <a:cubicBezTo>
                      <a:pt x="5500" y="7489"/>
                      <a:pt x="5500" y="7489"/>
                      <a:pt x="5500" y="7489"/>
                    </a:cubicBezTo>
                    <a:cubicBezTo>
                      <a:pt x="8240" y="10229"/>
                      <a:pt x="8240" y="10229"/>
                      <a:pt x="8240" y="10229"/>
                    </a:cubicBezTo>
                    <a:cubicBezTo>
                      <a:pt x="8326" y="10315"/>
                      <a:pt x="8443" y="10364"/>
                      <a:pt x="8565" y="10364"/>
                    </a:cubicBezTo>
                    <a:cubicBezTo>
                      <a:pt x="8688" y="10364"/>
                      <a:pt x="8805" y="10315"/>
                      <a:pt x="8891" y="10229"/>
                    </a:cubicBezTo>
                    <a:cubicBezTo>
                      <a:pt x="10228" y="8892"/>
                      <a:pt x="10228" y="8892"/>
                      <a:pt x="10228" y="8892"/>
                    </a:cubicBezTo>
                    <a:cubicBezTo>
                      <a:pt x="10408" y="8712"/>
                      <a:pt x="10408" y="8421"/>
                      <a:pt x="10228" y="8241"/>
                    </a:cubicBezTo>
                    <a:close/>
                    <a:moveTo>
                      <a:pt x="10228" y="8241"/>
                    </a:moveTo>
                    <a:cubicBezTo>
                      <a:pt x="10228" y="8241"/>
                      <a:pt x="10228" y="8241"/>
                      <a:pt x="10228" y="82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1516" y="2691"/>
                <a:ext cx="221" cy="217"/>
              </a:xfrm>
              <a:custGeom>
                <a:avLst/>
                <a:gdLst>
                  <a:gd name="T0" fmla="*/ 831 w 2034"/>
                  <a:gd name="T1" fmla="*/ 179 h 1988"/>
                  <a:gd name="T2" fmla="*/ 180 w 2034"/>
                  <a:gd name="T3" fmla="*/ 179 h 1988"/>
                  <a:gd name="T4" fmla="*/ 180 w 2034"/>
                  <a:gd name="T5" fmla="*/ 830 h 1988"/>
                  <a:gd name="T6" fmla="*/ 1203 w 2034"/>
                  <a:gd name="T7" fmla="*/ 1853 h 1988"/>
                  <a:gd name="T8" fmla="*/ 1529 w 2034"/>
                  <a:gd name="T9" fmla="*/ 1988 h 1988"/>
                  <a:gd name="T10" fmla="*/ 1854 w 2034"/>
                  <a:gd name="T11" fmla="*/ 1853 h 1988"/>
                  <a:gd name="T12" fmla="*/ 1854 w 2034"/>
                  <a:gd name="T13" fmla="*/ 1202 h 1988"/>
                  <a:gd name="T14" fmla="*/ 831 w 2034"/>
                  <a:gd name="T15" fmla="*/ 179 h 1988"/>
                  <a:gd name="T16" fmla="*/ 831 w 2034"/>
                  <a:gd name="T17" fmla="*/ 179 h 1988"/>
                  <a:gd name="T18" fmla="*/ 831 w 2034"/>
                  <a:gd name="T19" fmla="*/ 179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4" h="1988">
                    <a:moveTo>
                      <a:pt x="831" y="179"/>
                    </a:moveTo>
                    <a:cubicBezTo>
                      <a:pt x="652" y="0"/>
                      <a:pt x="360" y="0"/>
                      <a:pt x="180" y="179"/>
                    </a:cubicBezTo>
                    <a:cubicBezTo>
                      <a:pt x="0" y="359"/>
                      <a:pt x="0" y="651"/>
                      <a:pt x="180" y="830"/>
                    </a:cubicBezTo>
                    <a:cubicBezTo>
                      <a:pt x="1203" y="1853"/>
                      <a:pt x="1203" y="1853"/>
                      <a:pt x="1203" y="1853"/>
                    </a:cubicBezTo>
                    <a:cubicBezTo>
                      <a:pt x="1293" y="1943"/>
                      <a:pt x="1411" y="1988"/>
                      <a:pt x="1529" y="1988"/>
                    </a:cubicBezTo>
                    <a:cubicBezTo>
                      <a:pt x="1647" y="1988"/>
                      <a:pt x="1765" y="1943"/>
                      <a:pt x="1854" y="1853"/>
                    </a:cubicBezTo>
                    <a:cubicBezTo>
                      <a:pt x="2034" y="1674"/>
                      <a:pt x="2034" y="1382"/>
                      <a:pt x="1854" y="1202"/>
                    </a:cubicBezTo>
                    <a:lnTo>
                      <a:pt x="831" y="179"/>
                    </a:lnTo>
                    <a:close/>
                    <a:moveTo>
                      <a:pt x="831" y="179"/>
                    </a:moveTo>
                    <a:cubicBezTo>
                      <a:pt x="831" y="179"/>
                      <a:pt x="831" y="179"/>
                      <a:pt x="831" y="17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1386" y="3007"/>
                <a:ext cx="258" cy="101"/>
              </a:xfrm>
              <a:custGeom>
                <a:avLst/>
                <a:gdLst>
                  <a:gd name="T0" fmla="*/ 2367 w 2367"/>
                  <a:gd name="T1" fmla="*/ 460 h 921"/>
                  <a:gd name="T2" fmla="*/ 1907 w 2367"/>
                  <a:gd name="T3" fmla="*/ 0 h 921"/>
                  <a:gd name="T4" fmla="*/ 460 w 2367"/>
                  <a:gd name="T5" fmla="*/ 0 h 921"/>
                  <a:gd name="T6" fmla="*/ 0 w 2367"/>
                  <a:gd name="T7" fmla="*/ 460 h 921"/>
                  <a:gd name="T8" fmla="*/ 460 w 2367"/>
                  <a:gd name="T9" fmla="*/ 921 h 921"/>
                  <a:gd name="T10" fmla="*/ 1907 w 2367"/>
                  <a:gd name="T11" fmla="*/ 921 h 921"/>
                  <a:gd name="T12" fmla="*/ 2367 w 2367"/>
                  <a:gd name="T13" fmla="*/ 460 h 921"/>
                  <a:gd name="T14" fmla="*/ 2367 w 2367"/>
                  <a:gd name="T15" fmla="*/ 460 h 921"/>
                  <a:gd name="T16" fmla="*/ 2367 w 2367"/>
                  <a:gd name="T17" fmla="*/ 46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67" h="921">
                    <a:moveTo>
                      <a:pt x="2367" y="460"/>
                    </a:moveTo>
                    <a:cubicBezTo>
                      <a:pt x="2367" y="206"/>
                      <a:pt x="2161" y="0"/>
                      <a:pt x="1907" y="0"/>
                    </a:cubicBezTo>
                    <a:cubicBezTo>
                      <a:pt x="460" y="0"/>
                      <a:pt x="460" y="0"/>
                      <a:pt x="460" y="0"/>
                    </a:cubicBezTo>
                    <a:cubicBezTo>
                      <a:pt x="206" y="0"/>
                      <a:pt x="0" y="206"/>
                      <a:pt x="0" y="460"/>
                    </a:cubicBezTo>
                    <a:cubicBezTo>
                      <a:pt x="0" y="714"/>
                      <a:pt x="205" y="921"/>
                      <a:pt x="460" y="921"/>
                    </a:cubicBezTo>
                    <a:cubicBezTo>
                      <a:pt x="1907" y="921"/>
                      <a:pt x="1907" y="921"/>
                      <a:pt x="1907" y="921"/>
                    </a:cubicBezTo>
                    <a:cubicBezTo>
                      <a:pt x="2161" y="921"/>
                      <a:pt x="2367" y="714"/>
                      <a:pt x="2367" y="460"/>
                    </a:cubicBezTo>
                    <a:close/>
                    <a:moveTo>
                      <a:pt x="2367" y="460"/>
                    </a:moveTo>
                    <a:cubicBezTo>
                      <a:pt x="2367" y="460"/>
                      <a:pt x="2367" y="460"/>
                      <a:pt x="2367" y="4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8"/>
              <p:cNvSpPr>
                <a:spLocks noEditPoints="1"/>
              </p:cNvSpPr>
              <p:nvPr/>
            </p:nvSpPr>
            <p:spPr bwMode="auto">
              <a:xfrm>
                <a:off x="1493" y="3193"/>
                <a:ext cx="221" cy="217"/>
              </a:xfrm>
              <a:custGeom>
                <a:avLst/>
                <a:gdLst>
                  <a:gd name="T0" fmla="*/ 1203 w 2033"/>
                  <a:gd name="T1" fmla="*/ 180 h 1989"/>
                  <a:gd name="T2" fmla="*/ 179 w 2033"/>
                  <a:gd name="T3" fmla="*/ 1203 h 1989"/>
                  <a:gd name="T4" fmla="*/ 179 w 2033"/>
                  <a:gd name="T5" fmla="*/ 1854 h 1989"/>
                  <a:gd name="T6" fmla="*/ 505 w 2033"/>
                  <a:gd name="T7" fmla="*/ 1989 h 1989"/>
                  <a:gd name="T8" fmla="*/ 830 w 2033"/>
                  <a:gd name="T9" fmla="*/ 1854 h 1989"/>
                  <a:gd name="T10" fmla="*/ 1854 w 2033"/>
                  <a:gd name="T11" fmla="*/ 831 h 1989"/>
                  <a:gd name="T12" fmla="*/ 1854 w 2033"/>
                  <a:gd name="T13" fmla="*/ 180 h 1989"/>
                  <a:gd name="T14" fmla="*/ 1203 w 2033"/>
                  <a:gd name="T15" fmla="*/ 180 h 1989"/>
                  <a:gd name="T16" fmla="*/ 1203 w 2033"/>
                  <a:gd name="T17" fmla="*/ 180 h 1989"/>
                  <a:gd name="T18" fmla="*/ 1203 w 2033"/>
                  <a:gd name="T19" fmla="*/ 180 h 1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3" h="1989">
                    <a:moveTo>
                      <a:pt x="1203" y="180"/>
                    </a:moveTo>
                    <a:cubicBezTo>
                      <a:pt x="179" y="1203"/>
                      <a:pt x="179" y="1203"/>
                      <a:pt x="179" y="1203"/>
                    </a:cubicBezTo>
                    <a:cubicBezTo>
                      <a:pt x="0" y="1383"/>
                      <a:pt x="0" y="1675"/>
                      <a:pt x="179" y="1854"/>
                    </a:cubicBezTo>
                    <a:cubicBezTo>
                      <a:pt x="269" y="1944"/>
                      <a:pt x="387" y="1989"/>
                      <a:pt x="505" y="1989"/>
                    </a:cubicBezTo>
                    <a:cubicBezTo>
                      <a:pt x="623" y="1989"/>
                      <a:pt x="741" y="1944"/>
                      <a:pt x="830" y="1854"/>
                    </a:cubicBezTo>
                    <a:cubicBezTo>
                      <a:pt x="1854" y="831"/>
                      <a:pt x="1854" y="831"/>
                      <a:pt x="1854" y="831"/>
                    </a:cubicBezTo>
                    <a:cubicBezTo>
                      <a:pt x="2033" y="652"/>
                      <a:pt x="2033" y="360"/>
                      <a:pt x="1854" y="180"/>
                    </a:cubicBezTo>
                    <a:cubicBezTo>
                      <a:pt x="1674" y="1"/>
                      <a:pt x="1382" y="0"/>
                      <a:pt x="1203" y="180"/>
                    </a:cubicBezTo>
                    <a:close/>
                    <a:moveTo>
                      <a:pt x="1203" y="180"/>
                    </a:moveTo>
                    <a:cubicBezTo>
                      <a:pt x="1203" y="180"/>
                      <a:pt x="1203" y="180"/>
                      <a:pt x="1203" y="18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Freeform 9"/>
              <p:cNvSpPr>
                <a:spLocks noEditPoints="1"/>
              </p:cNvSpPr>
              <p:nvPr/>
            </p:nvSpPr>
            <p:spPr bwMode="auto">
              <a:xfrm>
                <a:off x="1832" y="2561"/>
                <a:ext cx="100" cy="258"/>
              </a:xfrm>
              <a:custGeom>
                <a:avLst/>
                <a:gdLst>
                  <a:gd name="T0" fmla="*/ 460 w 920"/>
                  <a:gd name="T1" fmla="*/ 2368 h 2368"/>
                  <a:gd name="T2" fmla="*/ 920 w 920"/>
                  <a:gd name="T3" fmla="*/ 1908 h 2368"/>
                  <a:gd name="T4" fmla="*/ 920 w 920"/>
                  <a:gd name="T5" fmla="*/ 461 h 2368"/>
                  <a:gd name="T6" fmla="*/ 460 w 920"/>
                  <a:gd name="T7" fmla="*/ 0 h 2368"/>
                  <a:gd name="T8" fmla="*/ 0 w 920"/>
                  <a:gd name="T9" fmla="*/ 461 h 2368"/>
                  <a:gd name="T10" fmla="*/ 0 w 920"/>
                  <a:gd name="T11" fmla="*/ 1908 h 2368"/>
                  <a:gd name="T12" fmla="*/ 460 w 920"/>
                  <a:gd name="T13" fmla="*/ 2368 h 2368"/>
                  <a:gd name="T14" fmla="*/ 460 w 920"/>
                  <a:gd name="T15" fmla="*/ 2368 h 2368"/>
                  <a:gd name="T16" fmla="*/ 460 w 920"/>
                  <a:gd name="T1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0" h="2368">
                    <a:moveTo>
                      <a:pt x="460" y="2368"/>
                    </a:moveTo>
                    <a:cubicBezTo>
                      <a:pt x="714" y="2368"/>
                      <a:pt x="920" y="2162"/>
                      <a:pt x="920" y="1908"/>
                    </a:cubicBezTo>
                    <a:cubicBezTo>
                      <a:pt x="920" y="461"/>
                      <a:pt x="920" y="461"/>
                      <a:pt x="920" y="461"/>
                    </a:cubicBezTo>
                    <a:cubicBezTo>
                      <a:pt x="920" y="207"/>
                      <a:pt x="714" y="0"/>
                      <a:pt x="460" y="0"/>
                    </a:cubicBezTo>
                    <a:cubicBezTo>
                      <a:pt x="206" y="0"/>
                      <a:pt x="0" y="207"/>
                      <a:pt x="0" y="461"/>
                    </a:cubicBezTo>
                    <a:cubicBezTo>
                      <a:pt x="0" y="1908"/>
                      <a:pt x="0" y="1908"/>
                      <a:pt x="0" y="1908"/>
                    </a:cubicBezTo>
                    <a:cubicBezTo>
                      <a:pt x="0" y="2162"/>
                      <a:pt x="206" y="2368"/>
                      <a:pt x="460" y="2368"/>
                    </a:cubicBezTo>
                    <a:close/>
                    <a:moveTo>
                      <a:pt x="460" y="2368"/>
                    </a:moveTo>
                    <a:cubicBezTo>
                      <a:pt x="460" y="2368"/>
                      <a:pt x="460" y="2368"/>
                      <a:pt x="460" y="236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8" name="Freeform 10"/>
              <p:cNvSpPr>
                <a:spLocks noEditPoints="1"/>
              </p:cNvSpPr>
              <p:nvPr/>
            </p:nvSpPr>
            <p:spPr bwMode="auto">
              <a:xfrm>
                <a:off x="2018" y="2668"/>
                <a:ext cx="221" cy="217"/>
              </a:xfrm>
              <a:custGeom>
                <a:avLst/>
                <a:gdLst>
                  <a:gd name="T0" fmla="*/ 505 w 2033"/>
                  <a:gd name="T1" fmla="*/ 1988 h 1988"/>
                  <a:gd name="T2" fmla="*/ 831 w 2033"/>
                  <a:gd name="T3" fmla="*/ 1854 h 1988"/>
                  <a:gd name="T4" fmla="*/ 1854 w 2033"/>
                  <a:gd name="T5" fmla="*/ 831 h 1988"/>
                  <a:gd name="T6" fmla="*/ 1854 w 2033"/>
                  <a:gd name="T7" fmla="*/ 179 h 1988"/>
                  <a:gd name="T8" fmla="*/ 1203 w 2033"/>
                  <a:gd name="T9" fmla="*/ 179 h 1988"/>
                  <a:gd name="T10" fmla="*/ 180 w 2033"/>
                  <a:gd name="T11" fmla="*/ 1202 h 1988"/>
                  <a:gd name="T12" fmla="*/ 180 w 2033"/>
                  <a:gd name="T13" fmla="*/ 1854 h 1988"/>
                  <a:gd name="T14" fmla="*/ 505 w 2033"/>
                  <a:gd name="T15" fmla="*/ 1988 h 1988"/>
                  <a:gd name="T16" fmla="*/ 505 w 2033"/>
                  <a:gd name="T17" fmla="*/ 1988 h 1988"/>
                  <a:gd name="T18" fmla="*/ 505 w 2033"/>
                  <a:gd name="T19" fmla="*/ 1988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3" h="1988">
                    <a:moveTo>
                      <a:pt x="505" y="1988"/>
                    </a:moveTo>
                    <a:cubicBezTo>
                      <a:pt x="623" y="1988"/>
                      <a:pt x="741" y="1944"/>
                      <a:pt x="831" y="1854"/>
                    </a:cubicBezTo>
                    <a:cubicBezTo>
                      <a:pt x="1854" y="831"/>
                      <a:pt x="1854" y="831"/>
                      <a:pt x="1854" y="831"/>
                    </a:cubicBezTo>
                    <a:cubicBezTo>
                      <a:pt x="2033" y="651"/>
                      <a:pt x="2033" y="359"/>
                      <a:pt x="1854" y="179"/>
                    </a:cubicBezTo>
                    <a:cubicBezTo>
                      <a:pt x="1674" y="0"/>
                      <a:pt x="1382" y="0"/>
                      <a:pt x="1203" y="179"/>
                    </a:cubicBezTo>
                    <a:cubicBezTo>
                      <a:pt x="180" y="1202"/>
                      <a:pt x="180" y="1202"/>
                      <a:pt x="180" y="1202"/>
                    </a:cubicBezTo>
                    <a:cubicBezTo>
                      <a:pt x="0" y="1382"/>
                      <a:pt x="0" y="1674"/>
                      <a:pt x="180" y="1854"/>
                    </a:cubicBezTo>
                    <a:cubicBezTo>
                      <a:pt x="270" y="1944"/>
                      <a:pt x="387" y="1988"/>
                      <a:pt x="505" y="1988"/>
                    </a:cubicBezTo>
                    <a:close/>
                    <a:moveTo>
                      <a:pt x="505" y="1988"/>
                    </a:moveTo>
                    <a:cubicBezTo>
                      <a:pt x="505" y="1988"/>
                      <a:pt x="505" y="1988"/>
                      <a:pt x="505" y="198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29" name="직사각형 28"/>
            <p:cNvSpPr/>
            <p:nvPr/>
          </p:nvSpPr>
          <p:spPr>
            <a:xfrm>
              <a:off x="1514094" y="2377440"/>
              <a:ext cx="996696" cy="210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300" spc="-30" smtClean="0">
                  <a:gradFill>
                    <a:gsLst>
                      <a:gs pos="100000">
                        <a:srgbClr val="C00000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동영상 강의</a:t>
              </a:r>
              <a:endParaRPr lang="ko-KR" altLang="en-US" sz="1300" spc="-30">
                <a:gradFill>
                  <a:gsLst>
                    <a:gs pos="100000">
                      <a:srgbClr val="C00000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30" name="텍스트 개체 틀 12"/>
          <p:cNvSpPr txBox="1">
            <a:spLocks/>
          </p:cNvSpPr>
          <p:nvPr/>
        </p:nvSpPr>
        <p:spPr>
          <a:xfrm>
            <a:off x="594386" y="289784"/>
            <a:ext cx="1253548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2400" b="1" spc="-5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기타 안내</a:t>
            </a:r>
          </a:p>
        </p:txBody>
      </p:sp>
      <p:sp>
        <p:nvSpPr>
          <p:cNvPr id="32" name="텍스트 개체 틀 12"/>
          <p:cNvSpPr txBox="1">
            <a:spLocks/>
          </p:cNvSpPr>
          <p:nvPr/>
        </p:nvSpPr>
        <p:spPr>
          <a:xfrm>
            <a:off x="309273" y="289784"/>
            <a:ext cx="266098" cy="3416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b="1" spc="-5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100000">
                      <a:srgbClr val="395996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</a:gra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5.</a:t>
            </a:r>
            <a:endParaRPr lang="ko-KR" altLang="en-US" sz="2400" b="1" spc="-50">
              <a:ln>
                <a:solidFill>
                  <a:schemeClr val="bg1">
                    <a:alpha val="0"/>
                  </a:schemeClr>
                </a:solidFill>
              </a:ln>
              <a:gradFill>
                <a:gsLst>
                  <a:gs pos="100000">
                    <a:srgbClr val="39599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</a:gra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5543551" y="1929638"/>
            <a:ext cx="3298826" cy="4461637"/>
            <a:chOff x="4092439" y="1701038"/>
            <a:chExt cx="4749936" cy="4461637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4092439" y="1701038"/>
              <a:ext cx="4749936" cy="4461637"/>
            </a:xfrm>
            <a:prstGeom prst="roundRect">
              <a:avLst>
                <a:gd name="adj" fmla="val 2495"/>
              </a:avLst>
            </a:prstGeom>
            <a:solidFill>
              <a:schemeClr val="bg1"/>
            </a:solidFill>
            <a:ln w="3175">
              <a:solidFill>
                <a:srgbClr val="D8693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ko-KR" altLang="en-US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양쪽 모서리가 둥근 사각형 34"/>
            <p:cNvSpPr/>
            <p:nvPr/>
          </p:nvSpPr>
          <p:spPr>
            <a:xfrm>
              <a:off x="4092439" y="1701038"/>
              <a:ext cx="4749936" cy="460375"/>
            </a:xfrm>
            <a:prstGeom prst="round2SameRect">
              <a:avLst>
                <a:gd name="adj1" fmla="val 15461"/>
                <a:gd name="adj2" fmla="val 0"/>
              </a:avLst>
            </a:prstGeom>
            <a:solidFill>
              <a:srgbClr val="EA6E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9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종합관리시스템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761127" y="2550411"/>
            <a:ext cx="2205732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R&amp;D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기획 방법 및 프로세스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61127" y="2910466"/>
            <a:ext cx="1623842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사업계획서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작성방법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61127" y="3270521"/>
            <a:ext cx="1723229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온라인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과제 신청방법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61127" y="3630576"/>
            <a:ext cx="1187826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대면평가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준비 </a:t>
            </a:r>
          </a:p>
        </p:txBody>
      </p:sp>
      <p:grpSp>
        <p:nvGrpSpPr>
          <p:cNvPr id="40" name="그룹 39"/>
          <p:cNvGrpSpPr/>
          <p:nvPr/>
        </p:nvGrpSpPr>
        <p:grpSpPr>
          <a:xfrm>
            <a:off x="5761127" y="3990631"/>
            <a:ext cx="2545784" cy="547687"/>
            <a:chOff x="6318785" y="3881773"/>
            <a:chExt cx="2423154" cy="547687"/>
          </a:xfrm>
        </p:grpSpPr>
        <p:sp>
          <p:nvSpPr>
            <p:cNvPr id="41" name="TextBox 40"/>
            <p:cNvSpPr txBox="1"/>
            <p:nvPr/>
          </p:nvSpPr>
          <p:spPr>
            <a:xfrm>
              <a:off x="6318785" y="3881773"/>
              <a:ext cx="1187062" cy="242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500" spc="-50" smtClean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R&amp;D </a:t>
              </a:r>
              <a:r>
                <a:rPr lang="ko-KR" altLang="en-US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과제수행 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391937" y="4186573"/>
              <a:ext cx="2350002" cy="242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US" altLang="ko-KR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협약</a:t>
              </a:r>
              <a:r>
                <a:rPr lang="en-US" altLang="ko-KR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사업비 집행</a:t>
              </a:r>
              <a:r>
                <a:rPr lang="en-US" altLang="ko-KR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최종평가 등</a:t>
              </a:r>
              <a:r>
                <a:rPr lang="en-US" altLang="ko-KR" sz="1500" spc="-5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761127" y="4655486"/>
            <a:ext cx="2681824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사업화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기획 및 우수기술 </a:t>
            </a:r>
            <a:r>
              <a:rPr lang="ko-KR" altLang="en-US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기획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사례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61127" y="5015544"/>
            <a:ext cx="2156039" cy="242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500" spc="-50" smtClean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R&amp;D </a:t>
            </a:r>
            <a:r>
              <a:rPr lang="ko-KR" altLang="en-US" sz="15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프로젝트 리스크 관리 </a:t>
            </a: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449FD159-CF2C-4A8C-BA62-DE737F282A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45423" y="5438776"/>
            <a:ext cx="2895082" cy="9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6"/>
          <a:stretch/>
        </p:blipFill>
        <p:spPr>
          <a:xfrm>
            <a:off x="0" y="4667250"/>
            <a:ext cx="9144000" cy="2190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3185243" y="2417111"/>
            <a:ext cx="2773516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457200" latinLnBrk="0"/>
            <a:r>
              <a:rPr lang="ko-KR" altLang="en-US" sz="420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감사합니다</a:t>
            </a:r>
          </a:p>
        </p:txBody>
      </p:sp>
      <p:pic>
        <p:nvPicPr>
          <p:cNvPr id="5" name="Picture 2" descr="C:\Users\DJ-02\AppData\Local\Temp\_AZTMP2_\1.중소벤처기업부_국_가로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9842" y="3877865"/>
            <a:ext cx="2844316" cy="629869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63BEF3-39A9-4570-B750-E3686FC61938}"/>
              </a:ext>
            </a:extLst>
          </p:cNvPr>
          <p:cNvSpPr txBox="1"/>
          <p:nvPr/>
        </p:nvSpPr>
        <p:spPr>
          <a:xfrm>
            <a:off x="2959221" y="1982164"/>
            <a:ext cx="322556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457200" latinLnBrk="0"/>
            <a:r>
              <a:rPr lang="en-US" altLang="ko-KR" sz="1600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2020</a:t>
            </a:r>
            <a:r>
              <a:rPr lang="ko-KR" altLang="en-US" sz="1600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중소기업 </a:t>
            </a:r>
            <a:r>
              <a:rPr lang="en-US" altLang="ko-KR" sz="1600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600" dirty="0" smtClean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C4277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지원사업 안내</a:t>
            </a:r>
            <a:endParaRPr lang="ko-KR" altLang="en-US" sz="160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C4277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686050" y="2349500"/>
            <a:ext cx="37719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157" y="64543"/>
            <a:ext cx="9143866" cy="459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1" y="0"/>
            <a:ext cx="9144000" cy="72000"/>
          </a:xfrm>
          <a:prstGeom prst="rect">
            <a:avLst/>
          </a:prstGeom>
          <a:solidFill>
            <a:srgbClr val="568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0" y="46038"/>
            <a:ext cx="9144000" cy="14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" y="47626"/>
            <a:ext cx="9144000" cy="123054"/>
          </a:xfrm>
          <a:prstGeom prst="rect">
            <a:avLst/>
          </a:prstGeom>
          <a:solidFill>
            <a:schemeClr val="bg1">
              <a:lumMod val="8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936"/>
            <a:ext cx="9144000" cy="12305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29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4131</TotalTime>
  <Words>4642</Words>
  <Application>Microsoft Office PowerPoint</Application>
  <PresentationFormat>화면 슬라이드 쇼(4:3)</PresentationFormat>
  <Paragraphs>1423</Paragraphs>
  <Slides>47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60" baseType="lpstr">
      <vt:lpstr>Calibri</vt:lpstr>
      <vt:lpstr>Rix모던고딕 B</vt:lpstr>
      <vt:lpstr>나눔바른고딕</vt:lpstr>
      <vt:lpstr>맑은 고딕</vt:lpstr>
      <vt:lpstr>Arial</vt:lpstr>
      <vt:lpstr>배달의민족 주아</vt:lpstr>
      <vt:lpstr>CJ ONLYONE Medium</vt:lpstr>
      <vt:lpstr>배달의민족 도현</vt:lpstr>
      <vt:lpstr>KoPub돋움체 Medium</vt:lpstr>
      <vt:lpstr>KoPub돋움체 Bold</vt:lpstr>
      <vt:lpstr>Rix모던고딕 M</vt:lpstr>
      <vt:lpstr>Rix모던고딕 EB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InterPT</dc:creator>
  <cp:lastModifiedBy>TIPA</cp:lastModifiedBy>
  <cp:revision>1090</cp:revision>
  <cp:lastPrinted>2019-12-31T04:33:34Z</cp:lastPrinted>
  <dcterms:created xsi:type="dcterms:W3CDTF">2019-12-18T05:25:02Z</dcterms:created>
  <dcterms:modified xsi:type="dcterms:W3CDTF">2020-01-03T04:08:20Z</dcterms:modified>
</cp:coreProperties>
</file>